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5.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6.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 id="2147483716" r:id="rId2"/>
    <p:sldMasterId id="2147483709" r:id="rId3"/>
    <p:sldMasterId id="2147483679" r:id="rId4"/>
    <p:sldMasterId id="2147483655" r:id="rId5"/>
    <p:sldMasterId id="2147483666" r:id="rId6"/>
    <p:sldMasterId id="2147483696" r:id="rId7"/>
  </p:sldMasterIdLst>
  <p:notesMasterIdLst>
    <p:notesMasterId r:id="rId22"/>
  </p:notesMasterIdLst>
  <p:handoutMasterIdLst>
    <p:handoutMasterId r:id="rId23"/>
  </p:handoutMasterIdLst>
  <p:sldIdLst>
    <p:sldId id="269" r:id="rId8"/>
    <p:sldId id="270" r:id="rId9"/>
    <p:sldId id="271" r:id="rId10"/>
    <p:sldId id="272" r:id="rId11"/>
    <p:sldId id="286" r:id="rId12"/>
    <p:sldId id="287" r:id="rId13"/>
    <p:sldId id="288" r:id="rId14"/>
    <p:sldId id="281" r:id="rId15"/>
    <p:sldId id="282" r:id="rId16"/>
    <p:sldId id="290" r:id="rId17"/>
    <p:sldId id="273" r:id="rId18"/>
    <p:sldId id="292" r:id="rId19"/>
    <p:sldId id="341" r:id="rId20"/>
    <p:sldId id="343"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ahood" initials="a" lastIdx="4" clrIdx="0"/>
  <p:cmAuthor id="1" name="Milton Stokes" initials="DMS" lastIdx="9"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24963"/>
    <a:srgbClr val="10384F"/>
    <a:srgbClr val="66B512"/>
    <a:srgbClr val="0091DF"/>
    <a:srgbClr val="89D329"/>
    <a:srgbClr val="FF3162"/>
    <a:srgbClr val="000000"/>
    <a:srgbClr val="9DBB67"/>
    <a:srgbClr val="DD8023"/>
    <a:srgbClr val="7228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F4CC86-D269-4461-9F66-1D5D1CACDB48}" v="67" dt="2020-08-03T13:31:38.884"/>
    <p1510:client id="{D53206B6-63F1-4FB4-9064-AF33DEB1AB3D}" v="13" dt="2020-08-03T19:47:58.7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2" autoAdjust="0"/>
    <p:restoredTop sz="82183" autoAdjust="0"/>
  </p:normalViewPr>
  <p:slideViewPr>
    <p:cSldViewPr snapToGrid="0">
      <p:cViewPr varScale="1">
        <p:scale>
          <a:sx n="70" d="100"/>
          <a:sy n="70" d="100"/>
        </p:scale>
        <p:origin x="1613"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1" d="100"/>
          <a:sy n="81" d="100"/>
        </p:scale>
        <p:origin x="-2910"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4.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commentAuthors" Target="commentAuthor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notesMaster" Target="notesMasters/notesMaster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solidFill>
              <a:srgbClr val="66B512"/>
            </a:solidFill>
          </c:spPr>
          <c:dPt>
            <c:idx val="0"/>
            <c:bubble3D val="0"/>
            <c:extLst>
              <c:ext xmlns:c16="http://schemas.microsoft.com/office/drawing/2014/chart" uri="{C3380CC4-5D6E-409C-BE32-E72D297353CC}">
                <c16:uniqueId val="{00000000-8536-417A-BCB0-2C62B00BE91D}"/>
              </c:ext>
            </c:extLst>
          </c:dPt>
          <c:dPt>
            <c:idx val="1"/>
            <c:bubble3D val="0"/>
            <c:explosion val="1"/>
            <c:extLst>
              <c:ext xmlns:c16="http://schemas.microsoft.com/office/drawing/2014/chart" uri="{C3380CC4-5D6E-409C-BE32-E72D297353CC}">
                <c16:uniqueId val="{00000001-8536-417A-BCB0-2C62B00BE91D}"/>
              </c:ext>
            </c:extLst>
          </c:dPt>
          <c:cat>
            <c:numRef>
              <c:f>Sheet1!$A$2:$A$3</c:f>
              <c:numCache>
                <c:formatCode>General</c:formatCode>
                <c:ptCount val="2"/>
                <c:pt idx="0">
                  <c:v>1965</c:v>
                </c:pt>
                <c:pt idx="1">
                  <c:v>1965</c:v>
                </c:pt>
              </c:numCache>
            </c:numRef>
          </c:cat>
          <c:val>
            <c:numRef>
              <c:f>Sheet1!$B$2:$B$3</c:f>
              <c:numCache>
                <c:formatCode>0%</c:formatCode>
                <c:ptCount val="2"/>
                <c:pt idx="0">
                  <c:v>0.14000000000000001</c:v>
                </c:pt>
                <c:pt idx="1">
                  <c:v>0.86000000000000065</c:v>
                </c:pt>
              </c:numCache>
            </c:numRef>
          </c:val>
          <c:extLst>
            <c:ext xmlns:c16="http://schemas.microsoft.com/office/drawing/2014/chart" uri="{C3380CC4-5D6E-409C-BE32-E72D297353CC}">
              <c16:uniqueId val="{00000002-8536-417A-BCB0-2C62B00BE91D}"/>
            </c:ext>
          </c:extLst>
        </c:ser>
        <c:dLbls>
          <c:showLegendKey val="0"/>
          <c:showVal val="0"/>
          <c:showCatName val="0"/>
          <c:showSerName val="0"/>
          <c:showPercent val="0"/>
          <c:showBubbleSize val="0"/>
          <c:showLeaderLines val="1"/>
        </c:dLbls>
        <c:firstSliceAng val="0"/>
      </c:pieChart>
    </c:plotArea>
    <c:plotVisOnly val="1"/>
    <c:dispBlanksAs val="zero"/>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spPr>
            <a:ln>
              <a:noFill/>
            </a:ln>
          </c:spPr>
          <c:dPt>
            <c:idx val="0"/>
            <c:bubble3D val="0"/>
            <c:spPr>
              <a:solidFill>
                <a:schemeClr val="accent5">
                  <a:lumMod val="60000"/>
                  <a:lumOff val="40000"/>
                </a:schemeClr>
              </a:solidFill>
              <a:ln>
                <a:noFill/>
              </a:ln>
            </c:spPr>
            <c:extLst>
              <c:ext xmlns:c16="http://schemas.microsoft.com/office/drawing/2014/chart" uri="{C3380CC4-5D6E-409C-BE32-E72D297353CC}">
                <c16:uniqueId val="{00000000-43C5-4F05-A5FE-8A881B65043C}"/>
              </c:ext>
            </c:extLst>
          </c:dPt>
          <c:dPt>
            <c:idx val="1"/>
            <c:bubble3D val="0"/>
            <c:spPr>
              <a:solidFill>
                <a:schemeClr val="accent2">
                  <a:lumMod val="20000"/>
                  <a:lumOff val="80000"/>
                </a:schemeClr>
              </a:solidFill>
              <a:ln>
                <a:noFill/>
              </a:ln>
            </c:spPr>
            <c:extLst>
              <c:ext xmlns:c16="http://schemas.microsoft.com/office/drawing/2014/chart" uri="{C3380CC4-5D6E-409C-BE32-E72D297353CC}">
                <c16:uniqueId val="{00000001-43C5-4F05-A5FE-8A881B65043C}"/>
              </c:ext>
            </c:extLst>
          </c:dPt>
          <c:cat>
            <c:numRef>
              <c:f>Sheet1!$A$2:$A$3</c:f>
              <c:numCache>
                <c:formatCode>General</c:formatCode>
                <c:ptCount val="2"/>
                <c:pt idx="0">
                  <c:v>1965</c:v>
                </c:pt>
                <c:pt idx="1">
                  <c:v>1965</c:v>
                </c:pt>
              </c:numCache>
            </c:numRef>
          </c:cat>
          <c:val>
            <c:numRef>
              <c:f>Sheet1!$B$2:$B$3</c:f>
              <c:numCache>
                <c:formatCode>0%</c:formatCode>
                <c:ptCount val="2"/>
                <c:pt idx="0">
                  <c:v>0.09</c:v>
                </c:pt>
                <c:pt idx="1">
                  <c:v>0.91</c:v>
                </c:pt>
              </c:numCache>
            </c:numRef>
          </c:val>
          <c:extLst>
            <c:ext xmlns:c16="http://schemas.microsoft.com/office/drawing/2014/chart" uri="{C3380CC4-5D6E-409C-BE32-E72D297353CC}">
              <c16:uniqueId val="{00000002-43C5-4F05-A5FE-8A881B65043C}"/>
            </c:ext>
          </c:extLst>
        </c:ser>
        <c:dLbls>
          <c:showLegendKey val="0"/>
          <c:showVal val="0"/>
          <c:showCatName val="0"/>
          <c:showSerName val="0"/>
          <c:showPercent val="0"/>
          <c:showBubbleSize val="0"/>
          <c:showLeaderLines val="1"/>
        </c:dLbls>
        <c:firstSliceAng val="0"/>
      </c:pieChart>
    </c:plotArea>
    <c:plotVisOnly val="1"/>
    <c:dispBlanksAs val="zero"/>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2818C3BA-165B-4275-BCD4-06F5E696CD76}" type="datetimeFigureOut">
              <a:rPr lang="en-US" smtClean="0"/>
              <a:pPr/>
              <a:t>8/4/2020</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E2973B5E-8676-442F-A1D5-CBE2ADE3130C}" type="slidenum">
              <a:rPr lang="en-US" smtClean="0"/>
              <a:pPr/>
              <a:t>‹#›</a:t>
            </a:fld>
            <a:endParaRPr lang="en-US"/>
          </a:p>
        </p:txBody>
      </p:sp>
    </p:spTree>
    <p:extLst>
      <p:ext uri="{BB962C8B-B14F-4D97-AF65-F5344CB8AC3E}">
        <p14:creationId xmlns:p14="http://schemas.microsoft.com/office/powerpoint/2010/main" val="19577477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90C1BA8C-46DA-41A0-8D2A-A53F91659A1C}" type="datetimeFigureOut">
              <a:rPr lang="en-US" smtClean="0"/>
              <a:pPr/>
              <a:t>8/4/2020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48F7AC42-5E10-47CB-B87F-9204F672EBE9}" type="slidenum">
              <a:rPr lang="en-US" smtClean="0"/>
              <a:pPr/>
              <a:t>‹#›</a:t>
            </a:fld>
            <a:endParaRPr lang="en-US"/>
          </a:p>
        </p:txBody>
      </p:sp>
    </p:spTree>
    <p:extLst>
      <p:ext uri="{BB962C8B-B14F-4D97-AF65-F5344CB8AC3E}">
        <p14:creationId xmlns:p14="http://schemas.microsoft.com/office/powerpoint/2010/main" val="8469308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climate.com/"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8F7AC42-5E10-47CB-B87F-9204F672EBE9}"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a:t>Bayer,</a:t>
            </a:r>
            <a:r>
              <a:rPr lang="en-US" baseline="0" dirty="0"/>
              <a:t> other ag companies, universities, government agencies and others are researching ways to improve agriculture in more sustainable ways.  </a:t>
            </a:r>
          </a:p>
          <a:p>
            <a:pPr>
              <a:buFont typeface="Arial" pitchFamily="34" charset="0"/>
              <a:buChar char="•"/>
            </a:pPr>
            <a:r>
              <a:rPr lang="en-US" baseline="0" dirty="0"/>
              <a:t>  Plant breeding is the oldest method of improving agriculture, but there are ways that are used to improve this process to ensure that there are many tools for farmers to use on their farm.</a:t>
            </a:r>
          </a:p>
          <a:p>
            <a:pPr>
              <a:buFont typeface="Arial" pitchFamily="34" charset="0"/>
              <a:buChar char="•"/>
            </a:pPr>
            <a:r>
              <a:rPr lang="en-US" baseline="0" dirty="0"/>
              <a:t>  Biotechnology is the process of creating a GMO.  There are instances where plant breeding cannot solve an issue on a farm, so this is one way to empower the plant to be more productive by mitigating risks.</a:t>
            </a:r>
          </a:p>
          <a:p>
            <a:pPr>
              <a:buFont typeface="Arial" pitchFamily="34" charset="0"/>
              <a:buChar char="•"/>
            </a:pPr>
            <a:r>
              <a:rPr lang="en-US" baseline="0" dirty="0"/>
              <a:t>  A great way to think about </a:t>
            </a:r>
            <a:r>
              <a:rPr lang="en-US" baseline="0" dirty="0" err="1"/>
              <a:t>microbials</a:t>
            </a:r>
            <a:r>
              <a:rPr lang="en-US" baseline="0" dirty="0"/>
              <a:t> is </a:t>
            </a:r>
            <a:r>
              <a:rPr lang="en-US" baseline="0" dirty="0" err="1"/>
              <a:t>probiotics</a:t>
            </a:r>
            <a:r>
              <a:rPr lang="en-US" baseline="0" dirty="0"/>
              <a:t> for plants.  Microbes in the soil can make significant improvements in plant health.</a:t>
            </a:r>
          </a:p>
          <a:p>
            <a:pPr>
              <a:buFont typeface="Arial" pitchFamily="34" charset="0"/>
              <a:buChar char="•"/>
            </a:pPr>
            <a:r>
              <a:rPr lang="en-US" baseline="0" dirty="0"/>
              <a:t>  Crop protection continues to improve the chemistry space.</a:t>
            </a:r>
          </a:p>
          <a:p>
            <a:pPr>
              <a:buFont typeface="Arial" pitchFamily="34" charset="0"/>
              <a:buChar char="•"/>
            </a:pPr>
            <a:r>
              <a:rPr lang="en-US" baseline="0" dirty="0"/>
              <a:t>  Precision agriculture is improving data and equipment to give farmers better information to make decisions on their farms and the tools to implement them.   </a:t>
            </a:r>
            <a:endParaRPr lang="en-US" dirty="0"/>
          </a:p>
        </p:txBody>
      </p:sp>
      <p:sp>
        <p:nvSpPr>
          <p:cNvPr id="4" name="Slide Number Placeholder 3"/>
          <p:cNvSpPr>
            <a:spLocks noGrp="1"/>
          </p:cNvSpPr>
          <p:nvPr>
            <p:ph type="sldNum" sz="quarter" idx="10"/>
          </p:nvPr>
        </p:nvSpPr>
        <p:spPr/>
        <p:txBody>
          <a:bodyPr/>
          <a:lstStyle/>
          <a:p>
            <a:fld id="{48F7AC42-5E10-47CB-B87F-9204F672EBE9}"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85192" indent="-174688">
              <a:buFont typeface="Arial" panose="020B0604020202020204" pitchFamily="34" charset="0"/>
              <a:buChar char="•"/>
            </a:pPr>
            <a:r>
              <a:rPr lang="en-US" dirty="0"/>
              <a:t>Increasingly, data and information are becoming an important parts of farming. This slide provides an overview of just the top-level decisions that farmers must make during every growing cycle. The average farmer makes more than 40 key decisions for each field they farm. The variables and decisions made at each of these points will impact their</a:t>
            </a:r>
            <a:r>
              <a:rPr lang="en-US" baseline="0" dirty="0"/>
              <a:t> harvest</a:t>
            </a:r>
            <a:r>
              <a:rPr lang="en-US" dirty="0"/>
              <a:t>.</a:t>
            </a:r>
          </a:p>
          <a:p>
            <a:pPr marL="185192" indent="-174688">
              <a:buFont typeface="Arial" panose="020B0604020202020204" pitchFamily="34" charset="0"/>
              <a:buChar char="•"/>
            </a:pPr>
            <a:endParaRPr lang="en-US" dirty="0"/>
          </a:p>
          <a:p>
            <a:pPr marL="185192" indent="-174688">
              <a:buFont typeface="Arial" panose="020B0604020202020204" pitchFamily="34" charset="0"/>
              <a:buChar char="•"/>
            </a:pPr>
            <a:r>
              <a:rPr lang="en-US" dirty="0"/>
              <a:t>With precision agriculture tools, the </a:t>
            </a:r>
            <a:r>
              <a:rPr lang="en-US" dirty="0" err="1"/>
              <a:t>ag</a:t>
            </a:r>
            <a:r>
              <a:rPr lang="en-US" dirty="0"/>
              <a:t> industry is able to provide farmers with more detailed information in a much faster and more organized manner than ever before. This enables them to better manage variables of the season more efficiently and effectively. For example, we’re able to provide detailed field-by-field forecasts </a:t>
            </a:r>
            <a:r>
              <a:rPr lang="en-US" dirty="0">
                <a:hlinkClick r:id="rId3"/>
              </a:rPr>
              <a:t>https://www.climate.com/</a:t>
            </a:r>
            <a:r>
              <a:rPr lang="en-US" dirty="0"/>
              <a:t> , and we’re able to analyze specific fields to better understand the soil and water properties of every square meter. With this powerful information, researchers can help farmers to plant the right seed, at the right time, in the right place.</a:t>
            </a:r>
          </a:p>
          <a:p>
            <a:pPr marL="185192" indent="-174688">
              <a:buFont typeface="Arial" panose="020B0604020202020204" pitchFamily="34" charset="0"/>
              <a:buChar char="•"/>
            </a:pPr>
            <a:endParaRPr lang="en-US" dirty="0"/>
          </a:p>
          <a:p>
            <a:pPr marL="185192" indent="-174688">
              <a:buFont typeface="Arial" panose="020B0604020202020204" pitchFamily="34" charset="0"/>
              <a:buChar char="•"/>
            </a:pPr>
            <a:r>
              <a:rPr lang="en-US" dirty="0"/>
              <a:t>With recent advances in wireless connectivity and data analysis, researchers are just scratching the surface of what’s possible with precision farming. Agriculture is utilizing several technologies in the field, like smartphones, tablets and GPS. We’ll continue to see important advances in the months and years to come.</a:t>
            </a:r>
          </a:p>
        </p:txBody>
      </p:sp>
      <p:sp>
        <p:nvSpPr>
          <p:cNvPr id="4" name="Slide Number Placeholder 3"/>
          <p:cNvSpPr>
            <a:spLocks noGrp="1"/>
          </p:cNvSpPr>
          <p:nvPr>
            <p:ph type="sldNum" sz="quarter" idx="10"/>
          </p:nvPr>
        </p:nvSpPr>
        <p:spPr/>
        <p:txBody>
          <a:bodyPr/>
          <a:lstStyle/>
          <a:p>
            <a:fld id="{3D8DBEA8-B327-416A-897B-0B735F3E3C7E}" type="slidenum">
              <a:rPr lang="en-US" smtClean="0"/>
              <a:pPr/>
              <a:t>12</a:t>
            </a:fld>
            <a:endParaRPr lang="en-US" dirty="0"/>
          </a:p>
        </p:txBody>
      </p:sp>
    </p:spTree>
    <p:extLst>
      <p:ext uri="{BB962C8B-B14F-4D97-AF65-F5344CB8AC3E}">
        <p14:creationId xmlns:p14="http://schemas.microsoft.com/office/powerpoint/2010/main" val="32724372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As</a:t>
            </a:r>
            <a:r>
              <a:rPr lang="en-US" baseline="0" dirty="0"/>
              <a:t> you can see from these slides, agriculture is complex.  Each field for a farmer is unique driven by the challenges of the land, crop they are producing and the method of farming they chose to follow.  It is clear that there needs to be a diverse toolkit  of solutions to help farmers meet the needs of a growing population, that promotes the health and wellness of individuals, and produces food in a way that is sustainable.   </a:t>
            </a:r>
            <a:endParaRPr lang="en-US" dirty="0"/>
          </a:p>
        </p:txBody>
      </p:sp>
      <p:sp>
        <p:nvSpPr>
          <p:cNvPr id="4" name="Slide Number Placeholder 3"/>
          <p:cNvSpPr>
            <a:spLocks noGrp="1"/>
          </p:cNvSpPr>
          <p:nvPr>
            <p:ph type="sldNum" sz="quarter" idx="10"/>
          </p:nvPr>
        </p:nvSpPr>
        <p:spPr/>
        <p:txBody>
          <a:bodyPr/>
          <a:lstStyle/>
          <a:p>
            <a:fld id="{48F7AC42-5E10-47CB-B87F-9204F672EBE9}"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8F7AC42-5E10-47CB-B87F-9204F672EBE9}"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Food security is</a:t>
            </a:r>
            <a:r>
              <a:rPr lang="en-US" baseline="0" dirty="0"/>
              <a:t> crucial.  Population is expected to reach 9.6B people by 2050.  That is an additional 2.5B mouths to feed.  This is requiring agriculture to look at ways to produce more, but in a way that is sustainable to preserve the land so it continues to be productive.  There is a proposed 40% global water deficit by 2030 (</a:t>
            </a:r>
            <a:r>
              <a:rPr lang="en-US" baseline="0" dirty="0" err="1"/>
              <a:t>Rabobank</a:t>
            </a:r>
            <a:r>
              <a:rPr lang="en-US" baseline="0" dirty="0"/>
              <a:t>).</a:t>
            </a:r>
          </a:p>
          <a:p>
            <a:endParaRPr lang="en-US" baseline="0" dirty="0"/>
          </a:p>
          <a:p>
            <a:r>
              <a:rPr lang="en-US" baseline="0" dirty="0"/>
              <a:t>(data confirmed 8/31/16 - https://esa.un.org/unpd/wpp/Graphs/Probabilistic/POP/TOT/)</a:t>
            </a:r>
            <a:endParaRPr lang="en-US" dirty="0"/>
          </a:p>
        </p:txBody>
      </p:sp>
      <p:sp>
        <p:nvSpPr>
          <p:cNvPr id="4" name="Slide Number Placeholder 3"/>
          <p:cNvSpPr>
            <a:spLocks noGrp="1"/>
          </p:cNvSpPr>
          <p:nvPr>
            <p:ph type="sldNum" sz="quarter" idx="10"/>
          </p:nvPr>
        </p:nvSpPr>
        <p:spPr/>
        <p:txBody>
          <a:bodyPr/>
          <a:lstStyle/>
          <a:p>
            <a:fld id="{48F7AC42-5E10-47CB-B87F-9204F672EBE9}"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As economies improve you will</a:t>
            </a:r>
            <a:r>
              <a:rPr lang="en-US" baseline="0" dirty="0"/>
              <a:t> also see a shift to diets adding higher-quality protein.  People will add meat, eggs and dairy when they have the extra income to spare.  In 1965 9% of diets were protein based, by 2030 we’ll see that move to 14%.  </a:t>
            </a:r>
            <a:endParaRPr lang="en-US" dirty="0"/>
          </a:p>
        </p:txBody>
      </p:sp>
      <p:sp>
        <p:nvSpPr>
          <p:cNvPr id="4" name="Slide Number Placeholder 3"/>
          <p:cNvSpPr>
            <a:spLocks noGrp="1"/>
          </p:cNvSpPr>
          <p:nvPr>
            <p:ph type="sldNum" sz="quarter" idx="10"/>
          </p:nvPr>
        </p:nvSpPr>
        <p:spPr/>
        <p:txBody>
          <a:bodyPr/>
          <a:lstStyle/>
          <a:p>
            <a:fld id="{48F7AC42-5E10-47CB-B87F-9204F672EBE9}"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baseline="0" dirty="0"/>
              <a:t>   In the early 1960s one acre supported one person.  </a:t>
            </a:r>
          </a:p>
          <a:p>
            <a:pPr>
              <a:buFont typeface="Arial" pitchFamily="34" charset="0"/>
              <a:buChar char="•"/>
            </a:pPr>
            <a:r>
              <a:rPr lang="en-US" baseline="0" dirty="0"/>
              <a:t>   By 2050, the global population is projected to increase by 2.5 billion = 9.5 billion people. </a:t>
            </a:r>
          </a:p>
          <a:p>
            <a:pPr>
              <a:buFont typeface="Arial" pitchFamily="34" charset="0"/>
              <a:buChar char="•"/>
            </a:pPr>
            <a:r>
              <a:rPr lang="en-US" baseline="0" dirty="0"/>
              <a:t>   With this growth, the demand for food will rise. In order to support this demand, Farmers will need to produce more on the same amount of land. </a:t>
            </a:r>
          </a:p>
          <a:p>
            <a:pPr>
              <a:buFont typeface="Arial" pitchFamily="34" charset="0"/>
              <a:buChar char="•"/>
            </a:pPr>
            <a:r>
              <a:rPr lang="en-US" baseline="0" dirty="0"/>
              <a:t>   To feed 9 to 10 billion  by 2050, we’ll need to have that land area that was used to feed one person in 1960 - reduced to a third.  This will require a great deal of innovation to increase production.  </a:t>
            </a:r>
            <a:endParaRPr lang="en-US" i="1" dirty="0">
              <a:solidFill>
                <a:srgbClr val="FF0000"/>
              </a:solidFill>
            </a:endParaRPr>
          </a:p>
        </p:txBody>
      </p:sp>
      <p:sp>
        <p:nvSpPr>
          <p:cNvPr id="4" name="Slide Number Placeholder 3"/>
          <p:cNvSpPr>
            <a:spLocks noGrp="1"/>
          </p:cNvSpPr>
          <p:nvPr>
            <p:ph type="sldNum" sz="quarter" idx="10"/>
          </p:nvPr>
        </p:nvSpPr>
        <p:spPr/>
        <p:txBody>
          <a:bodyPr/>
          <a:lstStyle/>
          <a:p>
            <a:fld id="{48F7AC42-5E10-47CB-B87F-9204F672EBE9}"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Climate</a:t>
            </a:r>
            <a:r>
              <a:rPr lang="en-US" baseline="0" dirty="0"/>
              <a:t> change is a key challenge for farming.  Water continues to be an issue across the world.  Globally we are seeing more unpredictable weather which can damage fields.  With temperature changes, farmers are seeing an expansion of insects, increased weed pressure and crop diseases.  As the warmth moves North, planting zones are shifting.  </a:t>
            </a:r>
            <a:endParaRPr lang="en-US" dirty="0"/>
          </a:p>
        </p:txBody>
      </p:sp>
      <p:sp>
        <p:nvSpPr>
          <p:cNvPr id="4" name="Slide Number Placeholder 3"/>
          <p:cNvSpPr>
            <a:spLocks noGrp="1"/>
          </p:cNvSpPr>
          <p:nvPr>
            <p:ph type="sldNum" sz="quarter" idx="10"/>
          </p:nvPr>
        </p:nvSpPr>
        <p:spPr/>
        <p:txBody>
          <a:bodyPr/>
          <a:lstStyle/>
          <a:p>
            <a:fld id="{48F7AC42-5E10-47CB-B87F-9204F672EBE9}"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These</a:t>
            </a:r>
            <a:r>
              <a:rPr lang="en-US" baseline="0" dirty="0"/>
              <a:t> challenges are going to require a great deal of innovation, learning from the past and respecting the future.  </a:t>
            </a:r>
            <a:endParaRPr lang="en-US" dirty="0"/>
          </a:p>
        </p:txBody>
      </p:sp>
      <p:sp>
        <p:nvSpPr>
          <p:cNvPr id="4" name="Slide Number Placeholder 3"/>
          <p:cNvSpPr>
            <a:spLocks noGrp="1"/>
          </p:cNvSpPr>
          <p:nvPr>
            <p:ph type="sldNum" sz="quarter" idx="10"/>
          </p:nvPr>
        </p:nvSpPr>
        <p:spPr/>
        <p:txBody>
          <a:bodyPr/>
          <a:lstStyle/>
          <a:p>
            <a:fld id="{48F7AC42-5E10-47CB-B87F-9204F672EBE9}"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dirty="0">
                <a:solidFill>
                  <a:schemeClr val="accent1">
                    <a:lumMod val="60000"/>
                    <a:lumOff val="40000"/>
                  </a:schemeClr>
                </a:solidFill>
              </a:rPr>
              <a:t>Making a balanced meal accessible for everyone, and doing it in a sustainable way requires a wide range of ideas and resources.  Everyone has a right to food and no</a:t>
            </a:r>
            <a:r>
              <a:rPr lang="en-US" sz="1200" b="0" baseline="0" dirty="0">
                <a:solidFill>
                  <a:schemeClr val="accent1">
                    <a:lumMod val="60000"/>
                    <a:lumOff val="40000"/>
                  </a:schemeClr>
                </a:solidFill>
              </a:rPr>
              <a:t> one should go hungry.  So let’s look at a few of the ways to ensure that 9.6B people will have enough to eat.  </a:t>
            </a:r>
            <a:endParaRPr lang="en-US" sz="1200" b="0" dirty="0">
              <a:solidFill>
                <a:schemeClr val="accent1">
                  <a:lumMod val="60000"/>
                  <a:lumOff val="40000"/>
                </a:schemeClr>
              </a:solidFill>
            </a:endParaRPr>
          </a:p>
          <a:p>
            <a:endParaRPr lang="en-US" dirty="0"/>
          </a:p>
        </p:txBody>
      </p:sp>
      <p:sp>
        <p:nvSpPr>
          <p:cNvPr id="4" name="Slide Number Placeholder 3"/>
          <p:cNvSpPr>
            <a:spLocks noGrp="1"/>
          </p:cNvSpPr>
          <p:nvPr>
            <p:ph type="sldNum" sz="quarter" idx="10"/>
          </p:nvPr>
        </p:nvSpPr>
        <p:spPr/>
        <p:txBody>
          <a:bodyPr/>
          <a:lstStyle/>
          <a:p>
            <a:fld id="{48F7AC42-5E10-47CB-B87F-9204F672EBE9}"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9941" indent="-174688">
              <a:buFont typeface="Arial" panose="020B0604020202020204" pitchFamily="34" charset="0"/>
              <a:buChar char="•"/>
            </a:pPr>
            <a:r>
              <a:rPr lang="en-US" dirty="0"/>
              <a:t>At any stage, plants are threatened by pests, weather, weeds and disease. We look at the issues that might affect future crop growth and create solutions to help protect plant health and minimize environmental impact.</a:t>
            </a:r>
          </a:p>
          <a:p>
            <a:pPr marL="179941" indent="-174688">
              <a:buFont typeface="Arial" panose="020B0604020202020204" pitchFamily="34" charset="0"/>
              <a:buChar char="•"/>
            </a:pPr>
            <a:endParaRPr lang="en-US" dirty="0"/>
          </a:p>
          <a:p>
            <a:pPr marL="179941" indent="-174688">
              <a:buFont typeface="Arial" panose="020B0604020202020204" pitchFamily="34" charset="0"/>
              <a:buChar char="•"/>
              <a:defRPr/>
            </a:pPr>
            <a:r>
              <a:rPr lang="en-US" dirty="0"/>
              <a:t>Today’s crop protection methods are more effective and sustainable than ever, when used in conjunction with farming best practices. </a:t>
            </a:r>
          </a:p>
          <a:p>
            <a:pPr marL="179941" indent="-174688">
              <a:buFont typeface="Arial" panose="020B0604020202020204" pitchFamily="34" charset="0"/>
              <a:buChar char="•"/>
              <a:defRPr/>
            </a:pPr>
            <a:endParaRPr lang="en-US" dirty="0"/>
          </a:p>
          <a:p>
            <a:pPr marL="179941" indent="-174688">
              <a:buFont typeface="Arial" panose="020B0604020202020204" pitchFamily="34" charset="0"/>
              <a:buChar char="•"/>
              <a:defRPr/>
            </a:pPr>
            <a:r>
              <a:rPr lang="en-US" dirty="0"/>
              <a:t>In addition to more effective and sustainable crop protection, a key focus today is biologicals, or innovative products derived, in part, from naturally existing microbials to help the health and productivity of the plant. These products are part of the growers’ toolbox of innovation that is helping farmers sustainably grow crops. </a:t>
            </a:r>
          </a:p>
        </p:txBody>
      </p:sp>
      <p:sp>
        <p:nvSpPr>
          <p:cNvPr id="4" name="Slide Number Placeholder 3"/>
          <p:cNvSpPr>
            <a:spLocks noGrp="1"/>
          </p:cNvSpPr>
          <p:nvPr>
            <p:ph type="sldNum" sz="quarter" idx="10"/>
          </p:nvPr>
        </p:nvSpPr>
        <p:spPr/>
        <p:txBody>
          <a:bodyPr/>
          <a:lstStyle/>
          <a:p>
            <a:fld id="{3D8DBEA8-B327-416A-897B-0B735F3E3C7E}" type="slidenum">
              <a:rPr lang="en-US" smtClean="0"/>
              <a:pPr/>
              <a:t>10</a:t>
            </a:fld>
            <a:endParaRPr lang="en-US" dirty="0"/>
          </a:p>
        </p:txBody>
      </p:sp>
    </p:spTree>
    <p:extLst>
      <p:ext uri="{BB962C8B-B14F-4D97-AF65-F5344CB8AC3E}">
        <p14:creationId xmlns:p14="http://schemas.microsoft.com/office/powerpoint/2010/main" val="32724372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81000" y="2362200"/>
            <a:ext cx="8229600" cy="1143000"/>
          </a:xfrm>
        </p:spPr>
        <p:txBody>
          <a:bodyPr/>
          <a:lstStyle>
            <a:lvl1pPr>
              <a:defRPr>
                <a:solidFill>
                  <a:srgbClr val="66B512"/>
                </a:solidFill>
                <a:latin typeface="Arial" panose="020B0604020202020204" pitchFamily="34" charset="0"/>
                <a:cs typeface="Arial" panose="020B0604020202020204" pitchFamily="34" charset="0"/>
              </a:defRPr>
            </a:lvl1pPr>
          </a:lstStyle>
          <a:p>
            <a:r>
              <a:rPr lang="en-US" dirty="0"/>
              <a:t>Click to edit Master title style</a:t>
            </a:r>
          </a:p>
        </p:txBody>
      </p:sp>
      <p:cxnSp>
        <p:nvCxnSpPr>
          <p:cNvPr id="5" name="Straight Connector 4"/>
          <p:cNvCxnSpPr/>
          <p:nvPr userDrawn="1"/>
        </p:nvCxnSpPr>
        <p:spPr>
          <a:xfrm>
            <a:off x="457200" y="1981200"/>
            <a:ext cx="8077200" cy="0"/>
          </a:xfrm>
          <a:prstGeom prst="line">
            <a:avLst/>
          </a:prstGeom>
          <a:ln w="38100" cap="rnd">
            <a:solidFill>
              <a:srgbClr val="0091DF"/>
            </a:solidFill>
            <a:prstDash val="sysDot"/>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userDrawn="1"/>
        </p:nvCxnSpPr>
        <p:spPr>
          <a:xfrm>
            <a:off x="533400" y="3962400"/>
            <a:ext cx="8001000" cy="0"/>
          </a:xfrm>
          <a:prstGeom prst="line">
            <a:avLst/>
          </a:prstGeom>
          <a:ln w="38100" cap="rnd">
            <a:solidFill>
              <a:srgbClr val="0091DF"/>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Rectangle 5"/>
          <p:cNvSpPr/>
          <p:nvPr userDrawn="1"/>
        </p:nvSpPr>
        <p:spPr>
          <a:xfrm>
            <a:off x="0" y="0"/>
            <a:ext cx="8610600" cy="868753"/>
          </a:xfrm>
          <a:prstGeom prst="rect">
            <a:avLst/>
          </a:prstGeom>
          <a:solidFill>
            <a:schemeClr val="bg1">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98344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543800" cy="639762"/>
          </a:xfrm>
        </p:spPr>
        <p:txBody>
          <a:bodyPr>
            <a:noAutofit/>
          </a:bodyPr>
          <a:lstStyle>
            <a:lvl1pPr>
              <a:defRPr sz="3600" b="0"/>
            </a:lvl1pPr>
          </a:lstStyle>
          <a:p>
            <a:r>
              <a:rPr lang="en-US" dirty="0"/>
              <a:t>Click to edit Master title</a:t>
            </a:r>
          </a:p>
        </p:txBody>
      </p:sp>
      <p:sp>
        <p:nvSpPr>
          <p:cNvPr id="3" name="Content Placeholder 2"/>
          <p:cNvSpPr>
            <a:spLocks noGrp="1"/>
          </p:cNvSpPr>
          <p:nvPr>
            <p:ph idx="1"/>
          </p:nvPr>
        </p:nvSpPr>
        <p:spPr>
          <a:xfrm>
            <a:off x="457200" y="1600200"/>
            <a:ext cx="7543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F42273D7-9888-4807-9582-3181C44EA721}" type="datetimeFigureOut">
              <a:rPr lang="en-US" smtClean="0"/>
              <a:pPr/>
              <a:t>8/4/2020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507287" cy="1362075"/>
          </a:xfrm>
        </p:spPr>
        <p:txBody>
          <a:bodyPr anchor="t"/>
          <a:lstStyle>
            <a:lvl1pPr algn="l">
              <a:defRPr sz="4000" b="0" cap="all"/>
            </a:lvl1pPr>
          </a:lstStyle>
          <a:p>
            <a:r>
              <a:rPr lang="en-US" dirty="0"/>
              <a:t>Click to edit Master title style</a:t>
            </a:r>
          </a:p>
        </p:txBody>
      </p:sp>
      <p:sp>
        <p:nvSpPr>
          <p:cNvPr id="3" name="Text Placeholder 2"/>
          <p:cNvSpPr>
            <a:spLocks noGrp="1"/>
          </p:cNvSpPr>
          <p:nvPr>
            <p:ph type="body" idx="1"/>
          </p:nvPr>
        </p:nvSpPr>
        <p:spPr>
          <a:xfrm>
            <a:off x="722313" y="2906713"/>
            <a:ext cx="7507287" cy="1500187"/>
          </a:xfrm>
        </p:spPr>
        <p:txBody>
          <a:bodyPr anchor="b"/>
          <a:lstStyle>
            <a:lvl1pPr marL="0" indent="0">
              <a:buNone/>
              <a:defRPr sz="2000">
                <a:solidFill>
                  <a:srgbClr val="10384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Slide Number Placeholder 5"/>
          <p:cNvSpPr>
            <a:spLocks noGrp="1"/>
          </p:cNvSpPr>
          <p:nvPr>
            <p:ph type="sldNum" sz="quarter" idx="12"/>
          </p:nvPr>
        </p:nvSpPr>
        <p:spPr>
          <a:xfrm>
            <a:off x="6553200" y="6356350"/>
            <a:ext cx="19050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EA7665D1-2C3C-4E0D-97AA-2EA738D3C000}"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9762"/>
          </a:xfrm>
        </p:spPr>
        <p:txBody>
          <a:bodyPr>
            <a:normAutofit/>
          </a:bodyPr>
          <a:lstStyle>
            <a:lvl1pPr>
              <a:defRPr sz="3600" b="0"/>
            </a:lvl1p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solidFill>
                  <a:srgbClr val="10384F"/>
                </a:solidFill>
              </a:defRPr>
            </a:lvl1pPr>
            <a:lvl2pPr>
              <a:defRPr sz="2400">
                <a:solidFill>
                  <a:srgbClr val="10384F"/>
                </a:solidFill>
              </a:defRPr>
            </a:lvl2pPr>
            <a:lvl3pPr>
              <a:defRPr sz="2000">
                <a:solidFill>
                  <a:srgbClr val="10384F"/>
                </a:solidFill>
              </a:defRPr>
            </a:lvl3pPr>
            <a:lvl4pPr>
              <a:defRPr sz="1800">
                <a:solidFill>
                  <a:srgbClr val="10384F"/>
                </a:solidFill>
              </a:defRPr>
            </a:lvl4pPr>
            <a:lvl5pPr>
              <a:defRPr sz="1800">
                <a:solidFill>
                  <a:srgbClr val="10384F"/>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solidFill>
                  <a:srgbClr val="10384F"/>
                </a:solidFill>
              </a:defRPr>
            </a:lvl1pPr>
            <a:lvl2pPr>
              <a:defRPr sz="2400">
                <a:solidFill>
                  <a:srgbClr val="10384F"/>
                </a:solidFill>
              </a:defRPr>
            </a:lvl2pPr>
            <a:lvl3pPr>
              <a:defRPr sz="2000">
                <a:solidFill>
                  <a:srgbClr val="10384F"/>
                </a:solidFill>
              </a:defRPr>
            </a:lvl3pPr>
            <a:lvl4pPr>
              <a:defRPr sz="1800">
                <a:solidFill>
                  <a:srgbClr val="10384F"/>
                </a:solidFill>
              </a:defRPr>
            </a:lvl4pPr>
            <a:lvl5pPr>
              <a:defRPr sz="1800">
                <a:solidFill>
                  <a:srgbClr val="10384F"/>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a:xfrm>
            <a:off x="6553200" y="6356350"/>
            <a:ext cx="19050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EA7665D1-2C3C-4E0D-97AA-2EA738D3C000}"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772400" cy="639762"/>
          </a:xfrm>
        </p:spPr>
        <p:txBody>
          <a:bodyPr>
            <a:normAutofit/>
          </a:bodyPr>
          <a:lstStyle>
            <a:lvl1pPr>
              <a:defRPr sz="3600" b="0"/>
            </a:lvl1pPr>
          </a:lstStyle>
          <a:p>
            <a:r>
              <a:rPr lang="en-US" dirty="0"/>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F42273D7-9888-4807-9582-3181C44EA721}" type="datetimeFigureOut">
              <a:rPr lang="en-US" smtClean="0"/>
              <a:pPr/>
              <a:t>8/4/2020</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6553200" y="6356350"/>
            <a:ext cx="19812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EA7665D1-2C3C-4E0D-97AA-2EA738D3C000}"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10384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0"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10384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4C2DF809-3794-48CC-8A53-21F4798DFB95}" type="datetimeFigureOut">
              <a:rPr lang="en-US" smtClean="0"/>
              <a:pPr/>
              <a:t>8/4/2020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CC40F4D1-17CA-40A6-A0DB-E072F0CFC3A3}" type="slidenum">
              <a:rPr lang="en-US" smtClean="0"/>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4C2DF809-3794-48CC-8A53-21F4798DFB95}" type="datetimeFigureOut">
              <a:rPr lang="en-US" smtClean="0"/>
              <a:pPr/>
              <a:t>8/4/2020</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CC40F4D1-17CA-40A6-A0DB-E072F0CFC3A3}" type="slidenum">
              <a:rPr lang="en-US" smtClean="0"/>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rgbClr val="10384F"/>
                </a:solidFill>
              </a:defRPr>
            </a:lvl1pPr>
            <a:lvl2pPr>
              <a:defRPr sz="2000">
                <a:solidFill>
                  <a:srgbClr val="10384F"/>
                </a:solidFill>
              </a:defRPr>
            </a:lvl2pPr>
            <a:lvl3pPr>
              <a:defRPr sz="1800">
                <a:solidFill>
                  <a:srgbClr val="10384F"/>
                </a:solidFill>
              </a:defRPr>
            </a:lvl3pPr>
            <a:lvl4pPr>
              <a:defRPr sz="1600">
                <a:solidFill>
                  <a:srgbClr val="10384F"/>
                </a:solidFill>
              </a:defRPr>
            </a:lvl4pPr>
            <a:lvl5pPr>
              <a:defRPr sz="1600">
                <a:solidFill>
                  <a:srgbClr val="10384F"/>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4C2DF809-3794-48CC-8A53-21F4798DFB95}" type="datetimeFigureOut">
              <a:rPr lang="en-US" smtClean="0"/>
              <a:pPr/>
              <a:t>8/4/2020</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CC40F4D1-17CA-40A6-A0DB-E072F0CFC3A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153400" cy="1219200"/>
          </a:xfrm>
        </p:spPr>
        <p:txBody>
          <a:bodyPr/>
          <a:lstStyle>
            <a:lvl1pPr>
              <a:defRPr sz="3600">
                <a:solidFill>
                  <a:srgbClr val="66B512"/>
                </a:solidFill>
                <a:latin typeface="Arial" panose="020B0604020202020204" pitchFamily="34" charset="0"/>
                <a:cs typeface="Arial" panose="020B0604020202020204" pitchFamily="34" charset="0"/>
              </a:defRPr>
            </a:lvl1pPr>
          </a:lstStyle>
          <a:p>
            <a:r>
              <a:rPr lang="en-US" dirty="0"/>
              <a:t>Click to edit Master title style</a:t>
            </a:r>
          </a:p>
        </p:txBody>
      </p:sp>
      <p:cxnSp>
        <p:nvCxnSpPr>
          <p:cNvPr id="6" name="Straight Connector 5"/>
          <p:cNvCxnSpPr/>
          <p:nvPr userDrawn="1"/>
        </p:nvCxnSpPr>
        <p:spPr>
          <a:xfrm flipV="1">
            <a:off x="8686800" y="0"/>
            <a:ext cx="0" cy="6172200"/>
          </a:xfrm>
          <a:prstGeom prst="line">
            <a:avLst/>
          </a:prstGeom>
          <a:ln w="38100" cap="rnd">
            <a:solidFill>
              <a:srgbClr val="0091DF"/>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flipH="1">
            <a:off x="0" y="6553200"/>
            <a:ext cx="8229600" cy="0"/>
          </a:xfrm>
          <a:prstGeom prst="line">
            <a:avLst/>
          </a:prstGeom>
          <a:ln w="38100" cap="rnd">
            <a:solidFill>
              <a:srgbClr val="0091DF"/>
            </a:solidFill>
            <a:prstDash val="solid"/>
          </a:ln>
        </p:spPr>
        <p:style>
          <a:lnRef idx="1">
            <a:schemeClr val="accent1"/>
          </a:lnRef>
          <a:fillRef idx="0">
            <a:schemeClr val="accent1"/>
          </a:fillRef>
          <a:effectRef idx="0">
            <a:schemeClr val="accent1"/>
          </a:effectRef>
          <a:fontRef idx="minor">
            <a:schemeClr val="tx1"/>
          </a:fontRef>
        </p:style>
      </p:cxnSp>
      <p:sp>
        <p:nvSpPr>
          <p:cNvPr id="10" name="TextBox 9"/>
          <p:cNvSpPr txBox="1"/>
          <p:nvPr userDrawn="1"/>
        </p:nvSpPr>
        <p:spPr>
          <a:xfrm rot="5400000">
            <a:off x="6934200" y="1901309"/>
            <a:ext cx="3962400" cy="369332"/>
          </a:xfrm>
          <a:prstGeom prst="rect">
            <a:avLst/>
          </a:prstGeom>
          <a:noFill/>
        </p:spPr>
        <p:txBody>
          <a:bodyPr wrap="square" rtlCol="0">
            <a:spAutoFit/>
          </a:bodyPr>
          <a:lstStyle/>
          <a:p>
            <a:r>
              <a:rPr lang="en-US" sz="1800" b="0" dirty="0">
                <a:solidFill>
                  <a:srgbClr val="10384F"/>
                </a:solidFill>
                <a:latin typeface="Arial" panose="020B0604020202020204" pitchFamily="34" charset="0"/>
                <a:cs typeface="Arial" panose="020B0604020202020204" pitchFamily="34" charset="0"/>
              </a:rPr>
              <a:t>PRESENTER’S NOTE</a:t>
            </a:r>
          </a:p>
        </p:txBody>
      </p:sp>
      <p:pic>
        <p:nvPicPr>
          <p:cNvPr id="17" name="Pictur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8355219" y="6254034"/>
            <a:ext cx="589346" cy="450612"/>
          </a:xfrm>
          <a:prstGeom prst="rect">
            <a:avLst/>
          </a:prstGeom>
          <a:noFill/>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4C2DF809-3794-48CC-8A53-21F4798DFB95}" type="datetimeFigureOut">
              <a:rPr lang="en-US" smtClean="0"/>
              <a:pPr/>
              <a:t>8/4/2020</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CC40F4D1-17CA-40A6-A0DB-E072F0CFC3A3}" type="slidenum">
              <a:rPr lang="en-US" smtClean="0"/>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4C2DF809-3794-48CC-8A53-21F4798DFB95}" type="datetimeFigureOut">
              <a:rPr lang="en-US" smtClean="0"/>
              <a:pPr/>
              <a:t>8/4/2020</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CC40F4D1-17CA-40A6-A0DB-E072F0CFC3A3}" type="slidenum">
              <a:rPr lang="en-US" smtClean="0"/>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0"/>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4C2DF809-3794-48CC-8A53-21F4798DFB95}" type="datetimeFigureOut">
              <a:rPr lang="en-US" smtClean="0"/>
              <a:pPr/>
              <a:t>8/4/2020</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CC40F4D1-17CA-40A6-A0DB-E072F0CFC3A3}" type="slidenum">
              <a:rPr lang="en-US" smtClean="0"/>
              <a:pPr/>
              <a:t>‹#›</a:t>
            </a:fld>
            <a:endParaRPr 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0"/>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4C2DF809-3794-48CC-8A53-21F4798DFB95}" type="datetimeFigureOut">
              <a:rPr lang="en-US" smtClean="0"/>
              <a:pPr/>
              <a:t>8/4/2020</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CC40F4D1-17CA-40A6-A0DB-E072F0CFC3A3}" type="slidenum">
              <a:rPr lang="en-US" smtClean="0"/>
              <a:pPr/>
              <a:t>‹#›</a:t>
            </a:fld>
            <a:endParaRPr 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4C2DF809-3794-48CC-8A53-21F4798DFB95}" type="datetimeFigureOut">
              <a:rPr lang="en-US" smtClean="0"/>
              <a:pPr/>
              <a:t>8/4/2020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CC40F4D1-17CA-40A6-A0DB-E072F0CFC3A3}" type="slidenum">
              <a:rPr lang="en-US" smtClean="0"/>
              <a:pPr/>
              <a:t>‹#›</a:t>
            </a:fld>
            <a:endParaRPr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4C2DF809-3794-48CC-8A53-21F4798DFB95}" type="datetimeFigureOut">
              <a:rPr lang="en-US" smtClean="0"/>
              <a:pPr/>
              <a:t>8/4/2020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CC40F4D1-17CA-40A6-A0DB-E072F0CFC3A3}" type="slidenum">
              <a:rPr lang="en-US" smtClean="0"/>
              <a:pPr/>
              <a:t>‹#›</a:t>
            </a:fld>
            <a:endParaRPr 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Right Image_Consumer B">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0783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10384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AE4DD258-0F47-42FD-80A6-0DEAEEC1C449}" type="datetimeFigureOut">
              <a:rPr lang="en-US" smtClean="0"/>
              <a:pPr/>
              <a:t>8/4/2020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678288F-3DF2-4B32-9ACB-ACE0230B0DF3}" type="slidenum">
              <a:rPr lang="en-US" smtClean="0"/>
              <a:pPr/>
              <a:t>‹#›</a:t>
            </a:fld>
            <a:endParaRPr 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AE4DD258-0F47-42FD-80A6-0DEAEEC1C449}" type="datetimeFigureOut">
              <a:rPr lang="en-US" smtClean="0"/>
              <a:pPr/>
              <a:t>8/4/2020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678288F-3DF2-4B32-9ACB-ACE0230B0DF3}" type="slidenum">
              <a:rPr lang="en-US" smtClean="0"/>
              <a:pPr/>
              <a:t>‹#›</a:t>
            </a:fld>
            <a:endParaRPr 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0" cap="all"/>
            </a:lvl1pPr>
          </a:lstStyle>
          <a:p>
            <a:r>
              <a:rPr lang="en-US" dirty="0"/>
              <a:t>Click to edit Master title style</a:t>
            </a:r>
          </a:p>
        </p:txBody>
      </p:sp>
      <p:sp>
        <p:nvSpPr>
          <p:cNvPr id="3" name="Text Placeholder 2"/>
          <p:cNvSpPr>
            <a:spLocks noGrp="1"/>
          </p:cNvSpPr>
          <p:nvPr>
            <p:ph type="body" idx="1"/>
          </p:nvPr>
        </p:nvSpPr>
        <p:spPr>
          <a:xfrm>
            <a:off x="762000" y="2895600"/>
            <a:ext cx="7772400" cy="1500187"/>
          </a:xfrm>
        </p:spPr>
        <p:txBody>
          <a:bodyPr anchor="b"/>
          <a:lstStyle>
            <a:lvl1pPr marL="0" indent="0">
              <a:buNone/>
              <a:defRPr sz="2000">
                <a:solidFill>
                  <a:srgbClr val="10384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AE4DD258-0F47-42FD-80A6-0DEAEEC1C449}" type="datetimeFigureOut">
              <a:rPr lang="en-US" smtClean="0"/>
              <a:pPr/>
              <a:t>8/4/2020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678288F-3DF2-4B32-9ACB-ACE0230B0DF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a:xfrm>
            <a:off x="0" y="0"/>
            <a:ext cx="8610600" cy="868753"/>
          </a:xfrm>
          <a:prstGeom prst="rect">
            <a:avLst/>
          </a:prstGeom>
          <a:solidFill>
            <a:schemeClr val="bg1">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AE4DD258-0F47-42FD-80A6-0DEAEEC1C449}" type="datetimeFigureOut">
              <a:rPr lang="en-US" smtClean="0"/>
              <a:pPr/>
              <a:t>8/4/2020</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678288F-3DF2-4B32-9ACB-ACE0230B0DF3}" type="slidenum">
              <a:rPr lang="en-US" smtClean="0"/>
              <a:pPr/>
              <a:t>‹#›</a:t>
            </a:fld>
            <a:endParaRPr 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AE4DD258-0F47-42FD-80A6-0DEAEEC1C449}" type="datetimeFigureOut">
              <a:rPr lang="en-US" smtClean="0"/>
              <a:pPr/>
              <a:t>8/4/2020</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678288F-3DF2-4B32-9ACB-ACE0230B0DF3}" type="slidenum">
              <a:rPr lang="en-US" smtClean="0"/>
              <a:pPr/>
              <a:t>‹#›</a:t>
            </a:fld>
            <a:endParaRPr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AE4DD258-0F47-42FD-80A6-0DEAEEC1C449}" type="datetimeFigureOut">
              <a:rPr lang="en-US" smtClean="0"/>
              <a:pPr/>
              <a:t>8/4/2020</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678288F-3DF2-4B32-9ACB-ACE0230B0DF3}" type="slidenum">
              <a:rPr lang="en-US" smtClean="0"/>
              <a:pPr/>
              <a:t>‹#›</a:t>
            </a:fld>
            <a:endParaRPr 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AE4DD258-0F47-42FD-80A6-0DEAEEC1C449}" type="datetimeFigureOut">
              <a:rPr lang="en-US" smtClean="0"/>
              <a:pPr/>
              <a:t>8/4/2020</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678288F-3DF2-4B32-9ACB-ACE0230B0DF3}" type="slidenum">
              <a:rPr lang="en-US" smtClean="0"/>
              <a:pPr/>
              <a:t>‹#›</a:t>
            </a:fld>
            <a:endParaRPr 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0"/>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solidFill>
                  <a:srgbClr val="10384F"/>
                </a:solidFill>
              </a:defRPr>
            </a:lvl1pPr>
            <a:lvl2pPr>
              <a:defRPr sz="2800">
                <a:solidFill>
                  <a:srgbClr val="10384F"/>
                </a:solidFill>
              </a:defRPr>
            </a:lvl2pPr>
            <a:lvl3pPr>
              <a:defRPr sz="2400">
                <a:solidFill>
                  <a:srgbClr val="10384F"/>
                </a:solidFill>
              </a:defRPr>
            </a:lvl3pPr>
            <a:lvl4pPr>
              <a:defRPr sz="2000">
                <a:solidFill>
                  <a:srgbClr val="10384F"/>
                </a:solidFill>
              </a:defRPr>
            </a:lvl4pPr>
            <a:lvl5pPr>
              <a:defRPr sz="2000">
                <a:solidFill>
                  <a:srgbClr val="10384F"/>
                </a:solidFill>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AE4DD258-0F47-42FD-80A6-0DEAEEC1C449}" type="datetimeFigureOut">
              <a:rPr lang="en-US" smtClean="0"/>
              <a:pPr/>
              <a:t>8/4/2020</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678288F-3DF2-4B32-9ACB-ACE0230B0DF3}" type="slidenum">
              <a:rPr lang="en-US" smtClean="0"/>
              <a:pPr/>
              <a:t>‹#›</a:t>
            </a:fld>
            <a:endParaRPr 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0"/>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rgbClr val="10384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AE4DD258-0F47-42FD-80A6-0DEAEEC1C449}" type="datetimeFigureOut">
              <a:rPr lang="en-US" smtClean="0"/>
              <a:pPr/>
              <a:t>8/4/2020</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678288F-3DF2-4B32-9ACB-ACE0230B0DF3}" type="slidenum">
              <a:rPr lang="en-US" smtClean="0"/>
              <a:pPr/>
              <a:t>‹#›</a:t>
            </a:fld>
            <a:endParaRPr 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153400" cy="1219200"/>
          </a:xfrm>
        </p:spPr>
        <p:txBody>
          <a:bodyPr/>
          <a:lstStyle>
            <a:lvl1pPr>
              <a:defRPr sz="3600"/>
            </a:lvl1pPr>
          </a:lstStyle>
          <a:p>
            <a:r>
              <a:rPr lang="en-US" dirty="0"/>
              <a:t>Click to edit Master title style</a:t>
            </a:r>
          </a:p>
        </p:txBody>
      </p:sp>
      <p:cxnSp>
        <p:nvCxnSpPr>
          <p:cNvPr id="6" name="Straight Connector 5"/>
          <p:cNvCxnSpPr/>
          <p:nvPr userDrawn="1"/>
        </p:nvCxnSpPr>
        <p:spPr>
          <a:xfrm flipV="1">
            <a:off x="8686800" y="0"/>
            <a:ext cx="0" cy="6172200"/>
          </a:xfrm>
          <a:prstGeom prst="line">
            <a:avLst/>
          </a:prstGeom>
          <a:ln w="38100" cap="rnd">
            <a:solidFill>
              <a:srgbClr val="0091DF"/>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flipH="1">
            <a:off x="0" y="6553200"/>
            <a:ext cx="8229600" cy="0"/>
          </a:xfrm>
          <a:prstGeom prst="line">
            <a:avLst/>
          </a:prstGeom>
          <a:ln w="38100" cap="rnd">
            <a:solidFill>
              <a:srgbClr val="0091DF"/>
            </a:solidFill>
            <a:prstDash val="solid"/>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b="0"/>
            </a:lvl1pPr>
          </a:lstStyle>
          <a:p>
            <a:r>
              <a:rPr lang="en-US" dirty="0"/>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a:xfrm>
            <a:off x="6286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29C2E60-131A-F547-891A-71BEB2A8EF41}" type="datetimeFigureOut">
              <a:rPr lang="en-US" smtClean="0"/>
              <a:pPr/>
              <a:t>8/4/2020</a:t>
            </a:fld>
            <a:endParaRPr lang="en-US" dirty="0"/>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B9B73602-0E34-FC43-99C7-6F7B27D7C02E}" type="slidenum">
              <a:rPr lang="en-US" smtClean="0"/>
              <a:pPr/>
              <a:t>‹#›</a:t>
            </a:fld>
            <a:endParaRPr lang="en-US" dirty="0"/>
          </a:p>
        </p:txBody>
      </p:sp>
    </p:spTree>
    <p:extLst>
      <p:ext uri="{BB962C8B-B14F-4D97-AF65-F5344CB8AC3E}">
        <p14:creationId xmlns:p14="http://schemas.microsoft.com/office/powerpoint/2010/main" val="185769278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286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29C2E60-131A-F547-891A-71BEB2A8EF41}" type="datetimeFigureOut">
              <a:rPr lang="en-US" smtClean="0"/>
              <a:pPr/>
              <a:t>8/4/2020</a:t>
            </a:fld>
            <a:endParaRPr lang="en-US" dirty="0"/>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B9B73602-0E34-FC43-99C7-6F7B27D7C02E}" type="slidenum">
              <a:rPr lang="en-US" smtClean="0"/>
              <a:pPr/>
              <a:t>‹#›</a:t>
            </a:fld>
            <a:endParaRPr lang="en-US" dirty="0"/>
          </a:p>
        </p:txBody>
      </p:sp>
    </p:spTree>
    <p:extLst>
      <p:ext uri="{BB962C8B-B14F-4D97-AF65-F5344CB8AC3E}">
        <p14:creationId xmlns:p14="http://schemas.microsoft.com/office/powerpoint/2010/main" val="212541102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rgbClr val="10384F"/>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a:xfrm>
            <a:off x="6286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29C2E60-131A-F547-891A-71BEB2A8EF41}" type="datetimeFigureOut">
              <a:rPr lang="en-US" smtClean="0"/>
              <a:pPr/>
              <a:t>8/4/2020</a:t>
            </a:fld>
            <a:endParaRPr lang="en-US" dirty="0"/>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B9B73602-0E34-FC43-99C7-6F7B27D7C02E}" type="slidenum">
              <a:rPr lang="en-US" smtClean="0"/>
              <a:pPr/>
              <a:t>‹#›</a:t>
            </a:fld>
            <a:endParaRPr lang="en-US" dirty="0"/>
          </a:p>
        </p:txBody>
      </p:sp>
    </p:spTree>
    <p:extLst>
      <p:ext uri="{BB962C8B-B14F-4D97-AF65-F5344CB8AC3E}">
        <p14:creationId xmlns:p14="http://schemas.microsoft.com/office/powerpoint/2010/main" val="540079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Rectangle 5"/>
          <p:cNvSpPr/>
          <p:nvPr userDrawn="1"/>
        </p:nvSpPr>
        <p:spPr>
          <a:xfrm>
            <a:off x="0" y="0"/>
            <a:ext cx="8610600" cy="868753"/>
          </a:xfrm>
          <a:prstGeom prst="rect">
            <a:avLst/>
          </a:prstGeom>
          <a:solidFill>
            <a:schemeClr val="bg1">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6983448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286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29C2E60-131A-F547-891A-71BEB2A8EF41}" type="datetimeFigureOut">
              <a:rPr lang="en-US" smtClean="0"/>
              <a:pPr/>
              <a:t>8/4/2020</a:t>
            </a:fld>
            <a:endParaRPr lang="en-US" dirty="0"/>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B9B73602-0E34-FC43-99C7-6F7B27D7C02E}" type="slidenum">
              <a:rPr lang="en-US" smtClean="0"/>
              <a:pPr/>
              <a:t>‹#›</a:t>
            </a:fld>
            <a:endParaRPr lang="en-US" dirty="0"/>
          </a:p>
        </p:txBody>
      </p:sp>
    </p:spTree>
    <p:extLst>
      <p:ext uri="{BB962C8B-B14F-4D97-AF65-F5344CB8AC3E}">
        <p14:creationId xmlns:p14="http://schemas.microsoft.com/office/powerpoint/2010/main" val="184796171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dirty="0"/>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6286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29C2E60-131A-F547-891A-71BEB2A8EF41}" type="datetimeFigureOut">
              <a:rPr lang="en-US" smtClean="0"/>
              <a:pPr/>
              <a:t>8/4/2020</a:t>
            </a:fld>
            <a:endParaRPr lang="en-US" dirty="0"/>
          </a:p>
        </p:txBody>
      </p:sp>
      <p:sp>
        <p:nvSpPr>
          <p:cNvPr id="8" name="Footer Placeholder 7"/>
          <p:cNvSpPr>
            <a:spLocks noGrp="1"/>
          </p:cNvSpPr>
          <p:nvPr>
            <p:ph type="ftr" sz="quarter" idx="11"/>
          </p:nvPr>
        </p:nvSpPr>
        <p:spPr>
          <a:xfrm>
            <a:off x="3028950" y="6356350"/>
            <a:ext cx="30861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4579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B9B73602-0E34-FC43-99C7-6F7B27D7C02E}" type="slidenum">
              <a:rPr lang="en-US" smtClean="0"/>
              <a:pPr/>
              <a:t>‹#›</a:t>
            </a:fld>
            <a:endParaRPr lang="en-US" dirty="0"/>
          </a:p>
        </p:txBody>
      </p:sp>
    </p:spTree>
    <p:extLst>
      <p:ext uri="{BB962C8B-B14F-4D97-AF65-F5344CB8AC3E}">
        <p14:creationId xmlns:p14="http://schemas.microsoft.com/office/powerpoint/2010/main" val="178410831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a:xfrm>
            <a:off x="6286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29C2E60-131A-F547-891A-71BEB2A8EF41}" type="datetimeFigureOut">
              <a:rPr lang="en-US" smtClean="0"/>
              <a:pPr/>
              <a:t>8/4/2020</a:t>
            </a:fld>
            <a:endParaRPr lang="en-US" dirty="0"/>
          </a:p>
        </p:txBody>
      </p:sp>
      <p:sp>
        <p:nvSpPr>
          <p:cNvPr id="4" name="Footer Placeholder 3"/>
          <p:cNvSpPr>
            <a:spLocks noGrp="1"/>
          </p:cNvSpPr>
          <p:nvPr>
            <p:ph type="ftr" sz="quarter" idx="11"/>
          </p:nvPr>
        </p:nvSpPr>
        <p:spPr>
          <a:xfrm>
            <a:off x="3028950" y="6356350"/>
            <a:ext cx="30861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4579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B9B73602-0E34-FC43-99C7-6F7B27D7C02E}" type="slidenum">
              <a:rPr lang="en-US" smtClean="0"/>
              <a:pPr/>
              <a:t>‹#›</a:t>
            </a:fld>
            <a:endParaRPr lang="en-US" dirty="0"/>
          </a:p>
        </p:txBody>
      </p:sp>
    </p:spTree>
    <p:extLst>
      <p:ext uri="{BB962C8B-B14F-4D97-AF65-F5344CB8AC3E}">
        <p14:creationId xmlns:p14="http://schemas.microsoft.com/office/powerpoint/2010/main" val="19435437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29C2E60-131A-F547-891A-71BEB2A8EF41}" type="datetimeFigureOut">
              <a:rPr lang="en-US" smtClean="0"/>
              <a:pPr/>
              <a:t>8/4/2020</a:t>
            </a:fld>
            <a:endParaRPr lang="en-US" dirty="0"/>
          </a:p>
        </p:txBody>
      </p:sp>
      <p:sp>
        <p:nvSpPr>
          <p:cNvPr id="3" name="Footer Placeholder 2"/>
          <p:cNvSpPr>
            <a:spLocks noGrp="1"/>
          </p:cNvSpPr>
          <p:nvPr>
            <p:ph type="ftr" sz="quarter" idx="11"/>
          </p:nvPr>
        </p:nvSpPr>
        <p:spPr>
          <a:xfrm>
            <a:off x="3028950" y="6356350"/>
            <a:ext cx="30861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4579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B9B73602-0E34-FC43-99C7-6F7B27D7C02E}" type="slidenum">
              <a:rPr lang="en-US" smtClean="0"/>
              <a:pPr/>
              <a:t>‹#›</a:t>
            </a:fld>
            <a:endParaRPr lang="en-US" dirty="0"/>
          </a:p>
        </p:txBody>
      </p:sp>
    </p:spTree>
    <p:extLst>
      <p:ext uri="{BB962C8B-B14F-4D97-AF65-F5344CB8AC3E}">
        <p14:creationId xmlns:p14="http://schemas.microsoft.com/office/powerpoint/2010/main" val="1913031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a:xfrm>
            <a:off x="6286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29C2E60-131A-F547-891A-71BEB2A8EF41}" type="datetimeFigureOut">
              <a:rPr lang="en-US" smtClean="0"/>
              <a:pPr/>
              <a:t>8/4/2020</a:t>
            </a:fld>
            <a:endParaRPr lang="en-US" dirty="0"/>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B9B73602-0E34-FC43-99C7-6F7B27D7C02E}" type="slidenum">
              <a:rPr lang="en-US" smtClean="0"/>
              <a:pPr/>
              <a:t>‹#›</a:t>
            </a:fld>
            <a:endParaRPr lang="en-US" dirty="0"/>
          </a:p>
        </p:txBody>
      </p:sp>
    </p:spTree>
    <p:extLst>
      <p:ext uri="{BB962C8B-B14F-4D97-AF65-F5344CB8AC3E}">
        <p14:creationId xmlns:p14="http://schemas.microsoft.com/office/powerpoint/2010/main" val="44846786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dirty="0"/>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a:xfrm>
            <a:off x="6286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29C2E60-131A-F547-891A-71BEB2A8EF41}" type="datetimeFigureOut">
              <a:rPr lang="en-US" smtClean="0"/>
              <a:pPr/>
              <a:t>8/4/2020</a:t>
            </a:fld>
            <a:endParaRPr lang="en-US" dirty="0"/>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B9B73602-0E34-FC43-99C7-6F7B27D7C02E}" type="slidenum">
              <a:rPr lang="en-US" smtClean="0"/>
              <a:pPr/>
              <a:t>‹#›</a:t>
            </a:fld>
            <a:endParaRPr lang="en-US" dirty="0"/>
          </a:p>
        </p:txBody>
      </p:sp>
    </p:spTree>
    <p:extLst>
      <p:ext uri="{BB962C8B-B14F-4D97-AF65-F5344CB8AC3E}">
        <p14:creationId xmlns:p14="http://schemas.microsoft.com/office/powerpoint/2010/main" val="187920569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81000" y="2362200"/>
            <a:ext cx="8229600" cy="1143000"/>
          </a:xfrm>
        </p:spPr>
        <p:txBody>
          <a:bodyPr/>
          <a:lstStyle/>
          <a:p>
            <a:r>
              <a:rPr lang="en-US" dirty="0"/>
              <a:t>Click to edit Master title style</a:t>
            </a:r>
          </a:p>
        </p:txBody>
      </p:sp>
      <p:cxnSp>
        <p:nvCxnSpPr>
          <p:cNvPr id="5" name="Straight Connector 4"/>
          <p:cNvCxnSpPr/>
          <p:nvPr userDrawn="1"/>
        </p:nvCxnSpPr>
        <p:spPr>
          <a:xfrm>
            <a:off x="457200" y="1981200"/>
            <a:ext cx="8077200" cy="0"/>
          </a:xfrm>
          <a:prstGeom prst="line">
            <a:avLst/>
          </a:prstGeom>
          <a:ln w="38100" cap="rnd">
            <a:solidFill>
              <a:srgbClr val="0091DF"/>
            </a:solidFill>
            <a:prstDash val="sysDot"/>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userDrawn="1"/>
        </p:nvCxnSpPr>
        <p:spPr>
          <a:xfrm>
            <a:off x="533400" y="3962400"/>
            <a:ext cx="8001000" cy="0"/>
          </a:xfrm>
          <a:prstGeom prst="line">
            <a:avLst/>
          </a:prstGeom>
          <a:ln w="38100" cap="rnd">
            <a:solidFill>
              <a:srgbClr val="0091DF"/>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a:xfrm>
            <a:off x="6286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29C2E60-131A-F547-891A-71BEB2A8EF41}" type="datetimeFigureOut">
              <a:rPr lang="en-US" smtClean="0"/>
              <a:pPr/>
              <a:t>8/4/2020</a:t>
            </a:fld>
            <a:endParaRPr lang="en-US" dirty="0"/>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B9B73602-0E34-FC43-99C7-6F7B27D7C02E}" type="slidenum">
              <a:rPr lang="en-US" smtClean="0"/>
              <a:pPr/>
              <a:t>‹#›</a:t>
            </a:fld>
            <a:endParaRPr lang="en-US" dirty="0"/>
          </a:p>
        </p:txBody>
      </p:sp>
    </p:spTree>
    <p:extLst>
      <p:ext uri="{BB962C8B-B14F-4D97-AF65-F5344CB8AC3E}">
        <p14:creationId xmlns:p14="http://schemas.microsoft.com/office/powerpoint/2010/main" val="185769278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286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29C2E60-131A-F547-891A-71BEB2A8EF41}" type="datetimeFigureOut">
              <a:rPr lang="en-US" smtClean="0"/>
              <a:pPr/>
              <a:t>8/4/2020</a:t>
            </a:fld>
            <a:endParaRPr lang="en-US" dirty="0"/>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B9B73602-0E34-FC43-99C7-6F7B27D7C02E}" type="slidenum">
              <a:rPr lang="en-US" smtClean="0"/>
              <a:pPr/>
              <a:t>‹#›</a:t>
            </a:fld>
            <a:endParaRPr lang="en-US" dirty="0"/>
          </a:p>
        </p:txBody>
      </p:sp>
    </p:spTree>
    <p:extLst>
      <p:ext uri="{BB962C8B-B14F-4D97-AF65-F5344CB8AC3E}">
        <p14:creationId xmlns:p14="http://schemas.microsoft.com/office/powerpoint/2010/main" val="212541102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rgbClr val="10384F"/>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a:xfrm>
            <a:off x="6286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29C2E60-131A-F547-891A-71BEB2A8EF41}" type="datetimeFigureOut">
              <a:rPr lang="en-US" smtClean="0"/>
              <a:pPr/>
              <a:t>8/4/2020</a:t>
            </a:fld>
            <a:endParaRPr lang="en-US" dirty="0"/>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B9B73602-0E34-FC43-99C7-6F7B27D7C02E}" type="slidenum">
              <a:rPr lang="en-US" smtClean="0"/>
              <a:pPr/>
              <a:t>‹#›</a:t>
            </a:fld>
            <a:endParaRPr lang="en-US" dirty="0"/>
          </a:p>
        </p:txBody>
      </p:sp>
    </p:spTree>
    <p:extLst>
      <p:ext uri="{BB962C8B-B14F-4D97-AF65-F5344CB8AC3E}">
        <p14:creationId xmlns:p14="http://schemas.microsoft.com/office/powerpoint/2010/main" val="540079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543800" cy="639762"/>
          </a:xfrm>
        </p:spPr>
        <p:txBody>
          <a:bodyPr>
            <a:noAutofit/>
          </a:bodyPr>
          <a:lstStyle>
            <a:lvl1pPr>
              <a:defRPr sz="3600" b="0"/>
            </a:lvl1pPr>
          </a:lstStyle>
          <a:p>
            <a:r>
              <a:rPr lang="en-US" dirty="0"/>
              <a:t>Click to edit Master title</a:t>
            </a:r>
          </a:p>
        </p:txBody>
      </p:sp>
      <p:sp>
        <p:nvSpPr>
          <p:cNvPr id="3" name="Content Placeholder 2"/>
          <p:cNvSpPr>
            <a:spLocks noGrp="1"/>
          </p:cNvSpPr>
          <p:nvPr>
            <p:ph idx="1"/>
          </p:nvPr>
        </p:nvSpPr>
        <p:spPr>
          <a:xfrm>
            <a:off x="457200" y="1600200"/>
            <a:ext cx="7543800" cy="4525963"/>
          </a:xfrm>
        </p:spPr>
        <p:txBody>
          <a:bodyPr/>
          <a:lstStyle>
            <a:lvl1pPr>
              <a:defRPr>
                <a:solidFill>
                  <a:srgbClr val="10384F"/>
                </a:solidFill>
              </a:defRPr>
            </a:lvl1pPr>
            <a:lvl2pPr>
              <a:defRPr>
                <a:solidFill>
                  <a:srgbClr val="10384F"/>
                </a:solidFill>
              </a:defRPr>
            </a:lvl2pPr>
            <a:lvl3pPr>
              <a:defRPr>
                <a:solidFill>
                  <a:srgbClr val="10384F"/>
                </a:solidFill>
              </a:defRPr>
            </a:lvl3pPr>
            <a:lvl4pPr>
              <a:defRPr>
                <a:solidFill>
                  <a:srgbClr val="10384F"/>
                </a:solidFill>
              </a:defRPr>
            </a:lvl4pPr>
            <a:lvl5pPr>
              <a:defRPr>
                <a:solidFill>
                  <a:srgbClr val="10384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F42273D7-9888-4807-9582-3181C44EA721}" type="datetimeFigureOut">
              <a:rPr lang="en-US" smtClean="0"/>
              <a:pPr/>
              <a:t>8/4/2020</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628650" y="1825625"/>
            <a:ext cx="3867150" cy="4351338"/>
          </a:xfrm>
        </p:spPr>
        <p:txBody>
          <a:bodyPr/>
          <a:lstStyle>
            <a:lvl1pPr>
              <a:defRPr>
                <a:solidFill>
                  <a:srgbClr val="10384F"/>
                </a:solidFill>
              </a:defRPr>
            </a:lvl1pPr>
            <a:lvl2pPr>
              <a:defRPr>
                <a:solidFill>
                  <a:srgbClr val="10384F"/>
                </a:solidFill>
              </a:defRPr>
            </a:lvl2pPr>
            <a:lvl3pPr>
              <a:defRPr>
                <a:solidFill>
                  <a:srgbClr val="10384F"/>
                </a:solidFill>
              </a:defRPr>
            </a:lvl3pPr>
            <a:lvl4pPr>
              <a:defRPr>
                <a:solidFill>
                  <a:srgbClr val="10384F"/>
                </a:solidFill>
              </a:defRPr>
            </a:lvl4pPr>
            <a:lvl5pPr>
              <a:defRPr>
                <a:solidFill>
                  <a:srgbClr val="10384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825625"/>
            <a:ext cx="3867150" cy="4351338"/>
          </a:xfrm>
        </p:spPr>
        <p:txBody>
          <a:bodyPr/>
          <a:lstStyle>
            <a:lvl1pPr>
              <a:defRPr>
                <a:solidFill>
                  <a:srgbClr val="10384F"/>
                </a:solidFill>
              </a:defRPr>
            </a:lvl1pPr>
            <a:lvl2pPr>
              <a:defRPr>
                <a:solidFill>
                  <a:srgbClr val="10384F"/>
                </a:solidFill>
              </a:defRPr>
            </a:lvl2pPr>
            <a:lvl3pPr>
              <a:defRPr>
                <a:solidFill>
                  <a:srgbClr val="10384F"/>
                </a:solidFill>
              </a:defRPr>
            </a:lvl3pPr>
            <a:lvl4pPr>
              <a:defRPr>
                <a:solidFill>
                  <a:srgbClr val="10384F"/>
                </a:solidFill>
              </a:defRPr>
            </a:lvl4pPr>
            <a:lvl5pPr>
              <a:defRPr>
                <a:solidFill>
                  <a:srgbClr val="10384F"/>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6286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29C2E60-131A-F547-891A-71BEB2A8EF41}" type="datetimeFigureOut">
              <a:rPr lang="en-US" smtClean="0"/>
              <a:pPr/>
              <a:t>8/4/2020</a:t>
            </a:fld>
            <a:endParaRPr lang="en-US" dirty="0"/>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B9B73602-0E34-FC43-99C7-6F7B27D7C02E}" type="slidenum">
              <a:rPr lang="en-US" smtClean="0"/>
              <a:pPr/>
              <a:t>‹#›</a:t>
            </a:fld>
            <a:endParaRPr lang="en-US" dirty="0"/>
          </a:p>
        </p:txBody>
      </p:sp>
    </p:spTree>
    <p:extLst>
      <p:ext uri="{BB962C8B-B14F-4D97-AF65-F5344CB8AC3E}">
        <p14:creationId xmlns:p14="http://schemas.microsoft.com/office/powerpoint/2010/main" val="184796171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6286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29C2E60-131A-F547-891A-71BEB2A8EF41}" type="datetimeFigureOut">
              <a:rPr lang="en-US" smtClean="0"/>
              <a:pPr/>
              <a:t>8/4/2020</a:t>
            </a:fld>
            <a:endParaRPr lang="en-US" dirty="0"/>
          </a:p>
        </p:txBody>
      </p:sp>
      <p:sp>
        <p:nvSpPr>
          <p:cNvPr id="8" name="Footer Placeholder 7"/>
          <p:cNvSpPr>
            <a:spLocks noGrp="1"/>
          </p:cNvSpPr>
          <p:nvPr>
            <p:ph type="ftr" sz="quarter" idx="11"/>
          </p:nvPr>
        </p:nvSpPr>
        <p:spPr>
          <a:xfrm>
            <a:off x="3028950" y="6356350"/>
            <a:ext cx="30861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4579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B9B73602-0E34-FC43-99C7-6F7B27D7C02E}" type="slidenum">
              <a:rPr lang="en-US" smtClean="0"/>
              <a:pPr/>
              <a:t>‹#›</a:t>
            </a:fld>
            <a:endParaRPr lang="en-US" dirty="0"/>
          </a:p>
        </p:txBody>
      </p:sp>
    </p:spTree>
    <p:extLst>
      <p:ext uri="{BB962C8B-B14F-4D97-AF65-F5344CB8AC3E}">
        <p14:creationId xmlns:p14="http://schemas.microsoft.com/office/powerpoint/2010/main" val="178410831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6286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29C2E60-131A-F547-891A-71BEB2A8EF41}" type="datetimeFigureOut">
              <a:rPr lang="en-US" smtClean="0"/>
              <a:pPr/>
              <a:t>8/4/2020</a:t>
            </a:fld>
            <a:endParaRPr lang="en-US" dirty="0"/>
          </a:p>
        </p:txBody>
      </p:sp>
      <p:sp>
        <p:nvSpPr>
          <p:cNvPr id="4" name="Footer Placeholder 3"/>
          <p:cNvSpPr>
            <a:spLocks noGrp="1"/>
          </p:cNvSpPr>
          <p:nvPr>
            <p:ph type="ftr" sz="quarter" idx="11"/>
          </p:nvPr>
        </p:nvSpPr>
        <p:spPr>
          <a:xfrm>
            <a:off x="3028950" y="6356350"/>
            <a:ext cx="30861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4579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B9B73602-0E34-FC43-99C7-6F7B27D7C02E}" type="slidenum">
              <a:rPr lang="en-US" smtClean="0"/>
              <a:pPr/>
              <a:t>‹#›</a:t>
            </a:fld>
            <a:endParaRPr lang="en-US" dirty="0"/>
          </a:p>
        </p:txBody>
      </p:sp>
    </p:spTree>
    <p:extLst>
      <p:ext uri="{BB962C8B-B14F-4D97-AF65-F5344CB8AC3E}">
        <p14:creationId xmlns:p14="http://schemas.microsoft.com/office/powerpoint/2010/main" val="19435437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29C2E60-131A-F547-891A-71BEB2A8EF41}" type="datetimeFigureOut">
              <a:rPr lang="en-US" smtClean="0"/>
              <a:pPr/>
              <a:t>8/4/2020</a:t>
            </a:fld>
            <a:endParaRPr lang="en-US" dirty="0"/>
          </a:p>
        </p:txBody>
      </p:sp>
      <p:sp>
        <p:nvSpPr>
          <p:cNvPr id="3" name="Footer Placeholder 2"/>
          <p:cNvSpPr>
            <a:spLocks noGrp="1"/>
          </p:cNvSpPr>
          <p:nvPr>
            <p:ph type="ftr" sz="quarter" idx="11"/>
          </p:nvPr>
        </p:nvSpPr>
        <p:spPr>
          <a:xfrm>
            <a:off x="3028950" y="6356350"/>
            <a:ext cx="30861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4579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B9B73602-0E34-FC43-99C7-6F7B27D7C02E}" type="slidenum">
              <a:rPr lang="en-US" smtClean="0"/>
              <a:pPr/>
              <a:t>‹#›</a:t>
            </a:fld>
            <a:endParaRPr lang="en-US" dirty="0"/>
          </a:p>
        </p:txBody>
      </p:sp>
    </p:spTree>
    <p:extLst>
      <p:ext uri="{BB962C8B-B14F-4D97-AF65-F5344CB8AC3E}">
        <p14:creationId xmlns:p14="http://schemas.microsoft.com/office/powerpoint/2010/main" val="19130311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29C2E60-131A-F547-891A-71BEB2A8EF41}" type="datetimeFigureOut">
              <a:rPr lang="en-US" smtClean="0"/>
              <a:pPr/>
              <a:t>8/4/2020</a:t>
            </a:fld>
            <a:endParaRPr lang="en-US" dirty="0"/>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B9B73602-0E34-FC43-99C7-6F7B27D7C02E}" type="slidenum">
              <a:rPr lang="en-US" smtClean="0"/>
              <a:pPr/>
              <a:t>‹#›</a:t>
            </a:fld>
            <a:endParaRPr lang="en-US" dirty="0"/>
          </a:p>
        </p:txBody>
      </p:sp>
    </p:spTree>
    <p:extLst>
      <p:ext uri="{BB962C8B-B14F-4D97-AF65-F5344CB8AC3E}">
        <p14:creationId xmlns:p14="http://schemas.microsoft.com/office/powerpoint/2010/main" val="44846786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829C2E60-131A-F547-891A-71BEB2A8EF41}" type="datetimeFigureOut">
              <a:rPr lang="en-US" smtClean="0"/>
              <a:pPr/>
              <a:t>8/4/2020</a:t>
            </a:fld>
            <a:endParaRPr lang="en-US" dirty="0"/>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B9B73602-0E34-FC43-99C7-6F7B27D7C02E}" type="slidenum">
              <a:rPr lang="en-US" smtClean="0"/>
              <a:pPr/>
              <a:t>‹#›</a:t>
            </a:fld>
            <a:endParaRPr lang="en-US" dirty="0"/>
          </a:p>
        </p:txBody>
      </p:sp>
    </p:spTree>
    <p:extLst>
      <p:ext uri="{BB962C8B-B14F-4D97-AF65-F5344CB8AC3E}">
        <p14:creationId xmlns:p14="http://schemas.microsoft.com/office/powerpoint/2010/main" val="187920569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81000" y="2362200"/>
            <a:ext cx="8229600" cy="1143000"/>
          </a:xfrm>
        </p:spPr>
        <p:txBody>
          <a:bodyPr/>
          <a:lstStyle/>
          <a:p>
            <a:r>
              <a:rPr lang="en-US" dirty="0"/>
              <a:t>Click to edit Master title style</a:t>
            </a:r>
          </a:p>
        </p:txBody>
      </p:sp>
      <p:cxnSp>
        <p:nvCxnSpPr>
          <p:cNvPr id="5" name="Straight Connector 4"/>
          <p:cNvCxnSpPr/>
          <p:nvPr userDrawn="1"/>
        </p:nvCxnSpPr>
        <p:spPr>
          <a:xfrm>
            <a:off x="457200" y="1981200"/>
            <a:ext cx="8077200" cy="0"/>
          </a:xfrm>
          <a:prstGeom prst="line">
            <a:avLst/>
          </a:prstGeom>
          <a:ln w="38100" cap="rnd">
            <a:solidFill>
              <a:srgbClr val="0091DF"/>
            </a:solidFill>
            <a:prstDash val="sysDot"/>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userDrawn="1"/>
        </p:nvCxnSpPr>
        <p:spPr>
          <a:xfrm>
            <a:off x="533400" y="3962400"/>
            <a:ext cx="8001000" cy="0"/>
          </a:xfrm>
          <a:prstGeom prst="line">
            <a:avLst/>
          </a:prstGeom>
          <a:ln w="38100" cap="rnd">
            <a:solidFill>
              <a:srgbClr val="0091DF"/>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507287" cy="1362075"/>
          </a:xfrm>
        </p:spPr>
        <p:txBody>
          <a:bodyPr anchor="t"/>
          <a:lstStyle>
            <a:lvl1pPr algn="l">
              <a:defRPr sz="4000" b="0" cap="all"/>
            </a:lvl1pPr>
          </a:lstStyle>
          <a:p>
            <a:r>
              <a:rPr lang="en-US" dirty="0"/>
              <a:t>Click to edit Master title style</a:t>
            </a:r>
          </a:p>
        </p:txBody>
      </p:sp>
      <p:sp>
        <p:nvSpPr>
          <p:cNvPr id="3" name="Text Placeholder 2"/>
          <p:cNvSpPr>
            <a:spLocks noGrp="1"/>
          </p:cNvSpPr>
          <p:nvPr>
            <p:ph type="body" idx="1"/>
          </p:nvPr>
        </p:nvSpPr>
        <p:spPr>
          <a:xfrm>
            <a:off x="722313" y="2906713"/>
            <a:ext cx="7507287" cy="1500187"/>
          </a:xfrm>
        </p:spPr>
        <p:txBody>
          <a:bodyPr anchor="b"/>
          <a:lstStyle>
            <a:lvl1pPr marL="0" indent="0">
              <a:buNone/>
              <a:defRPr sz="2000">
                <a:solidFill>
                  <a:srgbClr val="10384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Slide Number Placeholder 5"/>
          <p:cNvSpPr>
            <a:spLocks noGrp="1"/>
          </p:cNvSpPr>
          <p:nvPr>
            <p:ph type="sldNum" sz="quarter" idx="12"/>
          </p:nvPr>
        </p:nvSpPr>
        <p:spPr>
          <a:xfrm>
            <a:off x="6553200" y="6356350"/>
            <a:ext cx="19050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EA7665D1-2C3C-4E0D-97AA-2EA738D3C00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9762"/>
          </a:xfrm>
        </p:spPr>
        <p:txBody>
          <a:bodyPr>
            <a:normAutofit/>
          </a:bodyPr>
          <a:lstStyle>
            <a:lvl1pPr>
              <a:defRPr sz="3600" b="0"/>
            </a:lvl1p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a:xfrm>
            <a:off x="6553200" y="6356350"/>
            <a:ext cx="19050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EA7665D1-2C3C-4E0D-97AA-2EA738D3C00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772400" cy="639762"/>
          </a:xfrm>
        </p:spPr>
        <p:txBody>
          <a:bodyPr>
            <a:normAutofit/>
          </a:bodyPr>
          <a:lstStyle>
            <a:lvl1pPr>
              <a:defRPr sz="3600" b="0"/>
            </a:lvl1pPr>
          </a:lstStyle>
          <a:p>
            <a:r>
              <a:rPr lang="en-US" dirty="0"/>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F42273D7-9888-4807-9582-3181C44EA721}" type="datetimeFigureOut">
              <a:rPr lang="en-US" smtClean="0"/>
              <a:pPr/>
              <a:t>8/4/2020</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6553200" y="6356350"/>
            <a:ext cx="1981200" cy="365125"/>
          </a:xfrm>
          <a:prstGeom prst="rect">
            <a:avLst/>
          </a:prstGeom>
        </p:spPr>
        <p:txBody>
          <a:bodyPr/>
          <a:lstStyle>
            <a:lvl1pPr>
              <a:defRPr>
                <a:solidFill>
                  <a:srgbClr val="10384F"/>
                </a:solidFill>
                <a:latin typeface="Arial" panose="020B0604020202020204" pitchFamily="34" charset="0"/>
                <a:cs typeface="Arial" panose="020B0604020202020204" pitchFamily="34" charset="0"/>
              </a:defRPr>
            </a:lvl1pPr>
          </a:lstStyle>
          <a:p>
            <a:fld id="{EA7665D1-2C3C-4E0D-97AA-2EA738D3C00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a:xfrm>
            <a:off x="0" y="0"/>
            <a:ext cx="8610600" cy="868753"/>
          </a:xfrm>
          <a:prstGeom prst="rect">
            <a:avLst/>
          </a:prstGeom>
          <a:solidFill>
            <a:schemeClr val="bg1">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itle 1"/>
          <p:cNvSpPr>
            <a:spLocks noGrp="1"/>
          </p:cNvSpPr>
          <p:nvPr>
            <p:ph type="title" idx="4294967295" hasCustomPrompt="1"/>
          </p:nvPr>
        </p:nvSpPr>
        <p:spPr>
          <a:xfrm rot="5400000">
            <a:off x="5905500" y="3619500"/>
            <a:ext cx="6019800" cy="457200"/>
          </a:xfrm>
        </p:spPr>
        <p:txBody>
          <a:bodyPr>
            <a:normAutofit/>
          </a:bodyPr>
          <a:lstStyle>
            <a:lvl1pPr>
              <a:defRPr sz="1800" b="0">
                <a:solidFill>
                  <a:schemeClr val="tx1"/>
                </a:solidFill>
              </a:defRPr>
            </a:lvl1pPr>
          </a:lstStyle>
          <a:p>
            <a:pPr algn="l"/>
            <a:r>
              <a:rPr lang="en-US" sz="2400" dirty="0">
                <a:solidFill>
                  <a:schemeClr val="bg1"/>
                </a:solidFill>
              </a:rPr>
              <a:t>TEXT</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5.xml"/><Relationship Id="rId7"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11.xml"/><Relationship Id="rId7" Type="http://schemas.openxmlformats.org/officeDocument/2006/relationships/theme" Target="../theme/theme3.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theme" Target="../theme/theme4.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34.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image" Target="../media/image1.png"/><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theme" Target="../theme/theme5.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4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image" Target="../media/image1.png"/><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theme" Target="../theme/theme6.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54.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image" Target="../media/image1.png"/><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theme" Target="../theme/theme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8600" y="2362200"/>
            <a:ext cx="8229600" cy="1143000"/>
          </a:xfrm>
          <a:prstGeom prst="rect">
            <a:avLst/>
          </a:prstGeom>
        </p:spPr>
        <p:txBody>
          <a:bodyPr vert="horz" lIns="91440" tIns="45720" rIns="91440" bIns="45720" rtlCol="0" anchor="ctr">
            <a:noAutofit/>
          </a:bodyPr>
          <a:lstStyle/>
          <a:p>
            <a:r>
              <a:rPr lang="en-US" dirty="0"/>
              <a:t>Click to edit Master title style</a:t>
            </a:r>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Lst>
  <p:txStyles>
    <p:titleStyle>
      <a:lvl1pPr algn="ctr" defTabSz="914400" rtl="0" eaLnBrk="1" latinLnBrk="0" hangingPunct="1">
        <a:spcBef>
          <a:spcPct val="0"/>
        </a:spcBef>
        <a:buNone/>
        <a:defRPr sz="4400" b="0" kern="1200">
          <a:solidFill>
            <a:srgbClr val="66B512"/>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0" name="Straight Connector 19"/>
          <p:cNvCxnSpPr/>
          <p:nvPr userDrawn="1"/>
        </p:nvCxnSpPr>
        <p:spPr>
          <a:xfrm flipV="1">
            <a:off x="8686800" y="0"/>
            <a:ext cx="0" cy="6143626"/>
          </a:xfrm>
          <a:prstGeom prst="line">
            <a:avLst/>
          </a:prstGeom>
          <a:ln w="38100" cap="rnd">
            <a:solidFill>
              <a:srgbClr val="0091DF"/>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a:xfrm flipH="1">
            <a:off x="0" y="6553200"/>
            <a:ext cx="8220075" cy="0"/>
          </a:xfrm>
          <a:prstGeom prst="line">
            <a:avLst/>
          </a:prstGeom>
          <a:ln w="38100" cap="rnd">
            <a:solidFill>
              <a:srgbClr val="0091DF"/>
            </a:solidFill>
            <a:prstDash val="solid"/>
          </a:ln>
        </p:spPr>
        <p:style>
          <a:lnRef idx="1">
            <a:schemeClr val="accent1"/>
          </a:lnRef>
          <a:fillRef idx="0">
            <a:schemeClr val="accent1"/>
          </a:fillRef>
          <a:effectRef idx="0">
            <a:schemeClr val="accent1"/>
          </a:effectRef>
          <a:fontRef idx="minor">
            <a:schemeClr val="tx1"/>
          </a:fontRef>
        </p:style>
      </p:cxnSp>
      <p:sp>
        <p:nvSpPr>
          <p:cNvPr id="26" name="TextBox 25"/>
          <p:cNvSpPr txBox="1"/>
          <p:nvPr userDrawn="1"/>
        </p:nvSpPr>
        <p:spPr>
          <a:xfrm rot="5400000">
            <a:off x="6934200" y="1935748"/>
            <a:ext cx="3962400" cy="338554"/>
          </a:xfrm>
          <a:prstGeom prst="rect">
            <a:avLst/>
          </a:prstGeom>
          <a:noFill/>
        </p:spPr>
        <p:txBody>
          <a:bodyPr wrap="square" rtlCol="0">
            <a:spAutoFit/>
          </a:bodyPr>
          <a:lstStyle/>
          <a:p>
            <a:r>
              <a:rPr lang="en-US" sz="1600" dirty="0">
                <a:solidFill>
                  <a:srgbClr val="10384F"/>
                </a:solidFill>
              </a:rPr>
              <a:t>Organic &amp; Conventional Farming</a:t>
            </a:r>
          </a:p>
        </p:txBody>
      </p:sp>
      <p:pic>
        <p:nvPicPr>
          <p:cNvPr id="13" name="Picture 1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bwMode="auto">
          <a:xfrm>
            <a:off x="8345694" y="6263559"/>
            <a:ext cx="589346" cy="450612"/>
          </a:xfrm>
          <a:prstGeom prst="rect">
            <a:avLst/>
          </a:prstGeom>
          <a:noFill/>
        </p:spPr>
      </p:pic>
    </p:spTree>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Lst>
  <p:txStyles>
    <p:titleStyle>
      <a:lvl1pPr algn="ctr" defTabSz="914400" rtl="0" eaLnBrk="1" latinLnBrk="0" hangingPunct="1">
        <a:spcBef>
          <a:spcPct val="0"/>
        </a:spcBef>
        <a:buNone/>
        <a:defRPr sz="3600" b="0" kern="1200">
          <a:solidFill>
            <a:srgbClr val="66B512"/>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10384F"/>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rgbClr val="10384F"/>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rgbClr val="10384F"/>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rgbClr val="10384F"/>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rgbClr val="10384F"/>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0" name="Straight Connector 19"/>
          <p:cNvCxnSpPr/>
          <p:nvPr userDrawn="1"/>
        </p:nvCxnSpPr>
        <p:spPr>
          <a:xfrm flipV="1">
            <a:off x="8686800" y="0"/>
            <a:ext cx="0" cy="6143626"/>
          </a:xfrm>
          <a:prstGeom prst="line">
            <a:avLst/>
          </a:prstGeom>
          <a:ln w="38100" cap="rnd">
            <a:solidFill>
              <a:srgbClr val="0091DF"/>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a:xfrm flipH="1">
            <a:off x="0" y="6553200"/>
            <a:ext cx="8220075" cy="0"/>
          </a:xfrm>
          <a:prstGeom prst="line">
            <a:avLst/>
          </a:prstGeom>
          <a:ln w="38100" cap="rnd">
            <a:solidFill>
              <a:srgbClr val="0091DF"/>
            </a:solidFill>
            <a:prstDash val="solid"/>
          </a:ln>
        </p:spPr>
        <p:style>
          <a:lnRef idx="1">
            <a:schemeClr val="accent1"/>
          </a:lnRef>
          <a:fillRef idx="0">
            <a:schemeClr val="accent1"/>
          </a:fillRef>
          <a:effectRef idx="0">
            <a:schemeClr val="accent1"/>
          </a:effectRef>
          <a:fontRef idx="minor">
            <a:schemeClr val="tx1"/>
          </a:fontRef>
        </p:style>
      </p:cxnSp>
      <p:sp>
        <p:nvSpPr>
          <p:cNvPr id="26" name="TextBox 25"/>
          <p:cNvSpPr txBox="1"/>
          <p:nvPr userDrawn="1"/>
        </p:nvSpPr>
        <p:spPr>
          <a:xfrm rot="5400000">
            <a:off x="6934200" y="1935748"/>
            <a:ext cx="3962400" cy="338554"/>
          </a:xfrm>
          <a:prstGeom prst="rect">
            <a:avLst/>
          </a:prstGeom>
          <a:noFill/>
        </p:spPr>
        <p:txBody>
          <a:bodyPr wrap="square" rtlCol="0">
            <a:spAutoFit/>
          </a:bodyPr>
          <a:lstStyle/>
          <a:p>
            <a:r>
              <a:rPr lang="en-US" sz="1600" dirty="0">
                <a:solidFill>
                  <a:srgbClr val="10384F"/>
                </a:solidFill>
              </a:rPr>
              <a:t>Understanding</a:t>
            </a:r>
            <a:r>
              <a:rPr lang="en-US" sz="1600" baseline="0" dirty="0">
                <a:solidFill>
                  <a:srgbClr val="10384F"/>
                </a:solidFill>
              </a:rPr>
              <a:t> Pesticides</a:t>
            </a:r>
            <a:endParaRPr lang="en-US" sz="1600" dirty="0">
              <a:solidFill>
                <a:srgbClr val="10384F"/>
              </a:solidFill>
            </a:endParaRPr>
          </a:p>
        </p:txBody>
      </p:sp>
      <p:pic>
        <p:nvPicPr>
          <p:cNvPr id="13" name="Picture 12"/>
          <p:cNvPicPr>
            <a:picLocks noChangeAspect="1"/>
          </p:cNvPicPr>
          <p:nvPr userDrawn="1"/>
        </p:nvPicPr>
        <p:blipFill>
          <a:blip r:embed="rId8" cstate="print"/>
          <a:srcRect b="27835"/>
          <a:stretch>
            <a:fillRect/>
          </a:stretch>
        </p:blipFill>
        <p:spPr bwMode="auto">
          <a:xfrm>
            <a:off x="8058150" y="6263559"/>
            <a:ext cx="1164434" cy="450612"/>
          </a:xfrm>
          <a:prstGeom prst="rect">
            <a:avLst/>
          </a:prstGeom>
          <a:noFill/>
        </p:spPr>
      </p:pic>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Lst>
  <p:txStyles>
    <p:titleStyle>
      <a:lvl1pPr algn="ctr" defTabSz="914400" rtl="0" eaLnBrk="1" latinLnBrk="0" hangingPunct="1">
        <a:spcBef>
          <a:spcPct val="0"/>
        </a:spcBef>
        <a:buNone/>
        <a:defRPr sz="3600" b="0" kern="1200">
          <a:solidFill>
            <a:srgbClr val="66B512"/>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10384F"/>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rgbClr val="10384F"/>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rgbClr val="10384F"/>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rgbClr val="10384F"/>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rgbClr val="10384F"/>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74638"/>
            <a:ext cx="80010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81000" y="1600200"/>
            <a:ext cx="80010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7" name="Straight Connector 6"/>
          <p:cNvCxnSpPr/>
          <p:nvPr userDrawn="1"/>
        </p:nvCxnSpPr>
        <p:spPr>
          <a:xfrm flipV="1">
            <a:off x="8686800" y="0"/>
            <a:ext cx="0" cy="6162676"/>
          </a:xfrm>
          <a:prstGeom prst="line">
            <a:avLst/>
          </a:prstGeom>
          <a:ln w="38100" cap="rnd">
            <a:solidFill>
              <a:srgbClr val="0091DF"/>
            </a:solidFill>
            <a:prstDash val="sysDot"/>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flipH="1">
            <a:off x="0" y="6543675"/>
            <a:ext cx="8210550" cy="9525"/>
          </a:xfrm>
          <a:prstGeom prst="line">
            <a:avLst/>
          </a:prstGeom>
          <a:ln w="38100" cap="rnd">
            <a:solidFill>
              <a:srgbClr val="0091DF"/>
            </a:solidFill>
            <a:prstDash val="solid"/>
          </a:ln>
        </p:spPr>
        <p:style>
          <a:lnRef idx="1">
            <a:schemeClr val="accent1"/>
          </a:lnRef>
          <a:fillRef idx="0">
            <a:schemeClr val="accent1"/>
          </a:fillRef>
          <a:effectRef idx="0">
            <a:schemeClr val="accent1"/>
          </a:effectRef>
          <a:fontRef idx="minor">
            <a:schemeClr val="tx1"/>
          </a:fontRef>
        </p:style>
      </p:cxnSp>
      <p:sp>
        <p:nvSpPr>
          <p:cNvPr id="12" name="TextBox 11"/>
          <p:cNvSpPr txBox="1"/>
          <p:nvPr userDrawn="1"/>
        </p:nvSpPr>
        <p:spPr>
          <a:xfrm rot="5400000">
            <a:off x="6934200" y="1973848"/>
            <a:ext cx="3962400" cy="338554"/>
          </a:xfrm>
          <a:prstGeom prst="rect">
            <a:avLst/>
          </a:prstGeom>
          <a:noFill/>
        </p:spPr>
        <p:txBody>
          <a:bodyPr wrap="square" rtlCol="0">
            <a:spAutoFit/>
          </a:bodyPr>
          <a:lstStyle/>
          <a:p>
            <a:r>
              <a:rPr lang="en-US" sz="1600" dirty="0">
                <a:solidFill>
                  <a:srgbClr val="10384F"/>
                </a:solidFill>
              </a:rPr>
              <a:t>STATISTICS</a:t>
            </a:r>
          </a:p>
        </p:txBody>
      </p:sp>
      <p:pic>
        <p:nvPicPr>
          <p:cNvPr id="15" name="Picture 14"/>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bwMode="auto">
          <a:xfrm>
            <a:off x="8336169" y="6244509"/>
            <a:ext cx="589346" cy="450612"/>
          </a:xfrm>
          <a:prstGeom prst="rect">
            <a:avLst/>
          </a:prstGeom>
          <a:noFill/>
        </p:spPr>
      </p:pic>
    </p:spTree>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2" r:id="rId12"/>
  </p:sldLayoutIdLst>
  <p:txStyles>
    <p:titleStyle>
      <a:lvl1pPr algn="ctr" defTabSz="914400" rtl="0" eaLnBrk="1" latinLnBrk="0" hangingPunct="1">
        <a:spcBef>
          <a:spcPct val="0"/>
        </a:spcBef>
        <a:buNone/>
        <a:defRPr sz="4400" b="0" kern="1200">
          <a:solidFill>
            <a:srgbClr val="66B512"/>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10384F"/>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rgbClr val="10384F"/>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rgbClr val="10384F"/>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rgbClr val="10384F"/>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rgbClr val="10384F"/>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96200" cy="71596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3" name="Straight Connector 12"/>
          <p:cNvCxnSpPr/>
          <p:nvPr userDrawn="1"/>
        </p:nvCxnSpPr>
        <p:spPr>
          <a:xfrm flipV="1">
            <a:off x="8686800" y="0"/>
            <a:ext cx="0" cy="6115050"/>
          </a:xfrm>
          <a:prstGeom prst="line">
            <a:avLst/>
          </a:prstGeom>
          <a:ln w="38100" cap="rnd">
            <a:solidFill>
              <a:srgbClr val="0091DF"/>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userDrawn="1"/>
        </p:nvCxnSpPr>
        <p:spPr>
          <a:xfrm flipH="1">
            <a:off x="0" y="6553200"/>
            <a:ext cx="8229600" cy="0"/>
          </a:xfrm>
          <a:prstGeom prst="line">
            <a:avLst/>
          </a:prstGeom>
          <a:ln w="38100" cap="rnd">
            <a:solidFill>
              <a:srgbClr val="0091DF"/>
            </a:solidFill>
            <a:prstDash val="solid"/>
          </a:ln>
        </p:spPr>
        <p:style>
          <a:lnRef idx="1">
            <a:schemeClr val="accent1"/>
          </a:lnRef>
          <a:fillRef idx="0">
            <a:schemeClr val="accent1"/>
          </a:fillRef>
          <a:effectRef idx="0">
            <a:schemeClr val="accent1"/>
          </a:effectRef>
          <a:fontRef idx="minor">
            <a:schemeClr val="tx1"/>
          </a:fontRef>
        </p:style>
      </p:cxnSp>
      <p:sp>
        <p:nvSpPr>
          <p:cNvPr id="18" name="TextBox 17"/>
          <p:cNvSpPr txBox="1"/>
          <p:nvPr userDrawn="1"/>
        </p:nvSpPr>
        <p:spPr>
          <a:xfrm rot="5400000">
            <a:off x="6934200" y="1992898"/>
            <a:ext cx="3962400" cy="338554"/>
          </a:xfrm>
          <a:prstGeom prst="rect">
            <a:avLst/>
          </a:prstGeom>
          <a:noFill/>
        </p:spPr>
        <p:txBody>
          <a:bodyPr wrap="square" rtlCol="0">
            <a:spAutoFit/>
          </a:bodyPr>
          <a:lstStyle/>
          <a:p>
            <a:r>
              <a:rPr lang="en-US" sz="1600" dirty="0">
                <a:solidFill>
                  <a:srgbClr val="10384F"/>
                </a:solidFill>
                <a:latin typeface="Arial" panose="020B0604020202020204" pitchFamily="34" charset="0"/>
                <a:cs typeface="Arial" panose="020B0604020202020204" pitchFamily="34" charset="0"/>
              </a:rPr>
              <a:t>AG INNOVATION</a:t>
            </a:r>
          </a:p>
        </p:txBody>
      </p:sp>
      <p:pic>
        <p:nvPicPr>
          <p:cNvPr id="17" name="Picture 16"/>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bwMode="auto">
          <a:xfrm>
            <a:off x="8336169" y="6244509"/>
            <a:ext cx="589346" cy="450612"/>
          </a:xfrm>
          <a:prstGeom prst="rect">
            <a:avLst/>
          </a:prstGeom>
          <a:noFill/>
        </p:spPr>
      </p:pic>
    </p:spTree>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707" r:id="rId10"/>
  </p:sldLayoutIdLst>
  <p:txStyles>
    <p:titleStyle>
      <a:lvl1pPr algn="ctr" defTabSz="914400" rtl="0" eaLnBrk="1" latinLnBrk="0" hangingPunct="1">
        <a:spcBef>
          <a:spcPct val="0"/>
        </a:spcBef>
        <a:buNone/>
        <a:defRPr sz="3600" b="0" kern="1200">
          <a:solidFill>
            <a:srgbClr val="66B512"/>
          </a:solidFill>
          <a:latin typeface="Arial" panose="020B0604020202020204" pitchFamily="34" charset="0"/>
          <a:ea typeface="Verdana" pitchFamily="34" charset="0"/>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10384F"/>
          </a:solidFill>
          <a:latin typeface="Arial" panose="020B0604020202020204" pitchFamily="34" charset="0"/>
          <a:ea typeface="Verdana" pitchFamily="34" charset="0"/>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rgbClr val="10384F"/>
          </a:solidFill>
          <a:latin typeface="Arial" panose="020B0604020202020204" pitchFamily="34" charset="0"/>
          <a:ea typeface="Verdana" pitchFamily="34" charset="0"/>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rgbClr val="10384F"/>
          </a:solidFill>
          <a:latin typeface="Arial" panose="020B0604020202020204" pitchFamily="34" charset="0"/>
          <a:ea typeface="Verdana" pitchFamily="34" charset="0"/>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rgbClr val="10384F"/>
          </a:solidFill>
          <a:latin typeface="Arial" panose="020B0604020202020204" pitchFamily="34" charset="0"/>
          <a:ea typeface="Verdana" pitchFamily="34" charset="0"/>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rgbClr val="10384F"/>
          </a:solidFill>
          <a:latin typeface="Arial" panose="020B0604020202020204" pitchFamily="34" charset="0"/>
          <a:ea typeface="Verdana" pitchFamily="34" charset="0"/>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8" name="Straight Connector 7"/>
          <p:cNvCxnSpPr/>
          <p:nvPr userDrawn="1"/>
        </p:nvCxnSpPr>
        <p:spPr>
          <a:xfrm flipV="1">
            <a:off x="8686800" y="0"/>
            <a:ext cx="0" cy="6181726"/>
          </a:xfrm>
          <a:prstGeom prst="line">
            <a:avLst/>
          </a:prstGeom>
          <a:ln w="38100" cap="rnd">
            <a:solidFill>
              <a:srgbClr val="0091DF"/>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flipH="1">
            <a:off x="0" y="6553200"/>
            <a:ext cx="8239125" cy="0"/>
          </a:xfrm>
          <a:prstGeom prst="line">
            <a:avLst/>
          </a:prstGeom>
          <a:ln w="38100" cap="rnd">
            <a:solidFill>
              <a:srgbClr val="0091DF"/>
            </a:solidFill>
            <a:prstDash val="solid"/>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a:xfrm rot="5400000">
            <a:off x="6934200" y="1907173"/>
            <a:ext cx="3962400" cy="338554"/>
          </a:xfrm>
          <a:prstGeom prst="rect">
            <a:avLst/>
          </a:prstGeom>
          <a:noFill/>
        </p:spPr>
        <p:txBody>
          <a:bodyPr wrap="square" rtlCol="0">
            <a:spAutoFit/>
          </a:bodyPr>
          <a:lstStyle/>
          <a:p>
            <a:r>
              <a:rPr lang="en-US" sz="1600" b="0" dirty="0">
                <a:solidFill>
                  <a:srgbClr val="10384F"/>
                </a:solidFill>
                <a:latin typeface="Arial" panose="020B0604020202020204" pitchFamily="34" charset="0"/>
                <a:ea typeface="Verdana" charset="0"/>
                <a:cs typeface="Arial" panose="020B0604020202020204" pitchFamily="34" charset="0"/>
              </a:rPr>
              <a:t>UNDERSTANDING GMOs</a:t>
            </a:r>
          </a:p>
        </p:txBody>
      </p:sp>
      <p:pic>
        <p:nvPicPr>
          <p:cNvPr id="16" name="Picture 15"/>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bwMode="auto">
          <a:xfrm>
            <a:off x="8345694" y="6254034"/>
            <a:ext cx="589346" cy="450612"/>
          </a:xfrm>
          <a:prstGeom prst="rect">
            <a:avLst/>
          </a:prstGeom>
          <a:noFill/>
        </p:spPr>
      </p:pic>
    </p:spTree>
    <p:extLst>
      <p:ext uri="{BB962C8B-B14F-4D97-AF65-F5344CB8AC3E}">
        <p14:creationId xmlns:p14="http://schemas.microsoft.com/office/powerpoint/2010/main" val="2112839876"/>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95" r:id="rId10"/>
  </p:sldLayoutIdLst>
  <p:txStyles>
    <p:titleStyle>
      <a:lvl1pPr algn="l" defTabSz="914400" rtl="0" eaLnBrk="1" latinLnBrk="0" hangingPunct="1">
        <a:lnSpc>
          <a:spcPct val="90000"/>
        </a:lnSpc>
        <a:spcBef>
          <a:spcPct val="0"/>
        </a:spcBef>
        <a:buNone/>
        <a:defRPr sz="4400" kern="1200">
          <a:solidFill>
            <a:srgbClr val="66B51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a:buChar char="•"/>
        <a:defRPr sz="2800" kern="1200">
          <a:solidFill>
            <a:srgbClr val="10384F"/>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a:buChar char="•"/>
        <a:defRPr sz="2400" kern="1200">
          <a:solidFill>
            <a:srgbClr val="10384F"/>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a:buChar char="•"/>
        <a:defRPr sz="2000" kern="1200">
          <a:solidFill>
            <a:srgbClr val="10384F"/>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a:buChar char="•"/>
        <a:defRPr sz="1800" kern="1200">
          <a:solidFill>
            <a:srgbClr val="10384F"/>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a:buChar char="•"/>
        <a:defRPr sz="1800" kern="1200">
          <a:solidFill>
            <a:srgbClr val="10384F"/>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8" name="Straight Connector 7"/>
          <p:cNvCxnSpPr/>
          <p:nvPr userDrawn="1"/>
        </p:nvCxnSpPr>
        <p:spPr>
          <a:xfrm flipV="1">
            <a:off x="8686800" y="0"/>
            <a:ext cx="0" cy="6181726"/>
          </a:xfrm>
          <a:prstGeom prst="line">
            <a:avLst/>
          </a:prstGeom>
          <a:ln w="38100" cap="rnd">
            <a:solidFill>
              <a:srgbClr val="0091DF"/>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flipH="1">
            <a:off x="0" y="6553200"/>
            <a:ext cx="8239125" cy="0"/>
          </a:xfrm>
          <a:prstGeom prst="line">
            <a:avLst/>
          </a:prstGeom>
          <a:ln w="38100" cap="rnd">
            <a:solidFill>
              <a:srgbClr val="0091DF"/>
            </a:solidFill>
            <a:prstDash val="solid"/>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a:xfrm rot="5400000">
            <a:off x="6934200" y="1945273"/>
            <a:ext cx="3962400" cy="338554"/>
          </a:xfrm>
          <a:prstGeom prst="rect">
            <a:avLst/>
          </a:prstGeom>
          <a:noFill/>
        </p:spPr>
        <p:txBody>
          <a:bodyPr wrap="square" rtlCol="0">
            <a:spAutoFit/>
          </a:bodyPr>
          <a:lstStyle/>
          <a:p>
            <a:r>
              <a:rPr lang="en-US" sz="1600" b="0" dirty="0">
                <a:solidFill>
                  <a:srgbClr val="10384F"/>
                </a:solidFill>
                <a:latin typeface="Verdana" charset="0"/>
                <a:ea typeface="Verdana" charset="0"/>
                <a:cs typeface="Verdana" charset="0"/>
              </a:rPr>
              <a:t>VEGETABLE</a:t>
            </a:r>
            <a:r>
              <a:rPr lang="en-US" sz="1600" b="0" baseline="0" dirty="0">
                <a:solidFill>
                  <a:srgbClr val="10384F"/>
                </a:solidFill>
                <a:latin typeface="Verdana" charset="0"/>
                <a:ea typeface="Verdana" charset="0"/>
                <a:cs typeface="Verdana" charset="0"/>
              </a:rPr>
              <a:t> BREEDING</a:t>
            </a:r>
            <a:endParaRPr lang="en-US" sz="1600" b="0" dirty="0">
              <a:solidFill>
                <a:srgbClr val="10384F"/>
              </a:solidFill>
              <a:latin typeface="Verdana" charset="0"/>
              <a:ea typeface="Verdana" charset="0"/>
              <a:cs typeface="Verdana" charset="0"/>
            </a:endParaRPr>
          </a:p>
        </p:txBody>
      </p:sp>
      <p:pic>
        <p:nvPicPr>
          <p:cNvPr id="16" name="Picture 15"/>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bwMode="auto">
          <a:xfrm>
            <a:off x="8345694" y="6263559"/>
            <a:ext cx="589346" cy="450612"/>
          </a:xfrm>
          <a:prstGeom prst="rect">
            <a:avLst/>
          </a:prstGeom>
          <a:noFill/>
        </p:spPr>
      </p:pic>
    </p:spTree>
    <p:extLst>
      <p:ext uri="{BB962C8B-B14F-4D97-AF65-F5344CB8AC3E}">
        <p14:creationId xmlns:p14="http://schemas.microsoft.com/office/powerpoint/2010/main" val="211283987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Lst>
  <p:txStyles>
    <p:titleStyle>
      <a:lvl1pPr algn="l" defTabSz="914400" rtl="0" eaLnBrk="1" latinLnBrk="0" hangingPunct="1">
        <a:lnSpc>
          <a:spcPct val="90000"/>
        </a:lnSpc>
        <a:spcBef>
          <a:spcPct val="0"/>
        </a:spcBef>
        <a:buNone/>
        <a:defRPr sz="4400" kern="1200">
          <a:solidFill>
            <a:srgbClr val="66B51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a:buChar char="•"/>
        <a:defRPr sz="2800" kern="1200">
          <a:solidFill>
            <a:srgbClr val="10384F"/>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a:buChar char="•"/>
        <a:defRPr sz="2400" kern="1200">
          <a:solidFill>
            <a:srgbClr val="10384F"/>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a:buChar char="•"/>
        <a:defRPr sz="2000" kern="1200">
          <a:solidFill>
            <a:srgbClr val="10384F"/>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a:buChar char="•"/>
        <a:defRPr sz="1800" kern="1200">
          <a:solidFill>
            <a:srgbClr val="10384F"/>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a:buChar char="•"/>
        <a:defRPr sz="1800" kern="1200">
          <a:solidFill>
            <a:srgbClr val="10384F"/>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3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3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8.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28.xml"/></Relationships>
</file>

<file path=ppt/slides/_rels/slide14.xml.rels><?xml version="1.0" encoding="UTF-8" standalone="yes"?>
<Relationships xmlns="http://schemas.openxmlformats.org/package/2006/relationships"><Relationship Id="rId3" Type="http://schemas.openxmlformats.org/officeDocument/2006/relationships/hyperlink" Target="https://www.cropscience.bayer.com/who-we-are/farmer-partner-resources/resource-library" TargetMode="External"/><Relationship Id="rId2" Type="http://schemas.openxmlformats.org/officeDocument/2006/relationships/hyperlink" Target="mailto:scientific.resources@bayer.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scientificResources@bayer.co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cropscience.bayer.com/who-we-are/farmer-partner-resources/resource-library"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Agriculture Overview: </a:t>
            </a:r>
            <a:br>
              <a:rPr lang="en-US" sz="5400" dirty="0"/>
            </a:br>
            <a:r>
              <a:rPr lang="en-US" sz="2800" dirty="0">
                <a:solidFill>
                  <a:srgbClr val="0091DF"/>
                </a:solidFill>
              </a:rPr>
              <a:t>MODERN FARMING</a:t>
            </a:r>
            <a:endParaRPr lang="en-US" dirty="0">
              <a:solidFill>
                <a:srgbClr val="0091DF"/>
              </a:solidFill>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4063225" y="4282358"/>
            <a:ext cx="1188559" cy="908767"/>
          </a:xfrm>
          <a:prstGeom prst="rect">
            <a:avLst/>
          </a:prstGeom>
          <a:noFill/>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55120" y="5776687"/>
            <a:ext cx="632740" cy="632740"/>
          </a:xfrm>
          <a:prstGeom prst="rect">
            <a:avLst/>
          </a:prstGeom>
        </p:spPr>
      </p:pic>
      <p:sp>
        <p:nvSpPr>
          <p:cNvPr id="5" name="Rectangle 4"/>
          <p:cNvSpPr/>
          <p:nvPr/>
        </p:nvSpPr>
        <p:spPr>
          <a:xfrm>
            <a:off x="0" y="0"/>
            <a:ext cx="9144000" cy="6858000"/>
          </a:xfrm>
          <a:prstGeom prst="rect">
            <a:avLst/>
          </a:prstGeom>
          <a:noFill/>
          <a:ln w="38100">
            <a:solidFill>
              <a:srgbClr val="66B5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Content Placeholder 41"/>
          <p:cNvSpPr>
            <a:spLocks noGrp="1"/>
          </p:cNvSpPr>
          <p:nvPr>
            <p:ph idx="4294967295"/>
          </p:nvPr>
        </p:nvSpPr>
        <p:spPr>
          <a:xfrm>
            <a:off x="352425" y="1703388"/>
            <a:ext cx="4067174" cy="4200525"/>
          </a:xfrm>
        </p:spPr>
        <p:txBody>
          <a:bodyPr>
            <a:normAutofit/>
          </a:bodyPr>
          <a:lstStyle/>
          <a:p>
            <a:pPr marL="0" indent="0">
              <a:buNone/>
            </a:pPr>
            <a:r>
              <a:rPr lang="en-US" sz="2000" dirty="0">
                <a:solidFill>
                  <a:srgbClr val="10384F"/>
                </a:solidFill>
              </a:rPr>
              <a:t>At any stage, plants are threatened by weeds, insects and diseases. </a:t>
            </a:r>
          </a:p>
          <a:p>
            <a:pPr marL="0" indent="0">
              <a:buNone/>
            </a:pPr>
            <a:br>
              <a:rPr lang="en-US" sz="2000" dirty="0">
                <a:solidFill>
                  <a:srgbClr val="10384F"/>
                </a:solidFill>
              </a:rPr>
            </a:br>
            <a:r>
              <a:rPr lang="en-US" sz="2000" dirty="0">
                <a:solidFill>
                  <a:srgbClr val="10384F"/>
                </a:solidFill>
              </a:rPr>
              <a:t>Scientists and farmers look at the issues that might affect future crop growth and create solutions to help protect plant health and minimize environmental impact.</a:t>
            </a:r>
          </a:p>
        </p:txBody>
      </p:sp>
      <p:sp>
        <p:nvSpPr>
          <p:cNvPr id="9" name="Title 1"/>
          <p:cNvSpPr txBox="1">
            <a:spLocks/>
          </p:cNvSpPr>
          <p:nvPr/>
        </p:nvSpPr>
        <p:spPr>
          <a:xfrm>
            <a:off x="352425" y="512763"/>
            <a:ext cx="7010400" cy="715962"/>
          </a:xfrm>
          <a:prstGeom prst="rect">
            <a:avLst/>
          </a:prstGeom>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a:ln>
                  <a:noFill/>
                </a:ln>
                <a:solidFill>
                  <a:srgbClr val="66B512"/>
                </a:solidFill>
                <a:effectLst/>
                <a:uLnTx/>
                <a:uFillTx/>
                <a:latin typeface="Arial" panose="020B0604020202020204" pitchFamily="34" charset="0"/>
                <a:ea typeface="Verdana" pitchFamily="34" charset="0"/>
                <a:cs typeface="Arial" panose="020B0604020202020204" pitchFamily="34" charset="0"/>
              </a:rPr>
              <a:t>Protection from Weeds, Insects and Diseases</a:t>
            </a:r>
          </a:p>
        </p:txBody>
      </p:sp>
      <p:pic>
        <p:nvPicPr>
          <p:cNvPr id="12" name="Picture 11" descr="plant-disease-icon.png"/>
          <p:cNvPicPr>
            <a:picLocks noChangeAspect="1"/>
          </p:cNvPicPr>
          <p:nvPr/>
        </p:nvPicPr>
        <p:blipFill>
          <a:blip r:embed="rId3" cstate="print">
            <a:duotone>
              <a:prstClr val="black"/>
              <a:srgbClr val="0091DF">
                <a:tint val="45000"/>
                <a:satMod val="400000"/>
              </a:srgbClr>
            </a:duotone>
          </a:blip>
          <a:stretch>
            <a:fillRect/>
          </a:stretch>
        </p:blipFill>
        <p:spPr>
          <a:xfrm>
            <a:off x="4793639" y="1951892"/>
            <a:ext cx="3494671" cy="3469664"/>
          </a:xfrm>
          <a:prstGeom prst="rect">
            <a:avLst/>
          </a:prstGeom>
        </p:spPr>
      </p:pic>
    </p:spTree>
    <p:extLst>
      <p:ext uri="{BB962C8B-B14F-4D97-AF65-F5344CB8AC3E}">
        <p14:creationId xmlns:p14="http://schemas.microsoft.com/office/powerpoint/2010/main" val="118875088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08203" y="2194228"/>
            <a:ext cx="7239000" cy="4525963"/>
          </a:xfrm>
        </p:spPr>
        <p:txBody>
          <a:bodyPr/>
          <a:lstStyle/>
          <a:p>
            <a:pPr marL="801688" lvl="2">
              <a:lnSpc>
                <a:spcPct val="80000"/>
              </a:lnSpc>
              <a:spcBef>
                <a:spcPts val="2000"/>
              </a:spcBef>
              <a:spcAft>
                <a:spcPts val="1800"/>
              </a:spcAft>
              <a:buClr>
                <a:schemeClr val="tx2"/>
              </a:buClr>
              <a:buNone/>
            </a:pPr>
            <a:r>
              <a:rPr lang="en-US" dirty="0">
                <a:solidFill>
                  <a:srgbClr val="66B512"/>
                </a:solidFill>
              </a:rPr>
              <a:t>Precision Agriculture</a:t>
            </a:r>
          </a:p>
          <a:p>
            <a:pPr marL="801688" lvl="2">
              <a:lnSpc>
                <a:spcPct val="80000"/>
              </a:lnSpc>
              <a:spcBef>
                <a:spcPts val="2000"/>
              </a:spcBef>
              <a:spcAft>
                <a:spcPts val="1800"/>
              </a:spcAft>
              <a:buClr>
                <a:schemeClr val="tx2"/>
              </a:buClr>
              <a:buNone/>
            </a:pPr>
            <a:r>
              <a:rPr lang="en-US" dirty="0">
                <a:solidFill>
                  <a:srgbClr val="66B512"/>
                </a:solidFill>
              </a:rPr>
              <a:t>Plant Breeding </a:t>
            </a:r>
          </a:p>
          <a:p>
            <a:pPr marL="801688" lvl="2">
              <a:lnSpc>
                <a:spcPct val="80000"/>
              </a:lnSpc>
              <a:spcBef>
                <a:spcPts val="2000"/>
              </a:spcBef>
              <a:spcAft>
                <a:spcPts val="1800"/>
              </a:spcAft>
              <a:buClr>
                <a:schemeClr val="tx2"/>
              </a:buClr>
              <a:buNone/>
            </a:pPr>
            <a:r>
              <a:rPr lang="en-US" dirty="0">
                <a:solidFill>
                  <a:srgbClr val="66B512"/>
                </a:solidFill>
              </a:rPr>
              <a:t>Biotechnology</a:t>
            </a:r>
          </a:p>
          <a:p>
            <a:pPr marL="801688" lvl="2">
              <a:lnSpc>
                <a:spcPct val="80000"/>
              </a:lnSpc>
              <a:spcBef>
                <a:spcPts val="2000"/>
              </a:spcBef>
              <a:spcAft>
                <a:spcPts val="1800"/>
              </a:spcAft>
              <a:buClr>
                <a:schemeClr val="tx2"/>
              </a:buClr>
              <a:buNone/>
            </a:pPr>
            <a:r>
              <a:rPr lang="en-US" dirty="0">
                <a:solidFill>
                  <a:srgbClr val="66B512"/>
                </a:solidFill>
              </a:rPr>
              <a:t>Microbials</a:t>
            </a:r>
          </a:p>
          <a:p>
            <a:pPr marL="801688" lvl="2">
              <a:lnSpc>
                <a:spcPct val="80000"/>
              </a:lnSpc>
              <a:spcBef>
                <a:spcPts val="2000"/>
              </a:spcBef>
              <a:spcAft>
                <a:spcPts val="1800"/>
              </a:spcAft>
              <a:buClr>
                <a:schemeClr val="tx2"/>
              </a:buClr>
              <a:buNone/>
            </a:pPr>
            <a:r>
              <a:rPr lang="en-US" dirty="0">
                <a:solidFill>
                  <a:srgbClr val="66B512"/>
                </a:solidFill>
              </a:rPr>
              <a:t>Crop Protection</a:t>
            </a:r>
          </a:p>
        </p:txBody>
      </p:sp>
      <p:sp>
        <p:nvSpPr>
          <p:cNvPr id="5" name="Title 1"/>
          <p:cNvSpPr txBox="1">
            <a:spLocks/>
          </p:cNvSpPr>
          <p:nvPr/>
        </p:nvSpPr>
        <p:spPr>
          <a:xfrm>
            <a:off x="285748" y="446088"/>
            <a:ext cx="5829301" cy="715962"/>
          </a:xfrm>
          <a:prstGeom prst="rect">
            <a:avLst/>
          </a:prstGeom>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lang="en-US" sz="2800" b="1" dirty="0">
                <a:solidFill>
                  <a:srgbClr val="66B512"/>
                </a:solidFill>
                <a:latin typeface="Arial" panose="020B0604020202020204" pitchFamily="34" charset="0"/>
                <a:ea typeface="Verdana" pitchFamily="34" charset="0"/>
                <a:cs typeface="Arial" panose="020B0604020202020204" pitchFamily="34" charset="0"/>
              </a:rPr>
              <a:t>Solutions for Sustainable Agriculture</a:t>
            </a:r>
            <a:endParaRPr kumimoji="0" lang="en-US" sz="2800" b="1" i="0" u="none" strike="noStrike" kern="1200" cap="none" spc="0" normalizeH="0" baseline="0" noProof="0" dirty="0">
              <a:ln>
                <a:noFill/>
              </a:ln>
              <a:solidFill>
                <a:srgbClr val="66B512"/>
              </a:solidFill>
              <a:effectLst/>
              <a:uLnTx/>
              <a:uFillTx/>
              <a:latin typeface="Arial" panose="020B0604020202020204" pitchFamily="34" charset="0"/>
              <a:ea typeface="Verdana" pitchFamily="34" charset="0"/>
              <a:cs typeface="Arial" panose="020B0604020202020204" pitchFamily="34" charset="0"/>
            </a:endParaRPr>
          </a:p>
        </p:txBody>
      </p:sp>
      <p:cxnSp>
        <p:nvCxnSpPr>
          <p:cNvPr id="7" name="Straight Connector 6"/>
          <p:cNvCxnSpPr/>
          <p:nvPr/>
        </p:nvCxnSpPr>
        <p:spPr>
          <a:xfrm>
            <a:off x="880272" y="2731032"/>
            <a:ext cx="3480179" cy="0"/>
          </a:xfrm>
          <a:prstGeom prst="line">
            <a:avLst/>
          </a:prstGeom>
          <a:ln w="38100">
            <a:solidFill>
              <a:srgbClr val="0091DF"/>
            </a:solidFill>
            <a:prstDash val="sysDot"/>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80272" y="3511236"/>
            <a:ext cx="3480179" cy="0"/>
          </a:xfrm>
          <a:prstGeom prst="line">
            <a:avLst/>
          </a:prstGeom>
          <a:ln w="38100">
            <a:solidFill>
              <a:srgbClr val="0091DF"/>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80272" y="4291440"/>
            <a:ext cx="3480179" cy="0"/>
          </a:xfrm>
          <a:prstGeom prst="line">
            <a:avLst/>
          </a:prstGeom>
          <a:ln w="38100">
            <a:solidFill>
              <a:srgbClr val="0091DF"/>
            </a:solidFill>
            <a:prstDash val="sysDot"/>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880272" y="5071643"/>
            <a:ext cx="3480179" cy="0"/>
          </a:xfrm>
          <a:prstGeom prst="line">
            <a:avLst/>
          </a:prstGeom>
          <a:ln w="38100">
            <a:solidFill>
              <a:srgbClr val="0091DF"/>
            </a:solidFill>
            <a:prstDash val="sysDot"/>
          </a:ln>
        </p:spPr>
        <p:style>
          <a:lnRef idx="1">
            <a:schemeClr val="accent1"/>
          </a:lnRef>
          <a:fillRef idx="0">
            <a:schemeClr val="accent1"/>
          </a:fillRef>
          <a:effectRef idx="0">
            <a:schemeClr val="accent1"/>
          </a:effectRef>
          <a:fontRef idx="minor">
            <a:schemeClr val="tx1"/>
          </a:fontRef>
        </p:style>
      </p:cxnSp>
      <p:pic>
        <p:nvPicPr>
          <p:cNvPr id="12" name="Picture 11" descr="Sustainability2.png"/>
          <p:cNvPicPr>
            <a:picLocks noChangeAspect="1"/>
          </p:cNvPicPr>
          <p:nvPr/>
        </p:nvPicPr>
        <p:blipFill>
          <a:blip r:embed="rId3" cstate="print">
            <a:duotone>
              <a:prstClr val="black"/>
              <a:srgbClr val="66B512">
                <a:tint val="45000"/>
                <a:satMod val="400000"/>
              </a:srgbClr>
            </a:duotone>
          </a:blip>
          <a:stretch>
            <a:fillRect/>
          </a:stretch>
        </p:blipFill>
        <p:spPr>
          <a:xfrm>
            <a:off x="4662336" y="2008964"/>
            <a:ext cx="3703742" cy="3673489"/>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1450" y="409227"/>
            <a:ext cx="8382000" cy="715962"/>
          </a:xfrm>
        </p:spPr>
        <p:txBody>
          <a:bodyPr>
            <a:noAutofit/>
          </a:bodyPr>
          <a:lstStyle/>
          <a:p>
            <a:pPr algn="l"/>
            <a:r>
              <a:rPr lang="en-US" sz="2800" b="1" dirty="0"/>
              <a:t>Precision Agriculture Helps Farmers Manage Multiple Decisions Every Season</a:t>
            </a:r>
          </a:p>
        </p:txBody>
      </p:sp>
      <p:sp>
        <p:nvSpPr>
          <p:cNvPr id="17" name="Content Placeholder 16"/>
          <p:cNvSpPr>
            <a:spLocks noGrp="1"/>
          </p:cNvSpPr>
          <p:nvPr>
            <p:ph idx="11"/>
          </p:nvPr>
        </p:nvSpPr>
        <p:spPr>
          <a:xfrm>
            <a:off x="171450" y="1423160"/>
            <a:ext cx="8220075" cy="499173"/>
          </a:xfrm>
        </p:spPr>
        <p:txBody>
          <a:bodyPr anchor="ctr">
            <a:normAutofit/>
          </a:bodyPr>
          <a:lstStyle/>
          <a:p>
            <a:pPr fontAlgn="base">
              <a:spcAft>
                <a:spcPts val="1200"/>
              </a:spcAft>
            </a:pPr>
            <a:r>
              <a:rPr lang="en-US" sz="2400" dirty="0">
                <a:solidFill>
                  <a:srgbClr val="10384F"/>
                </a:solidFill>
                <a:latin typeface="Arial" panose="020B0604020202020204" pitchFamily="34" charset="0"/>
                <a:cs typeface="Arial" panose="020B0604020202020204" pitchFamily="34" charset="0"/>
              </a:rPr>
              <a:t>Farmer considerations:</a:t>
            </a:r>
          </a:p>
        </p:txBody>
      </p:sp>
      <p:sp>
        <p:nvSpPr>
          <p:cNvPr id="27" name="Rectangle 26"/>
          <p:cNvSpPr/>
          <p:nvPr/>
        </p:nvSpPr>
        <p:spPr bwMode="auto">
          <a:xfrm>
            <a:off x="90206" y="2731579"/>
            <a:ext cx="1755814" cy="3545935"/>
          </a:xfrm>
          <a:prstGeom prst="rect">
            <a:avLst/>
          </a:prstGeom>
          <a:noFill/>
          <a:ln w="9525" cap="flat" cmpd="sng" algn="ctr">
            <a:noFill/>
            <a:prstDash val="solid"/>
            <a:round/>
            <a:headEnd type="none" w="med" len="med"/>
            <a:tailEnd type="none" w="med" len="med"/>
          </a:ln>
          <a:effectLst/>
        </p:spPr>
        <p:txBody>
          <a:bodyPr vert="horz" wrap="square" lIns="182880" tIns="91440" rIns="0" bIns="45720" numCol="1" rtlCol="0" anchor="t" anchorCtr="0" compatLnSpc="1">
            <a:prstTxWarp prst="textNoShape">
              <a:avLst/>
            </a:prstTxWarp>
          </a:bodyPr>
          <a:lstStyle/>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General Farm Planning</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Weed Control Program</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Row Spacing</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Variety/Hybrid</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Selection</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Refuge Options</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Plant Population</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Seed Treatment</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Soil Insecticides</a:t>
            </a:r>
          </a:p>
        </p:txBody>
      </p:sp>
      <p:sp>
        <p:nvSpPr>
          <p:cNvPr id="28" name="Rectangle 27"/>
          <p:cNvSpPr/>
          <p:nvPr/>
        </p:nvSpPr>
        <p:spPr bwMode="auto">
          <a:xfrm>
            <a:off x="1929650" y="2769680"/>
            <a:ext cx="1751490" cy="2415573"/>
          </a:xfrm>
          <a:prstGeom prst="rect">
            <a:avLst/>
          </a:prstGeom>
          <a:noFill/>
          <a:ln w="9525" cap="flat" cmpd="sng" algn="ctr">
            <a:noFill/>
            <a:prstDash val="solid"/>
            <a:round/>
            <a:headEnd type="none" w="med" len="med"/>
            <a:tailEnd type="none" w="med" len="med"/>
          </a:ln>
          <a:effectLst/>
        </p:spPr>
        <p:txBody>
          <a:bodyPr vert="horz" wrap="square" lIns="182880" tIns="91440" rIns="0" bIns="45720" numCol="1" rtlCol="0" anchor="t" anchorCtr="0" compatLnSpc="1">
            <a:prstTxWarp prst="textNoShape">
              <a:avLst/>
            </a:prstTxWarp>
          </a:bodyPr>
          <a:lstStyle/>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Pre-Plant Irrigation</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Fertility Program</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pH Management</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Burn-Down </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Program</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Tillage Level</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Primary </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Tillage Program</a:t>
            </a:r>
          </a:p>
        </p:txBody>
      </p:sp>
      <p:sp>
        <p:nvSpPr>
          <p:cNvPr id="29" name="Rectangle 28"/>
          <p:cNvSpPr/>
          <p:nvPr/>
        </p:nvSpPr>
        <p:spPr bwMode="auto">
          <a:xfrm>
            <a:off x="3697263" y="2769680"/>
            <a:ext cx="1751779" cy="3545935"/>
          </a:xfrm>
          <a:prstGeom prst="rect">
            <a:avLst/>
          </a:prstGeom>
          <a:noFill/>
          <a:ln w="9525" cap="flat" cmpd="sng" algn="ctr">
            <a:noFill/>
            <a:prstDash val="solid"/>
            <a:round/>
            <a:headEnd type="none" w="med" len="med"/>
            <a:tailEnd type="none" w="med" len="med"/>
          </a:ln>
          <a:effectLst/>
        </p:spPr>
        <p:txBody>
          <a:bodyPr vert="horz" wrap="square" lIns="182880" tIns="91440" rIns="0" bIns="45720" numCol="1" rtlCol="0" anchor="t" anchorCtr="0" compatLnSpc="1">
            <a:prstTxWarp prst="textNoShape">
              <a:avLst/>
            </a:prstTxWarp>
          </a:bodyPr>
          <a:lstStyle/>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Seed Depth</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Planting Speed</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Through the Field</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Other Planting </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Operation Decisions</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Starter Fertilizer</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Herbicide Application</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Soil Insecticides</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Fungicide Application </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In-Furrow</a:t>
            </a:r>
          </a:p>
        </p:txBody>
      </p:sp>
      <p:sp>
        <p:nvSpPr>
          <p:cNvPr id="30" name="Rectangle 29"/>
          <p:cNvSpPr/>
          <p:nvPr/>
        </p:nvSpPr>
        <p:spPr bwMode="auto">
          <a:xfrm>
            <a:off x="5460520" y="2779205"/>
            <a:ext cx="1727311" cy="3545935"/>
          </a:xfrm>
          <a:prstGeom prst="rect">
            <a:avLst/>
          </a:prstGeom>
          <a:noFill/>
          <a:ln w="9525" cap="flat" cmpd="sng" algn="ctr">
            <a:noFill/>
            <a:prstDash val="solid"/>
            <a:round/>
            <a:headEnd type="none" w="med" len="med"/>
            <a:tailEnd type="none" w="med" len="med"/>
          </a:ln>
          <a:effectLst/>
        </p:spPr>
        <p:txBody>
          <a:bodyPr vert="horz" wrap="square" lIns="182880" tIns="91440" rIns="0" bIns="45720" numCol="1" rtlCol="0" anchor="t" anchorCtr="0" compatLnSpc="1">
            <a:prstTxWarp prst="textNoShape">
              <a:avLst/>
            </a:prstTxWarp>
          </a:bodyPr>
          <a:lstStyle/>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Keep Stand or </a:t>
            </a:r>
            <a:br>
              <a:rPr lang="en-US" sz="1400" dirty="0">
                <a:solidFill>
                  <a:srgbClr val="000000"/>
                </a:solidFill>
                <a:latin typeface="Arial" panose="020B0604020202020204" pitchFamily="34" charset="0"/>
                <a:cs typeface="Arial" panose="020B0604020202020204" pitchFamily="34" charset="0"/>
              </a:rPr>
            </a:br>
            <a:r>
              <a:rPr lang="en-US" sz="1400" dirty="0">
                <a:solidFill>
                  <a:srgbClr val="000000"/>
                </a:solidFill>
                <a:latin typeface="Arial" panose="020B0604020202020204" pitchFamily="34" charset="0"/>
                <a:cs typeface="Arial" panose="020B0604020202020204" pitchFamily="34" charset="0"/>
              </a:rPr>
              <a:t>Re-Plant</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Post-Emergent Herbicide Application</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Foliar Insect Control</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Fertility Program</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Foliar Disease Control</a:t>
            </a:r>
          </a:p>
          <a:p>
            <a:pPr eaLnBrk="0" fontAlgn="base" hangingPunct="0">
              <a:spcBef>
                <a:spcPts val="600"/>
              </a:spcBef>
              <a:spcAft>
                <a:spcPts val="600"/>
              </a:spcAft>
            </a:pPr>
            <a:r>
              <a:rPr lang="en-US" sz="1400" dirty="0">
                <a:solidFill>
                  <a:srgbClr val="000000"/>
                </a:solidFill>
                <a:latin typeface="Arial" panose="020B0604020202020204" pitchFamily="34" charset="0"/>
                <a:cs typeface="Arial" panose="020B0604020202020204" pitchFamily="34" charset="0"/>
              </a:rPr>
              <a:t>Irrigation Application </a:t>
            </a:r>
          </a:p>
        </p:txBody>
      </p:sp>
      <p:sp>
        <p:nvSpPr>
          <p:cNvPr id="31" name="Rectangle 30"/>
          <p:cNvSpPr/>
          <p:nvPr/>
        </p:nvSpPr>
        <p:spPr bwMode="auto">
          <a:xfrm>
            <a:off x="7159255" y="2798255"/>
            <a:ext cx="1792800" cy="3545935"/>
          </a:xfrm>
          <a:prstGeom prst="rect">
            <a:avLst/>
          </a:prstGeom>
          <a:noFill/>
          <a:ln w="9525" cap="flat" cmpd="sng" algn="ctr">
            <a:noFill/>
            <a:prstDash val="solid"/>
            <a:round/>
            <a:headEnd type="none" w="med" len="med"/>
            <a:tailEnd type="none" w="med" len="med"/>
          </a:ln>
          <a:effectLst/>
        </p:spPr>
        <p:txBody>
          <a:bodyPr vert="horz" wrap="square" lIns="182880" tIns="91440" rIns="0" bIns="45720" numCol="1" rtlCol="0" anchor="t" anchorCtr="0" compatLnSpc="1">
            <a:prstTxWarp prst="textNoShape">
              <a:avLst/>
            </a:prstTxWarp>
          </a:bodyPr>
          <a:lstStyle/>
          <a:p>
            <a:pPr>
              <a:spcBef>
                <a:spcPts val="600"/>
              </a:spcBef>
              <a:spcAft>
                <a:spcPts val="600"/>
              </a:spcAft>
              <a:buClr>
                <a:schemeClr val="tx1"/>
              </a:buClr>
            </a:pPr>
            <a:r>
              <a:rPr lang="en-US" sz="1400" dirty="0">
                <a:solidFill>
                  <a:srgbClr val="000000"/>
                </a:solidFill>
                <a:latin typeface="Arial" panose="020B0604020202020204" pitchFamily="34" charset="0"/>
                <a:cs typeface="Arial" panose="020B0604020202020204" pitchFamily="34" charset="0"/>
              </a:rPr>
              <a:t>Weed Control</a:t>
            </a:r>
          </a:p>
          <a:p>
            <a:pPr>
              <a:spcBef>
                <a:spcPts val="600"/>
              </a:spcBef>
              <a:spcAft>
                <a:spcPts val="600"/>
              </a:spcAft>
              <a:buClr>
                <a:schemeClr val="tx1"/>
              </a:buClr>
            </a:pPr>
            <a:r>
              <a:rPr lang="en-US" sz="1400" dirty="0">
                <a:solidFill>
                  <a:srgbClr val="000000"/>
                </a:solidFill>
                <a:latin typeface="Arial" panose="020B0604020202020204" pitchFamily="34" charset="0"/>
                <a:cs typeface="Arial" panose="020B0604020202020204" pitchFamily="34" charset="0"/>
              </a:rPr>
              <a:t>Insect Control</a:t>
            </a:r>
          </a:p>
          <a:p>
            <a:pPr>
              <a:spcBef>
                <a:spcPts val="600"/>
              </a:spcBef>
              <a:spcAft>
                <a:spcPts val="600"/>
              </a:spcAft>
              <a:buClr>
                <a:schemeClr val="tx1"/>
              </a:buClr>
            </a:pPr>
            <a:r>
              <a:rPr lang="en-US" sz="1400" dirty="0">
                <a:solidFill>
                  <a:srgbClr val="000000"/>
                </a:solidFill>
                <a:latin typeface="Arial" panose="020B0604020202020204" pitchFamily="34" charset="0"/>
                <a:cs typeface="Arial" panose="020B0604020202020204" pitchFamily="34" charset="0"/>
              </a:rPr>
              <a:t>Disease Control</a:t>
            </a:r>
          </a:p>
        </p:txBody>
      </p:sp>
      <p:sp>
        <p:nvSpPr>
          <p:cNvPr id="33" name="Rectangle 32"/>
          <p:cNvSpPr/>
          <p:nvPr/>
        </p:nvSpPr>
        <p:spPr>
          <a:xfrm>
            <a:off x="3697263" y="2222051"/>
            <a:ext cx="1763257" cy="417265"/>
          </a:xfrm>
          <a:prstGeom prst="rect">
            <a:avLst/>
          </a:prstGeom>
          <a:solidFill>
            <a:srgbClr val="66B512"/>
          </a:solidFill>
          <a:ln>
            <a:noFill/>
          </a:ln>
          <a:effectLst/>
        </p:spPr>
        <p:style>
          <a:lnRef idx="1">
            <a:schemeClr val="accent2"/>
          </a:lnRef>
          <a:fillRef idx="2">
            <a:schemeClr val="accent2"/>
          </a:fillRef>
          <a:effectRef idx="1">
            <a:schemeClr val="accent2"/>
          </a:effectRef>
          <a:fontRef idx="minor">
            <a:schemeClr val="dk1"/>
          </a:fontRef>
        </p:style>
        <p:txBody>
          <a:bodyPr lIns="182880" rIns="0" rtlCol="0" anchor="ctr" anchorCtr="0"/>
          <a:lstStyle/>
          <a:p>
            <a:pPr eaLnBrk="0" fontAlgn="base" hangingPunct="0">
              <a:spcBef>
                <a:spcPct val="0"/>
              </a:spcBef>
              <a:spcAft>
                <a:spcPct val="0"/>
              </a:spcAft>
            </a:pPr>
            <a:r>
              <a:rPr lang="en-US" sz="1400" b="1" cap="all" dirty="0">
                <a:solidFill>
                  <a:schemeClr val="bg1"/>
                </a:solidFill>
                <a:latin typeface="Arial" panose="020B0604020202020204" pitchFamily="34" charset="0"/>
                <a:cs typeface="Arial" panose="020B0604020202020204" pitchFamily="34" charset="0"/>
              </a:rPr>
              <a:t>Planting</a:t>
            </a:r>
          </a:p>
        </p:txBody>
      </p:sp>
      <p:sp>
        <p:nvSpPr>
          <p:cNvPr id="34" name="Rectangle 33"/>
          <p:cNvSpPr/>
          <p:nvPr/>
        </p:nvSpPr>
        <p:spPr>
          <a:xfrm>
            <a:off x="5460520" y="2222052"/>
            <a:ext cx="1755335" cy="417264"/>
          </a:xfrm>
          <a:prstGeom prst="rect">
            <a:avLst/>
          </a:prstGeom>
          <a:solidFill>
            <a:srgbClr val="0091DF"/>
          </a:solidFill>
          <a:ln>
            <a:noFill/>
          </a:ln>
          <a:effectLst/>
        </p:spPr>
        <p:style>
          <a:lnRef idx="1">
            <a:schemeClr val="accent2"/>
          </a:lnRef>
          <a:fillRef idx="2">
            <a:schemeClr val="accent2"/>
          </a:fillRef>
          <a:effectRef idx="1">
            <a:schemeClr val="accent2"/>
          </a:effectRef>
          <a:fontRef idx="minor">
            <a:schemeClr val="dk1"/>
          </a:fontRef>
        </p:style>
        <p:txBody>
          <a:bodyPr lIns="182880" rIns="0" rtlCol="0" anchor="ctr" anchorCtr="0"/>
          <a:lstStyle/>
          <a:p>
            <a:pPr eaLnBrk="0" fontAlgn="base" hangingPunct="0">
              <a:spcBef>
                <a:spcPct val="0"/>
              </a:spcBef>
              <a:spcAft>
                <a:spcPct val="0"/>
              </a:spcAft>
            </a:pPr>
            <a:r>
              <a:rPr lang="en-US" sz="1400" b="1" cap="all" dirty="0">
                <a:solidFill>
                  <a:schemeClr val="bg1"/>
                </a:solidFill>
                <a:latin typeface="Arial" panose="020B0604020202020204" pitchFamily="34" charset="0"/>
                <a:cs typeface="Arial" panose="020B0604020202020204" pitchFamily="34" charset="0"/>
              </a:rPr>
              <a:t>In-Season</a:t>
            </a:r>
          </a:p>
        </p:txBody>
      </p:sp>
      <p:sp>
        <p:nvSpPr>
          <p:cNvPr id="35" name="Rectangle 34"/>
          <p:cNvSpPr/>
          <p:nvPr/>
        </p:nvSpPr>
        <p:spPr>
          <a:xfrm>
            <a:off x="1922220" y="2222052"/>
            <a:ext cx="1775043" cy="417264"/>
          </a:xfrm>
          <a:prstGeom prst="rect">
            <a:avLst/>
          </a:prstGeom>
          <a:solidFill>
            <a:srgbClr val="89D329"/>
          </a:solidFill>
          <a:ln>
            <a:noFill/>
          </a:ln>
          <a:effectLst/>
        </p:spPr>
        <p:style>
          <a:lnRef idx="1">
            <a:schemeClr val="accent2"/>
          </a:lnRef>
          <a:fillRef idx="2">
            <a:schemeClr val="accent2"/>
          </a:fillRef>
          <a:effectRef idx="1">
            <a:schemeClr val="accent2"/>
          </a:effectRef>
          <a:fontRef idx="minor">
            <a:schemeClr val="dk1"/>
          </a:fontRef>
        </p:style>
        <p:txBody>
          <a:bodyPr lIns="182880" rIns="0" rtlCol="0" anchor="ctr" anchorCtr="0"/>
          <a:lstStyle/>
          <a:p>
            <a:pPr eaLnBrk="0" fontAlgn="base" hangingPunct="0">
              <a:spcBef>
                <a:spcPct val="0"/>
              </a:spcBef>
              <a:spcAft>
                <a:spcPct val="0"/>
              </a:spcAft>
            </a:pPr>
            <a:r>
              <a:rPr lang="en-US" sz="1400" b="1" cap="all" dirty="0">
                <a:solidFill>
                  <a:schemeClr val="bg1"/>
                </a:solidFill>
                <a:latin typeface="Arial" panose="020B0604020202020204" pitchFamily="34" charset="0"/>
                <a:cs typeface="Arial" panose="020B0604020202020204" pitchFamily="34" charset="0"/>
              </a:rPr>
              <a:t>Pre-Planting</a:t>
            </a:r>
          </a:p>
        </p:txBody>
      </p:sp>
      <p:sp>
        <p:nvSpPr>
          <p:cNvPr id="36" name="Rectangle 35"/>
          <p:cNvSpPr/>
          <p:nvPr/>
        </p:nvSpPr>
        <p:spPr>
          <a:xfrm>
            <a:off x="7215854" y="2222051"/>
            <a:ext cx="1391433" cy="420624"/>
          </a:xfrm>
          <a:prstGeom prst="rect">
            <a:avLst/>
          </a:prstGeom>
          <a:solidFill>
            <a:srgbClr val="624963"/>
          </a:solidFill>
          <a:ln>
            <a:noFill/>
          </a:ln>
          <a:effectLst/>
        </p:spPr>
        <p:style>
          <a:lnRef idx="1">
            <a:schemeClr val="accent2"/>
          </a:lnRef>
          <a:fillRef idx="2">
            <a:schemeClr val="accent2"/>
          </a:fillRef>
          <a:effectRef idx="1">
            <a:schemeClr val="accent2"/>
          </a:effectRef>
          <a:fontRef idx="minor">
            <a:schemeClr val="dk1"/>
          </a:fontRef>
        </p:style>
        <p:txBody>
          <a:bodyPr lIns="182880" rIns="0" rtlCol="0" anchor="ctr" anchorCtr="0"/>
          <a:lstStyle/>
          <a:p>
            <a:pPr eaLnBrk="0" fontAlgn="base" hangingPunct="0">
              <a:lnSpc>
                <a:spcPct val="92000"/>
              </a:lnSpc>
              <a:spcBef>
                <a:spcPct val="0"/>
              </a:spcBef>
              <a:spcAft>
                <a:spcPct val="0"/>
              </a:spcAft>
            </a:pPr>
            <a:r>
              <a:rPr lang="en-US" sz="1400" b="1" cap="all" dirty="0">
                <a:solidFill>
                  <a:schemeClr val="bg1"/>
                </a:solidFill>
                <a:latin typeface="Arial" panose="020B0604020202020204" pitchFamily="34" charset="0"/>
                <a:cs typeface="Arial" panose="020B0604020202020204" pitchFamily="34" charset="0"/>
              </a:rPr>
              <a:t>Harvest</a:t>
            </a:r>
          </a:p>
        </p:txBody>
      </p:sp>
      <p:sp>
        <p:nvSpPr>
          <p:cNvPr id="37" name="Rectangle 36"/>
          <p:cNvSpPr/>
          <p:nvPr/>
        </p:nvSpPr>
        <p:spPr>
          <a:xfrm>
            <a:off x="0" y="2222051"/>
            <a:ext cx="1929650" cy="417265"/>
          </a:xfrm>
          <a:prstGeom prst="rect">
            <a:avLst/>
          </a:prstGeom>
          <a:solidFill>
            <a:srgbClr val="FF3162"/>
          </a:solidFill>
          <a:ln>
            <a:noFill/>
          </a:ln>
          <a:effectLst/>
        </p:spPr>
        <p:style>
          <a:lnRef idx="1">
            <a:schemeClr val="accent2"/>
          </a:lnRef>
          <a:fillRef idx="2">
            <a:schemeClr val="accent2"/>
          </a:fillRef>
          <a:effectRef idx="1">
            <a:schemeClr val="accent2"/>
          </a:effectRef>
          <a:fontRef idx="minor">
            <a:schemeClr val="dk1"/>
          </a:fontRef>
        </p:style>
        <p:txBody>
          <a:bodyPr lIns="365760" rIns="0" rtlCol="0" anchor="ctr" anchorCtr="0"/>
          <a:lstStyle/>
          <a:p>
            <a:pPr eaLnBrk="0" fontAlgn="base" hangingPunct="0">
              <a:lnSpc>
                <a:spcPct val="92000"/>
              </a:lnSpc>
              <a:spcBef>
                <a:spcPct val="0"/>
              </a:spcBef>
              <a:spcAft>
                <a:spcPct val="0"/>
              </a:spcAft>
            </a:pPr>
            <a:r>
              <a:rPr lang="en-US" sz="1400" b="1" cap="all" dirty="0">
                <a:solidFill>
                  <a:schemeClr val="bg1"/>
                </a:solidFill>
                <a:latin typeface="Arial" panose="020B0604020202020204" pitchFamily="34" charset="0"/>
                <a:cs typeface="Arial" panose="020B0604020202020204" pitchFamily="34" charset="0"/>
              </a:rPr>
              <a:t>Planning</a:t>
            </a:r>
          </a:p>
        </p:txBody>
      </p:sp>
      <p:cxnSp>
        <p:nvCxnSpPr>
          <p:cNvPr id="38" name="Straight Connector 37"/>
          <p:cNvCxnSpPr/>
          <p:nvPr/>
        </p:nvCxnSpPr>
        <p:spPr bwMode="auto">
          <a:xfrm>
            <a:off x="1922221" y="2222052"/>
            <a:ext cx="0" cy="3969738"/>
          </a:xfrm>
          <a:prstGeom prst="line">
            <a:avLst/>
          </a:prstGeom>
          <a:ln>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auto">
          <a:xfrm>
            <a:off x="3693709" y="2222052"/>
            <a:ext cx="0" cy="3969738"/>
          </a:xfrm>
          <a:prstGeom prst="line">
            <a:avLst/>
          </a:prstGeom>
          <a:ln>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bwMode="auto">
          <a:xfrm>
            <a:off x="5455930" y="2222052"/>
            <a:ext cx="0" cy="3969738"/>
          </a:xfrm>
          <a:prstGeom prst="line">
            <a:avLst/>
          </a:prstGeom>
          <a:ln>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bwMode="auto">
          <a:xfrm>
            <a:off x="7215855" y="2222052"/>
            <a:ext cx="0" cy="3969738"/>
          </a:xfrm>
          <a:prstGeom prst="line">
            <a:avLst/>
          </a:prstGeom>
          <a:ln>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2955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fade">
                                      <p:cBhvr>
                                        <p:cTn id="7" dur="500"/>
                                        <p:tgtEl>
                                          <p:spTgt spid="3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fade">
                                      <p:cBhvr>
                                        <p:cTn id="10" dur="500"/>
                                        <p:tgtEl>
                                          <p:spTgt spid="27"/>
                                        </p:tgtEl>
                                      </p:cBhvr>
                                    </p:animEffect>
                                  </p:childTnLst>
                                </p:cTn>
                              </p:par>
                              <p:par>
                                <p:cTn id="11" presetID="10" presetClass="entr" presetSubtype="0" fill="hold" nodeType="withEffect">
                                  <p:stCondLst>
                                    <p:cond delay="0"/>
                                  </p:stCondLst>
                                  <p:childTnLst>
                                    <p:set>
                                      <p:cBhvr>
                                        <p:cTn id="12" dur="1" fill="hold">
                                          <p:stCondLst>
                                            <p:cond delay="0"/>
                                          </p:stCondLst>
                                        </p:cTn>
                                        <p:tgtEl>
                                          <p:spTgt spid="38"/>
                                        </p:tgtEl>
                                        <p:attrNameLst>
                                          <p:attrName>style.visibility</p:attrName>
                                        </p:attrNameLst>
                                      </p:cBhvr>
                                      <p:to>
                                        <p:strVal val="visible"/>
                                      </p:to>
                                    </p:set>
                                    <p:animEffect transition="in" filter="fade">
                                      <p:cBhvr>
                                        <p:cTn id="13" dur="500"/>
                                        <p:tgtEl>
                                          <p:spTgt spid="38"/>
                                        </p:tgtEl>
                                      </p:cBhvr>
                                    </p:animEffect>
                                  </p:childTnLst>
                                </p:cTn>
                              </p:par>
                              <p:par>
                                <p:cTn id="14" presetID="10" presetClass="entr" presetSubtype="0" fill="hold" grpId="0" nodeType="withEffect">
                                  <p:stCondLst>
                                    <p:cond delay="300"/>
                                  </p:stCondLst>
                                  <p:childTnLst>
                                    <p:set>
                                      <p:cBhvr>
                                        <p:cTn id="15" dur="1" fill="hold">
                                          <p:stCondLst>
                                            <p:cond delay="0"/>
                                          </p:stCondLst>
                                        </p:cTn>
                                        <p:tgtEl>
                                          <p:spTgt spid="35"/>
                                        </p:tgtEl>
                                        <p:attrNameLst>
                                          <p:attrName>style.visibility</p:attrName>
                                        </p:attrNameLst>
                                      </p:cBhvr>
                                      <p:to>
                                        <p:strVal val="visible"/>
                                      </p:to>
                                    </p:set>
                                    <p:animEffect transition="in" filter="fade">
                                      <p:cBhvr>
                                        <p:cTn id="16" dur="500"/>
                                        <p:tgtEl>
                                          <p:spTgt spid="35"/>
                                        </p:tgtEl>
                                      </p:cBhvr>
                                    </p:animEffect>
                                  </p:childTnLst>
                                </p:cTn>
                              </p:par>
                              <p:par>
                                <p:cTn id="17" presetID="10" presetClass="entr" presetSubtype="0" fill="hold" nodeType="withEffect">
                                  <p:stCondLst>
                                    <p:cond delay="300"/>
                                  </p:stCondLst>
                                  <p:childTnLst>
                                    <p:set>
                                      <p:cBhvr>
                                        <p:cTn id="18" dur="1" fill="hold">
                                          <p:stCondLst>
                                            <p:cond delay="0"/>
                                          </p:stCondLst>
                                        </p:cTn>
                                        <p:tgtEl>
                                          <p:spTgt spid="39"/>
                                        </p:tgtEl>
                                        <p:attrNameLst>
                                          <p:attrName>style.visibility</p:attrName>
                                        </p:attrNameLst>
                                      </p:cBhvr>
                                      <p:to>
                                        <p:strVal val="visible"/>
                                      </p:to>
                                    </p:set>
                                    <p:animEffect transition="in" filter="fade">
                                      <p:cBhvr>
                                        <p:cTn id="19" dur="500"/>
                                        <p:tgtEl>
                                          <p:spTgt spid="39"/>
                                        </p:tgtEl>
                                      </p:cBhvr>
                                    </p:animEffect>
                                  </p:childTnLst>
                                </p:cTn>
                              </p:par>
                              <p:par>
                                <p:cTn id="20" presetID="10" presetClass="entr" presetSubtype="0" fill="hold" grpId="0" nodeType="withEffect">
                                  <p:stCondLst>
                                    <p:cond delay="300"/>
                                  </p:stCondLst>
                                  <p:childTnLst>
                                    <p:set>
                                      <p:cBhvr>
                                        <p:cTn id="21" dur="1" fill="hold">
                                          <p:stCondLst>
                                            <p:cond delay="0"/>
                                          </p:stCondLst>
                                        </p:cTn>
                                        <p:tgtEl>
                                          <p:spTgt spid="28"/>
                                        </p:tgtEl>
                                        <p:attrNameLst>
                                          <p:attrName>style.visibility</p:attrName>
                                        </p:attrNameLst>
                                      </p:cBhvr>
                                      <p:to>
                                        <p:strVal val="visible"/>
                                      </p:to>
                                    </p:set>
                                    <p:animEffect transition="in" filter="fade">
                                      <p:cBhvr>
                                        <p:cTn id="22" dur="500"/>
                                        <p:tgtEl>
                                          <p:spTgt spid="28"/>
                                        </p:tgtEl>
                                      </p:cBhvr>
                                    </p:animEffect>
                                  </p:childTnLst>
                                </p:cTn>
                              </p:par>
                              <p:par>
                                <p:cTn id="23" presetID="10" presetClass="entr" presetSubtype="0" fill="hold" grpId="0" nodeType="withEffect">
                                  <p:stCondLst>
                                    <p:cond delay="600"/>
                                  </p:stCondLst>
                                  <p:childTnLst>
                                    <p:set>
                                      <p:cBhvr>
                                        <p:cTn id="24" dur="1" fill="hold">
                                          <p:stCondLst>
                                            <p:cond delay="0"/>
                                          </p:stCondLst>
                                        </p:cTn>
                                        <p:tgtEl>
                                          <p:spTgt spid="33"/>
                                        </p:tgtEl>
                                        <p:attrNameLst>
                                          <p:attrName>style.visibility</p:attrName>
                                        </p:attrNameLst>
                                      </p:cBhvr>
                                      <p:to>
                                        <p:strVal val="visible"/>
                                      </p:to>
                                    </p:set>
                                    <p:animEffect transition="in" filter="fade">
                                      <p:cBhvr>
                                        <p:cTn id="25" dur="500"/>
                                        <p:tgtEl>
                                          <p:spTgt spid="33"/>
                                        </p:tgtEl>
                                      </p:cBhvr>
                                    </p:animEffect>
                                  </p:childTnLst>
                                </p:cTn>
                              </p:par>
                              <p:par>
                                <p:cTn id="26" presetID="10" presetClass="entr" presetSubtype="0" fill="hold" nodeType="withEffect">
                                  <p:stCondLst>
                                    <p:cond delay="600"/>
                                  </p:stCondLst>
                                  <p:childTnLst>
                                    <p:set>
                                      <p:cBhvr>
                                        <p:cTn id="27" dur="1" fill="hold">
                                          <p:stCondLst>
                                            <p:cond delay="0"/>
                                          </p:stCondLst>
                                        </p:cTn>
                                        <p:tgtEl>
                                          <p:spTgt spid="40"/>
                                        </p:tgtEl>
                                        <p:attrNameLst>
                                          <p:attrName>style.visibility</p:attrName>
                                        </p:attrNameLst>
                                      </p:cBhvr>
                                      <p:to>
                                        <p:strVal val="visible"/>
                                      </p:to>
                                    </p:set>
                                    <p:animEffect transition="in" filter="fade">
                                      <p:cBhvr>
                                        <p:cTn id="28" dur="500"/>
                                        <p:tgtEl>
                                          <p:spTgt spid="40"/>
                                        </p:tgtEl>
                                      </p:cBhvr>
                                    </p:animEffect>
                                  </p:childTnLst>
                                </p:cTn>
                              </p:par>
                              <p:par>
                                <p:cTn id="29" presetID="10" presetClass="entr" presetSubtype="0" fill="hold" grpId="0" nodeType="withEffect">
                                  <p:stCondLst>
                                    <p:cond delay="600"/>
                                  </p:stCondLst>
                                  <p:childTnLst>
                                    <p:set>
                                      <p:cBhvr>
                                        <p:cTn id="30" dur="1" fill="hold">
                                          <p:stCondLst>
                                            <p:cond delay="0"/>
                                          </p:stCondLst>
                                        </p:cTn>
                                        <p:tgtEl>
                                          <p:spTgt spid="29"/>
                                        </p:tgtEl>
                                        <p:attrNameLst>
                                          <p:attrName>style.visibility</p:attrName>
                                        </p:attrNameLst>
                                      </p:cBhvr>
                                      <p:to>
                                        <p:strVal val="visible"/>
                                      </p:to>
                                    </p:set>
                                    <p:animEffect transition="in" filter="fade">
                                      <p:cBhvr>
                                        <p:cTn id="31" dur="500"/>
                                        <p:tgtEl>
                                          <p:spTgt spid="29"/>
                                        </p:tgtEl>
                                      </p:cBhvr>
                                    </p:animEffect>
                                  </p:childTnLst>
                                </p:cTn>
                              </p:par>
                              <p:par>
                                <p:cTn id="32" presetID="10" presetClass="entr" presetSubtype="0" fill="hold" grpId="0" nodeType="withEffect">
                                  <p:stCondLst>
                                    <p:cond delay="900"/>
                                  </p:stCondLst>
                                  <p:childTnLst>
                                    <p:set>
                                      <p:cBhvr>
                                        <p:cTn id="33" dur="1" fill="hold">
                                          <p:stCondLst>
                                            <p:cond delay="0"/>
                                          </p:stCondLst>
                                        </p:cTn>
                                        <p:tgtEl>
                                          <p:spTgt spid="30"/>
                                        </p:tgtEl>
                                        <p:attrNameLst>
                                          <p:attrName>style.visibility</p:attrName>
                                        </p:attrNameLst>
                                      </p:cBhvr>
                                      <p:to>
                                        <p:strVal val="visible"/>
                                      </p:to>
                                    </p:set>
                                    <p:animEffect transition="in" filter="fade">
                                      <p:cBhvr>
                                        <p:cTn id="34" dur="500"/>
                                        <p:tgtEl>
                                          <p:spTgt spid="30"/>
                                        </p:tgtEl>
                                      </p:cBhvr>
                                    </p:animEffect>
                                  </p:childTnLst>
                                </p:cTn>
                              </p:par>
                              <p:par>
                                <p:cTn id="35" presetID="10" presetClass="entr" presetSubtype="0" fill="hold" grpId="0" nodeType="withEffect">
                                  <p:stCondLst>
                                    <p:cond delay="900"/>
                                  </p:stCondLst>
                                  <p:childTnLst>
                                    <p:set>
                                      <p:cBhvr>
                                        <p:cTn id="36" dur="1" fill="hold">
                                          <p:stCondLst>
                                            <p:cond delay="0"/>
                                          </p:stCondLst>
                                        </p:cTn>
                                        <p:tgtEl>
                                          <p:spTgt spid="34"/>
                                        </p:tgtEl>
                                        <p:attrNameLst>
                                          <p:attrName>style.visibility</p:attrName>
                                        </p:attrNameLst>
                                      </p:cBhvr>
                                      <p:to>
                                        <p:strVal val="visible"/>
                                      </p:to>
                                    </p:set>
                                    <p:animEffect transition="in" filter="fade">
                                      <p:cBhvr>
                                        <p:cTn id="37" dur="500"/>
                                        <p:tgtEl>
                                          <p:spTgt spid="34"/>
                                        </p:tgtEl>
                                      </p:cBhvr>
                                    </p:animEffect>
                                  </p:childTnLst>
                                </p:cTn>
                              </p:par>
                              <p:par>
                                <p:cTn id="38" presetID="10" presetClass="entr" presetSubtype="0" fill="hold" nodeType="withEffect">
                                  <p:stCondLst>
                                    <p:cond delay="900"/>
                                  </p:stCondLst>
                                  <p:childTnLst>
                                    <p:set>
                                      <p:cBhvr>
                                        <p:cTn id="39" dur="1" fill="hold">
                                          <p:stCondLst>
                                            <p:cond delay="0"/>
                                          </p:stCondLst>
                                        </p:cTn>
                                        <p:tgtEl>
                                          <p:spTgt spid="41"/>
                                        </p:tgtEl>
                                        <p:attrNameLst>
                                          <p:attrName>style.visibility</p:attrName>
                                        </p:attrNameLst>
                                      </p:cBhvr>
                                      <p:to>
                                        <p:strVal val="visible"/>
                                      </p:to>
                                    </p:set>
                                    <p:animEffect transition="in" filter="fade">
                                      <p:cBhvr>
                                        <p:cTn id="40" dur="500"/>
                                        <p:tgtEl>
                                          <p:spTgt spid="41"/>
                                        </p:tgtEl>
                                      </p:cBhvr>
                                    </p:animEffect>
                                  </p:childTnLst>
                                </p:cTn>
                              </p:par>
                              <p:par>
                                <p:cTn id="41" presetID="10" presetClass="entr" presetSubtype="0" fill="hold" grpId="0" nodeType="withEffect">
                                  <p:stCondLst>
                                    <p:cond delay="1200"/>
                                  </p:stCondLst>
                                  <p:childTnLst>
                                    <p:set>
                                      <p:cBhvr>
                                        <p:cTn id="42" dur="1" fill="hold">
                                          <p:stCondLst>
                                            <p:cond delay="0"/>
                                          </p:stCondLst>
                                        </p:cTn>
                                        <p:tgtEl>
                                          <p:spTgt spid="36"/>
                                        </p:tgtEl>
                                        <p:attrNameLst>
                                          <p:attrName>style.visibility</p:attrName>
                                        </p:attrNameLst>
                                      </p:cBhvr>
                                      <p:to>
                                        <p:strVal val="visible"/>
                                      </p:to>
                                    </p:set>
                                    <p:animEffect transition="in" filter="fade">
                                      <p:cBhvr>
                                        <p:cTn id="43" dur="500"/>
                                        <p:tgtEl>
                                          <p:spTgt spid="36"/>
                                        </p:tgtEl>
                                      </p:cBhvr>
                                    </p:animEffect>
                                  </p:childTnLst>
                                </p:cTn>
                              </p:par>
                              <p:par>
                                <p:cTn id="44" presetID="10" presetClass="entr" presetSubtype="0" fill="hold" grpId="0" nodeType="withEffect">
                                  <p:stCondLst>
                                    <p:cond delay="1200"/>
                                  </p:stCondLst>
                                  <p:childTnLst>
                                    <p:set>
                                      <p:cBhvr>
                                        <p:cTn id="45" dur="1" fill="hold">
                                          <p:stCondLst>
                                            <p:cond delay="0"/>
                                          </p:stCondLst>
                                        </p:cTn>
                                        <p:tgtEl>
                                          <p:spTgt spid="31"/>
                                        </p:tgtEl>
                                        <p:attrNameLst>
                                          <p:attrName>style.visibility</p:attrName>
                                        </p:attrNameLst>
                                      </p:cBhvr>
                                      <p:to>
                                        <p:strVal val="visible"/>
                                      </p:to>
                                    </p:set>
                                    <p:animEffect transition="in" filter="fade">
                                      <p:cBhvr>
                                        <p:cTn id="46"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29" grpId="0"/>
      <p:bldP spid="30" grpId="0"/>
      <p:bldP spid="31" grpId="0"/>
      <p:bldP spid="33" grpId="0" animBg="1"/>
      <p:bldP spid="34" grpId="0" animBg="1"/>
      <p:bldP spid="35" grpId="0" animBg="1"/>
      <p:bldP spid="36" grpId="0" animBg="1"/>
      <p:bldP spid="3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8744" y="615462"/>
            <a:ext cx="8229600" cy="4525963"/>
          </a:xfrm>
        </p:spPr>
        <p:txBody>
          <a:bodyPr/>
          <a:lstStyle/>
          <a:p>
            <a:pPr marL="0" indent="0">
              <a:buNone/>
            </a:pPr>
            <a:r>
              <a:rPr lang="en-US" b="1" dirty="0">
                <a:solidFill>
                  <a:srgbClr val="624963"/>
                </a:solidFill>
              </a:rPr>
              <a:t>Innovators in agriculture are </a:t>
            </a:r>
          </a:p>
          <a:p>
            <a:pPr marL="0" indent="0">
              <a:buNone/>
            </a:pPr>
            <a:r>
              <a:rPr lang="en-US" b="1" dirty="0">
                <a:solidFill>
                  <a:srgbClr val="624963"/>
                </a:solidFill>
              </a:rPr>
              <a:t>responsibly discovering ways to </a:t>
            </a:r>
          </a:p>
          <a:p>
            <a:pPr marL="0" indent="0">
              <a:buNone/>
            </a:pPr>
            <a:r>
              <a:rPr lang="en-US" b="1" dirty="0">
                <a:solidFill>
                  <a:srgbClr val="624963"/>
                </a:solidFill>
              </a:rPr>
              <a:t>increase production and</a:t>
            </a:r>
          </a:p>
          <a:p>
            <a:pPr marL="0" indent="0">
              <a:buNone/>
            </a:pPr>
            <a:r>
              <a:rPr lang="en-US" b="1" dirty="0">
                <a:solidFill>
                  <a:srgbClr val="624963"/>
                </a:solidFill>
              </a:rPr>
              <a:t>quality of crops while </a:t>
            </a:r>
          </a:p>
          <a:p>
            <a:pPr marL="0" indent="0">
              <a:buNone/>
            </a:pPr>
            <a:r>
              <a:rPr lang="en-US" b="1" dirty="0">
                <a:solidFill>
                  <a:srgbClr val="624963"/>
                </a:solidFill>
              </a:rPr>
              <a:t>reducing inputs and</a:t>
            </a:r>
          </a:p>
          <a:p>
            <a:pPr marL="0" indent="0">
              <a:buNone/>
            </a:pPr>
            <a:r>
              <a:rPr lang="en-US" b="1" dirty="0">
                <a:solidFill>
                  <a:srgbClr val="624963"/>
                </a:solidFill>
              </a:rPr>
              <a:t>maximizing sustainability </a:t>
            </a:r>
          </a:p>
        </p:txBody>
      </p:sp>
      <p:pic>
        <p:nvPicPr>
          <p:cNvPr id="1026" name="Picture 2" descr="\\Finch\Consumer Engagement\Societal Outreach\2015 Projects\07_JULY_External_Blogger Booklets_YATES\Graphics\PNGs\Plant Breeding Icon V2.png"/>
          <p:cNvPicPr>
            <a:picLocks noChangeAspect="1" noChangeArrowheads="1"/>
          </p:cNvPicPr>
          <p:nvPr/>
        </p:nvPicPr>
        <p:blipFill>
          <a:blip r:embed="rId3" cstate="print">
            <a:duotone>
              <a:prstClr val="black"/>
              <a:srgbClr val="89D329">
                <a:tint val="45000"/>
                <a:satMod val="400000"/>
              </a:srgbClr>
            </a:duotone>
          </a:blip>
          <a:srcRect/>
          <a:stretch>
            <a:fillRect/>
          </a:stretch>
        </p:blipFill>
        <p:spPr bwMode="auto">
          <a:xfrm>
            <a:off x="4572000" y="1790114"/>
            <a:ext cx="4572000" cy="45720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2800" b="1" dirty="0"/>
              <a:t>Presenter Notes</a:t>
            </a:r>
          </a:p>
        </p:txBody>
      </p:sp>
      <p:sp>
        <p:nvSpPr>
          <p:cNvPr id="4" name="TextBox 3"/>
          <p:cNvSpPr txBox="1"/>
          <p:nvPr/>
        </p:nvSpPr>
        <p:spPr>
          <a:xfrm>
            <a:off x="370114" y="1371600"/>
            <a:ext cx="8153400" cy="4278094"/>
          </a:xfrm>
          <a:prstGeom prst="rect">
            <a:avLst/>
          </a:prstGeom>
          <a:noFill/>
        </p:spPr>
        <p:txBody>
          <a:bodyPr wrap="square" rtlCol="0">
            <a:spAutoFit/>
          </a:bodyPr>
          <a:lstStyle/>
          <a:p>
            <a:r>
              <a:rPr lang="en-US" sz="2400" dirty="0">
                <a:solidFill>
                  <a:srgbClr val="10384F"/>
                </a:solidFill>
                <a:latin typeface="Arial" panose="020B0604020202020204" pitchFamily="34" charset="0"/>
                <a:cs typeface="Arial" panose="020B0604020202020204" pitchFamily="34" charset="0"/>
              </a:rPr>
              <a:t>Thank you for communicating modern agriculture.</a:t>
            </a:r>
          </a:p>
          <a:p>
            <a:endParaRPr lang="en-US" sz="2400" dirty="0">
              <a:solidFill>
                <a:srgbClr val="10384F"/>
              </a:solidFill>
              <a:latin typeface="Arial" panose="020B0604020202020204" pitchFamily="34" charset="0"/>
              <a:cs typeface="Arial" panose="020B0604020202020204" pitchFamily="34" charset="0"/>
            </a:endParaRPr>
          </a:p>
          <a:p>
            <a:r>
              <a:rPr lang="en-US" sz="2400" dirty="0">
                <a:solidFill>
                  <a:srgbClr val="10384F"/>
                </a:solidFill>
                <a:latin typeface="Arial" panose="020B0604020202020204" pitchFamily="34" charset="0"/>
                <a:cs typeface="Arial" panose="020B0604020202020204" pitchFamily="34" charset="0"/>
              </a:rPr>
              <a:t>Customize this presentation for your audience. Insert your brand logo, contact information, re-arrange slides, and so forth.</a:t>
            </a:r>
            <a:br>
              <a:rPr lang="en-US" sz="2400" dirty="0">
                <a:solidFill>
                  <a:srgbClr val="10384F"/>
                </a:solidFill>
                <a:latin typeface="Arial" panose="020B0604020202020204" pitchFamily="34" charset="0"/>
                <a:cs typeface="Arial" panose="020B0604020202020204" pitchFamily="34" charset="0"/>
              </a:rPr>
            </a:br>
            <a:br>
              <a:rPr lang="en-US" sz="2400" dirty="0">
                <a:solidFill>
                  <a:srgbClr val="10384F"/>
                </a:solidFill>
                <a:latin typeface="Arial" panose="020B0604020202020204" pitchFamily="34" charset="0"/>
                <a:cs typeface="Arial" panose="020B0604020202020204" pitchFamily="34" charset="0"/>
              </a:rPr>
            </a:br>
            <a:r>
              <a:rPr lang="en-US" sz="2400" dirty="0">
                <a:solidFill>
                  <a:srgbClr val="10384F"/>
                </a:solidFill>
                <a:latin typeface="Arial" panose="020B0604020202020204" pitchFamily="34" charset="0"/>
                <a:cs typeface="Arial" panose="020B0604020202020204" pitchFamily="34" charset="0"/>
              </a:rPr>
              <a:t>Please contact </a:t>
            </a:r>
            <a:r>
              <a:rPr lang="en-US" sz="2400" u="sng" dirty="0">
                <a:solidFill>
                  <a:srgbClr val="0070C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ScientificResources@bayer.com</a:t>
            </a:r>
            <a:r>
              <a:rPr lang="en-US" sz="2400" dirty="0">
                <a:solidFill>
                  <a:srgbClr val="0070C0"/>
                </a:solidFill>
                <a:latin typeface="Arial" panose="020B0604020202020204" pitchFamily="34" charset="0"/>
                <a:cs typeface="Arial" panose="020B0604020202020204" pitchFamily="34" charset="0"/>
              </a:rPr>
              <a:t> </a:t>
            </a:r>
            <a:r>
              <a:rPr lang="en-US" sz="3200" dirty="0">
                <a:solidFill>
                  <a:srgbClr val="0070C0"/>
                </a:solidFill>
                <a:latin typeface="Arial" panose="020B0604020202020204" pitchFamily="34" charset="0"/>
                <a:cs typeface="Arial" panose="020B0604020202020204" pitchFamily="34" charset="0"/>
              </a:rPr>
              <a:t> </a:t>
            </a:r>
            <a:r>
              <a:rPr lang="en-US" sz="2400" dirty="0">
                <a:solidFill>
                  <a:srgbClr val="10384F"/>
                </a:solidFill>
                <a:latin typeface="Arial" panose="020B0604020202020204" pitchFamily="34" charset="0"/>
                <a:cs typeface="Arial" panose="020B0604020202020204" pitchFamily="34" charset="0"/>
              </a:rPr>
              <a:t>with questions or further context about the slide content. </a:t>
            </a:r>
          </a:p>
          <a:p>
            <a:endParaRPr lang="en-US" sz="2400" dirty="0">
              <a:solidFill>
                <a:srgbClr val="10384F"/>
              </a:solidFill>
              <a:latin typeface="Arial" panose="020B0604020202020204" pitchFamily="34" charset="0"/>
              <a:cs typeface="Arial" panose="020B0604020202020204" pitchFamily="34" charset="0"/>
            </a:endParaRPr>
          </a:p>
          <a:p>
            <a:r>
              <a:rPr lang="de-DE" sz="2400" dirty="0">
                <a:solidFill>
                  <a:schemeClr val="tx2"/>
                </a:solidFill>
                <a:latin typeface="Arial" panose="020B0604020202020204" pitchFamily="34" charset="0"/>
                <a:cs typeface="Arial" panose="020B0604020202020204" pitchFamily="34" charset="0"/>
              </a:rPr>
              <a:t>Looking </a:t>
            </a:r>
            <a:r>
              <a:rPr lang="de-DE" sz="2400" dirty="0" err="1">
                <a:solidFill>
                  <a:schemeClr val="tx2"/>
                </a:solidFill>
                <a:latin typeface="Arial" panose="020B0604020202020204" pitchFamily="34" charset="0"/>
                <a:cs typeface="Arial" panose="020B0604020202020204" pitchFamily="34" charset="0"/>
              </a:rPr>
              <a:t>for</a:t>
            </a:r>
            <a:r>
              <a:rPr lang="de-DE" sz="2400" dirty="0">
                <a:solidFill>
                  <a:schemeClr val="tx2"/>
                </a:solidFill>
                <a:latin typeface="Arial" panose="020B0604020202020204" pitchFamily="34" charset="0"/>
                <a:cs typeface="Arial" panose="020B0604020202020204" pitchFamily="34" charset="0"/>
              </a:rPr>
              <a:t> </a:t>
            </a:r>
            <a:r>
              <a:rPr lang="de-DE" sz="2400" dirty="0" err="1">
                <a:solidFill>
                  <a:schemeClr val="tx2"/>
                </a:solidFill>
                <a:latin typeface="Arial" panose="020B0604020202020204" pitchFamily="34" charset="0"/>
                <a:cs typeface="Arial" panose="020B0604020202020204" pitchFamily="34" charset="0"/>
              </a:rPr>
              <a:t>ag</a:t>
            </a:r>
            <a:r>
              <a:rPr lang="de-DE" sz="2400" dirty="0">
                <a:solidFill>
                  <a:schemeClr val="tx2"/>
                </a:solidFill>
                <a:latin typeface="Arial" panose="020B0604020202020204" pitchFamily="34" charset="0"/>
                <a:cs typeface="Arial" panose="020B0604020202020204" pitchFamily="34" charset="0"/>
              </a:rPr>
              <a:t> </a:t>
            </a:r>
            <a:r>
              <a:rPr lang="de-DE" sz="2400" dirty="0" err="1">
                <a:solidFill>
                  <a:schemeClr val="tx2"/>
                </a:solidFill>
                <a:latin typeface="Arial" panose="020B0604020202020204" pitchFamily="34" charset="0"/>
                <a:cs typeface="Arial" panose="020B0604020202020204" pitchFamily="34" charset="0"/>
              </a:rPr>
              <a:t>resources</a:t>
            </a:r>
            <a:r>
              <a:rPr lang="de-DE" sz="2400" dirty="0">
                <a:solidFill>
                  <a:schemeClr val="tx2"/>
                </a:solidFill>
                <a:latin typeface="Arial" panose="020B0604020202020204" pitchFamily="34" charset="0"/>
                <a:cs typeface="Arial" panose="020B0604020202020204" pitchFamily="34" charset="0"/>
              </a:rPr>
              <a:t>? </a:t>
            </a:r>
            <a:r>
              <a:rPr lang="en-US" sz="2400" u="sng" dirty="0">
                <a:solidFill>
                  <a:srgbClr val="0070C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Bayer Crop Science Resource Library</a:t>
            </a:r>
            <a:r>
              <a:rPr lang="en-US" sz="2400" dirty="0">
                <a:solidFill>
                  <a:srgbClr val="10384F"/>
                </a:solidFill>
                <a:latin typeface="Arial" panose="020B0604020202020204" pitchFamily="34" charset="0"/>
                <a:cs typeface="Arial" panose="020B0604020202020204" pitchFamily="34" charset="0"/>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47625"/>
            <a:ext cx="8153400" cy="1219200"/>
          </a:xfrm>
        </p:spPr>
        <p:txBody>
          <a:bodyPr/>
          <a:lstStyle/>
          <a:p>
            <a:pPr algn="l"/>
            <a:r>
              <a:rPr lang="en-US" sz="2800" b="1" dirty="0"/>
              <a:t>Presenter Notes</a:t>
            </a:r>
          </a:p>
        </p:txBody>
      </p:sp>
      <p:sp>
        <p:nvSpPr>
          <p:cNvPr id="4" name="TextBox 3"/>
          <p:cNvSpPr txBox="1"/>
          <p:nvPr/>
        </p:nvSpPr>
        <p:spPr>
          <a:xfrm>
            <a:off x="304800" y="1371600"/>
            <a:ext cx="8153400" cy="4647426"/>
          </a:xfrm>
          <a:prstGeom prst="rect">
            <a:avLst/>
          </a:prstGeom>
          <a:noFill/>
        </p:spPr>
        <p:txBody>
          <a:bodyPr wrap="square" rtlCol="0">
            <a:spAutoFit/>
          </a:bodyPr>
          <a:lstStyle/>
          <a:p>
            <a:r>
              <a:rPr lang="en-US" sz="2400" dirty="0">
                <a:solidFill>
                  <a:srgbClr val="10384F"/>
                </a:solidFill>
                <a:latin typeface="Arial" panose="020B0604020202020204" pitchFamily="34" charset="0"/>
                <a:cs typeface="Arial" panose="020B0604020202020204" pitchFamily="34" charset="0"/>
              </a:rPr>
              <a:t>Thank you for communicating modern agriculture.</a:t>
            </a:r>
          </a:p>
          <a:p>
            <a:endParaRPr lang="en-US" sz="2400" dirty="0">
              <a:solidFill>
                <a:srgbClr val="10384F"/>
              </a:solidFill>
              <a:latin typeface="Arial" panose="020B0604020202020204" pitchFamily="34" charset="0"/>
              <a:cs typeface="Arial" panose="020B0604020202020204" pitchFamily="34" charset="0"/>
            </a:endParaRPr>
          </a:p>
          <a:p>
            <a:r>
              <a:rPr lang="en-US" sz="2400" dirty="0">
                <a:solidFill>
                  <a:srgbClr val="10384F"/>
                </a:solidFill>
                <a:latin typeface="Arial" panose="020B0604020202020204" pitchFamily="34" charset="0"/>
                <a:cs typeface="Arial" panose="020B0604020202020204" pitchFamily="34" charset="0"/>
              </a:rPr>
              <a:t>Customize this presentation for your audience. Insert your brand logo, contact information, re-arrange slides, and so forth.</a:t>
            </a:r>
            <a:br>
              <a:rPr lang="en-US" sz="2400" dirty="0">
                <a:solidFill>
                  <a:srgbClr val="10384F"/>
                </a:solidFill>
                <a:latin typeface="Arial" panose="020B0604020202020204" pitchFamily="34" charset="0"/>
                <a:cs typeface="Arial" panose="020B0604020202020204" pitchFamily="34" charset="0"/>
              </a:rPr>
            </a:br>
            <a:br>
              <a:rPr lang="en-US" sz="2400" dirty="0">
                <a:solidFill>
                  <a:srgbClr val="10384F"/>
                </a:solidFill>
                <a:latin typeface="Arial" panose="020B0604020202020204" pitchFamily="34" charset="0"/>
                <a:cs typeface="Arial" panose="020B0604020202020204" pitchFamily="34" charset="0"/>
              </a:rPr>
            </a:br>
            <a:r>
              <a:rPr lang="en-US" sz="2400" dirty="0">
                <a:solidFill>
                  <a:srgbClr val="10384F"/>
                </a:solidFill>
                <a:latin typeface="Arial" panose="020B0604020202020204" pitchFamily="34" charset="0"/>
                <a:cs typeface="Arial" panose="020B0604020202020204" pitchFamily="34" charset="0"/>
              </a:rPr>
              <a:t>Please contact </a:t>
            </a:r>
            <a:r>
              <a:rPr lang="en-US" sz="2400" u="sng" dirty="0">
                <a:solidFill>
                  <a:srgbClr val="0070C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ScientificResources@bayer.com</a:t>
            </a:r>
            <a:r>
              <a:rPr lang="en-US" sz="2400" dirty="0">
                <a:solidFill>
                  <a:srgbClr val="0070C0"/>
                </a:solidFill>
                <a:latin typeface="Arial" panose="020B0604020202020204" pitchFamily="34" charset="0"/>
                <a:cs typeface="Arial" panose="020B0604020202020204" pitchFamily="34" charset="0"/>
              </a:rPr>
              <a:t> </a:t>
            </a:r>
            <a:r>
              <a:rPr lang="en-US" sz="3200" dirty="0">
                <a:solidFill>
                  <a:srgbClr val="0070C0"/>
                </a:solidFill>
                <a:latin typeface="Arial" panose="020B0604020202020204" pitchFamily="34" charset="0"/>
                <a:cs typeface="Arial" panose="020B0604020202020204" pitchFamily="34" charset="0"/>
              </a:rPr>
              <a:t> </a:t>
            </a:r>
            <a:r>
              <a:rPr lang="en-US" sz="2400" dirty="0">
                <a:solidFill>
                  <a:srgbClr val="10384F"/>
                </a:solidFill>
                <a:latin typeface="Arial" panose="020B0604020202020204" pitchFamily="34" charset="0"/>
                <a:cs typeface="Arial" panose="020B0604020202020204" pitchFamily="34" charset="0"/>
              </a:rPr>
              <a:t>with questions or further context about the slide content. </a:t>
            </a:r>
          </a:p>
          <a:p>
            <a:endParaRPr lang="en-US" sz="2400" dirty="0">
              <a:solidFill>
                <a:srgbClr val="10384F"/>
              </a:solidFill>
              <a:latin typeface="Arial" panose="020B0604020202020204" pitchFamily="34" charset="0"/>
              <a:cs typeface="Arial" panose="020B0604020202020204" pitchFamily="34" charset="0"/>
            </a:endParaRPr>
          </a:p>
          <a:p>
            <a:r>
              <a:rPr lang="de-DE" sz="2400" dirty="0">
                <a:solidFill>
                  <a:schemeClr val="tx2"/>
                </a:solidFill>
                <a:latin typeface="Arial" panose="020B0604020202020204" pitchFamily="34" charset="0"/>
                <a:cs typeface="Arial" panose="020B0604020202020204" pitchFamily="34" charset="0"/>
              </a:rPr>
              <a:t>Looking </a:t>
            </a:r>
            <a:r>
              <a:rPr lang="de-DE" sz="2400" dirty="0" err="1">
                <a:solidFill>
                  <a:schemeClr val="tx2"/>
                </a:solidFill>
                <a:latin typeface="Arial" panose="020B0604020202020204" pitchFamily="34" charset="0"/>
                <a:cs typeface="Arial" panose="020B0604020202020204" pitchFamily="34" charset="0"/>
              </a:rPr>
              <a:t>for</a:t>
            </a:r>
            <a:r>
              <a:rPr lang="de-DE" sz="2400" dirty="0">
                <a:solidFill>
                  <a:schemeClr val="tx2"/>
                </a:solidFill>
                <a:latin typeface="Arial" panose="020B0604020202020204" pitchFamily="34" charset="0"/>
                <a:cs typeface="Arial" panose="020B0604020202020204" pitchFamily="34" charset="0"/>
              </a:rPr>
              <a:t> </a:t>
            </a:r>
            <a:r>
              <a:rPr lang="de-DE" sz="2400" dirty="0" err="1">
                <a:solidFill>
                  <a:schemeClr val="tx2"/>
                </a:solidFill>
                <a:latin typeface="Arial" panose="020B0604020202020204" pitchFamily="34" charset="0"/>
                <a:cs typeface="Arial" panose="020B0604020202020204" pitchFamily="34" charset="0"/>
              </a:rPr>
              <a:t>ag</a:t>
            </a:r>
            <a:r>
              <a:rPr lang="de-DE" sz="2400" dirty="0">
                <a:solidFill>
                  <a:schemeClr val="tx2"/>
                </a:solidFill>
                <a:latin typeface="Arial" panose="020B0604020202020204" pitchFamily="34" charset="0"/>
                <a:cs typeface="Arial" panose="020B0604020202020204" pitchFamily="34" charset="0"/>
              </a:rPr>
              <a:t> </a:t>
            </a:r>
            <a:r>
              <a:rPr lang="de-DE" sz="2400" dirty="0" err="1">
                <a:solidFill>
                  <a:schemeClr val="tx2"/>
                </a:solidFill>
                <a:latin typeface="Arial" panose="020B0604020202020204" pitchFamily="34" charset="0"/>
                <a:cs typeface="Arial" panose="020B0604020202020204" pitchFamily="34" charset="0"/>
              </a:rPr>
              <a:t>resources</a:t>
            </a:r>
            <a:r>
              <a:rPr lang="de-DE" sz="2400" dirty="0">
                <a:solidFill>
                  <a:schemeClr val="tx2"/>
                </a:solidFill>
                <a:latin typeface="Arial" panose="020B0604020202020204" pitchFamily="34" charset="0"/>
                <a:cs typeface="Arial" panose="020B0604020202020204" pitchFamily="34" charset="0"/>
              </a:rPr>
              <a:t>? </a:t>
            </a:r>
            <a:r>
              <a:rPr lang="en-US" sz="2400" u="sng" dirty="0">
                <a:solidFill>
                  <a:srgbClr val="0070C0"/>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Bayer Crop Science Resource Library</a:t>
            </a:r>
            <a:endParaRPr lang="en-US" sz="2400" dirty="0">
              <a:solidFill>
                <a:srgbClr val="0070C0"/>
              </a:solidFill>
              <a:latin typeface="Arial" panose="020B0604020202020204" pitchFamily="34" charset="0"/>
              <a:cs typeface="Arial" panose="020B0604020202020204" pitchFamily="34" charset="0"/>
            </a:endParaRPr>
          </a:p>
          <a:p>
            <a:endParaRPr lang="en-US" sz="2400" dirty="0">
              <a:solidFill>
                <a:srgbClr val="10384F"/>
              </a:solidFill>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2200"/>
            <a:ext cx="8001000" cy="1143000"/>
          </a:xfrm>
        </p:spPr>
        <p:txBody>
          <a:bodyPr/>
          <a:lstStyle/>
          <a:p>
            <a:r>
              <a:rPr lang="en-US" dirty="0"/>
              <a:t>Our Planet Faces </a:t>
            </a:r>
            <a:br>
              <a:rPr lang="en-US" dirty="0"/>
            </a:br>
            <a:r>
              <a:rPr lang="en-US" dirty="0"/>
              <a:t>Real Challenges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4034650" y="4215683"/>
            <a:ext cx="1188559" cy="908767"/>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550" y="274638"/>
            <a:ext cx="8001000" cy="715962"/>
          </a:xfrm>
        </p:spPr>
        <p:txBody>
          <a:bodyPr>
            <a:normAutofit/>
          </a:bodyPr>
          <a:lstStyle/>
          <a:p>
            <a:pPr algn="l"/>
            <a:r>
              <a:rPr lang="en-US" sz="2800" b="1" dirty="0"/>
              <a:t>Rising Population</a:t>
            </a:r>
          </a:p>
        </p:txBody>
      </p:sp>
      <p:sp>
        <p:nvSpPr>
          <p:cNvPr id="4" name="Content Placeholder 8"/>
          <p:cNvSpPr txBox="1">
            <a:spLocks/>
          </p:cNvSpPr>
          <p:nvPr/>
        </p:nvSpPr>
        <p:spPr>
          <a:xfrm>
            <a:off x="2743200" y="4953000"/>
            <a:ext cx="3200400" cy="421061"/>
          </a:xfrm>
          <a:prstGeom prst="rect">
            <a:avLst/>
          </a:prstGeom>
          <a:solidFill>
            <a:srgbClr val="66B512"/>
          </a:solidFill>
        </p:spPr>
        <p:txBody>
          <a:bodyPr vert="horz" lIns="0" tIns="0" rIns="0" bIns="0" rtlCol="0" anchor="ctr">
            <a:normAutofit/>
          </a:bodyPr>
          <a:lstStyle>
            <a:lvl1pPr marL="0" indent="0" algn="l" defTabSz="914400" rtl="0" eaLnBrk="1" latinLnBrk="0" hangingPunct="1">
              <a:lnSpc>
                <a:spcPct val="90000"/>
              </a:lnSpc>
              <a:spcBef>
                <a:spcPts val="3600"/>
              </a:spcBef>
              <a:buClr>
                <a:schemeClr val="tx1"/>
              </a:buClr>
              <a:buFont typeface="Arial" panose="020B0604020202020204" pitchFamily="34" charset="0"/>
              <a:buNone/>
              <a:defRPr lang="en-US" sz="2800" b="0" kern="1200" cap="none" spc="-50" baseline="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401638" indent="-285750" algn="l" defTabSz="914400" rtl="0" eaLnBrk="1" latinLnBrk="0" hangingPunct="1">
              <a:lnSpc>
                <a:spcPct val="90000"/>
              </a:lnSpc>
              <a:spcBef>
                <a:spcPts val="1800"/>
              </a:spcBef>
              <a:buClr>
                <a:schemeClr val="tx1"/>
              </a:buClr>
              <a:buFont typeface="Arial" panose="020B0604020202020204" pitchFamily="34" charset="0"/>
              <a:buChar char="•"/>
              <a:defRPr lang="en-US" sz="2400" kern="1200" spc="-50" dirty="0" smtClean="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801688" indent="-228600" algn="l" defTabSz="914400" rtl="0" eaLnBrk="1" latinLnBrk="0" hangingPunct="1">
              <a:lnSpc>
                <a:spcPct val="90000"/>
              </a:lnSpc>
              <a:spcBef>
                <a:spcPts val="800"/>
              </a:spcBef>
              <a:buClr>
                <a:schemeClr val="tx1"/>
              </a:buClr>
              <a:buFont typeface="Courier New" panose="02070309020205020404" pitchFamily="49" charset="0"/>
              <a:buChar char="­"/>
              <a:defRPr sz="20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1366838" indent="-228600" algn="l" defTabSz="914400" rtl="0" eaLnBrk="1" latinLnBrk="0" hangingPunct="1">
              <a:lnSpc>
                <a:spcPct val="90000"/>
              </a:lnSpc>
              <a:spcBef>
                <a:spcPct val="20000"/>
              </a:spcBef>
              <a:buClr>
                <a:schemeClr val="tx1"/>
              </a:buClr>
              <a:buFont typeface="Arial" panose="020B0604020202020204" pitchFamily="34" charset="0"/>
              <a:buChar char="•"/>
              <a:defRPr sz="18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824038" indent="-228600" algn="l" defTabSz="914400" rtl="0" eaLnBrk="1" latinLnBrk="0" hangingPunct="1">
              <a:lnSpc>
                <a:spcPct val="90000"/>
              </a:lnSpc>
              <a:spcBef>
                <a:spcPct val="20000"/>
              </a:spcBef>
              <a:buClr>
                <a:schemeClr val="tx1"/>
              </a:buClr>
              <a:buFont typeface="Arial" panose="020B0604020202020204" pitchFamily="34" charset="0"/>
              <a:buChar char="»"/>
              <a:defRPr sz="18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fontAlgn="base">
              <a:lnSpc>
                <a:spcPct val="92000"/>
              </a:lnSpc>
              <a:spcBef>
                <a:spcPts val="0"/>
              </a:spcBef>
              <a:spcAft>
                <a:spcPts val="1200"/>
              </a:spcAft>
            </a:pPr>
            <a:r>
              <a:rPr lang="en-US" sz="1600" b="1" dirty="0">
                <a:solidFill>
                  <a:schemeClr val="bg1"/>
                </a:solidFill>
                <a:latin typeface="Arial" panose="020B0604020202020204" pitchFamily="34" charset="0"/>
                <a:cs typeface="Arial" panose="020B0604020202020204" pitchFamily="34" charset="0"/>
              </a:rPr>
              <a:t>Global Population</a:t>
            </a:r>
            <a:endParaRPr lang="en-US" sz="2400" b="1" dirty="0">
              <a:solidFill>
                <a:schemeClr val="bg1"/>
              </a:solidFill>
              <a:latin typeface="Arial" panose="020B0604020202020204" pitchFamily="34" charset="0"/>
              <a:cs typeface="Arial" panose="020B0604020202020204" pitchFamily="34" charset="0"/>
            </a:endParaRPr>
          </a:p>
        </p:txBody>
      </p:sp>
      <p:cxnSp>
        <p:nvCxnSpPr>
          <p:cNvPr id="5" name="Straight Connector 4"/>
          <p:cNvCxnSpPr/>
          <p:nvPr/>
        </p:nvCxnSpPr>
        <p:spPr>
          <a:xfrm>
            <a:off x="2667000" y="4495800"/>
            <a:ext cx="3200400" cy="0"/>
          </a:xfrm>
          <a:prstGeom prst="line">
            <a:avLst/>
          </a:prstGeom>
          <a:ln w="19050">
            <a:solidFill>
              <a:srgbClr val="66B512"/>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3810000" y="3051752"/>
            <a:ext cx="990431" cy="1360529"/>
          </a:xfrm>
          <a:prstGeom prst="rect">
            <a:avLst/>
          </a:prstGeom>
          <a:solidFill>
            <a:srgbClr val="0091DF"/>
          </a:solidFill>
          <a:ln>
            <a:solidFill>
              <a:srgbClr val="0091DF"/>
            </a:solidFill>
          </a:ln>
        </p:spPr>
        <p:txBody>
          <a:bodyPr vert="horz" wrap="square" lIns="91440" tIns="45720" rIns="91440" bIns="45720" numCol="1" rtlCol="0" anchor="t" anchorCtr="0" compatLnSpc="1">
            <a:prstTxWarp prst="textNoShape">
              <a:avLst/>
            </a:prstTxWarp>
          </a:bodyPr>
          <a:lstStyle/>
          <a:p>
            <a:pPr algn="ctr"/>
            <a:endParaRPr lang="en-US" dirty="0">
              <a:solidFill>
                <a:schemeClr val="bg1"/>
              </a:solidFill>
              <a:latin typeface="Arial" panose="020B0604020202020204" pitchFamily="34" charset="0"/>
              <a:cs typeface="Arial" panose="020B0604020202020204" pitchFamily="34" charset="0"/>
            </a:endParaRPr>
          </a:p>
        </p:txBody>
      </p:sp>
      <p:sp>
        <p:nvSpPr>
          <p:cNvPr id="7" name="Rectangle 6"/>
          <p:cNvSpPr/>
          <p:nvPr/>
        </p:nvSpPr>
        <p:spPr>
          <a:xfrm>
            <a:off x="4876800" y="2556452"/>
            <a:ext cx="990600" cy="1855829"/>
          </a:xfrm>
          <a:prstGeom prst="rect">
            <a:avLst/>
          </a:prstGeom>
          <a:solidFill>
            <a:srgbClr val="0091DF"/>
          </a:solidFill>
          <a:ln>
            <a:solidFill>
              <a:srgbClr val="0091DF"/>
            </a:solidFill>
          </a:ln>
        </p:spPr>
        <p:txBody>
          <a:bodyPr vert="horz" wrap="square" lIns="91440" tIns="45720" rIns="91440" bIns="45720" numCol="1" rtlCol="0" anchor="t" anchorCtr="0" compatLnSpc="1">
            <a:prstTxWarp prst="textNoShape">
              <a:avLst/>
            </a:prstTxWarp>
          </a:bodyPr>
          <a:lstStyle/>
          <a:p>
            <a:pPr algn="ctr"/>
            <a:endParaRPr lang="en-US" dirty="0">
              <a:solidFill>
                <a:schemeClr val="bg1"/>
              </a:solidFill>
              <a:latin typeface="Arial" panose="020B0604020202020204" pitchFamily="34" charset="0"/>
              <a:cs typeface="Arial" panose="020B0604020202020204" pitchFamily="34" charset="0"/>
            </a:endParaRPr>
          </a:p>
        </p:txBody>
      </p:sp>
      <p:sp>
        <p:nvSpPr>
          <p:cNvPr id="8" name="Rectangle 7"/>
          <p:cNvSpPr/>
          <p:nvPr/>
        </p:nvSpPr>
        <p:spPr>
          <a:xfrm>
            <a:off x="2743200" y="3591941"/>
            <a:ext cx="990262" cy="820340"/>
          </a:xfrm>
          <a:prstGeom prst="rect">
            <a:avLst/>
          </a:prstGeom>
          <a:solidFill>
            <a:srgbClr val="0091DF"/>
          </a:solidFill>
          <a:ln>
            <a:solidFill>
              <a:srgbClr val="0091DF"/>
            </a:solidFill>
          </a:ln>
        </p:spPr>
        <p:txBody>
          <a:bodyPr vert="horz" wrap="square" lIns="91440" tIns="45720" rIns="91440" bIns="45720" numCol="1" rtlCol="0" anchor="t" anchorCtr="0" compatLnSpc="1">
            <a:prstTxWarp prst="textNoShape">
              <a:avLst/>
            </a:prstTxWarp>
          </a:bodyPr>
          <a:lstStyle/>
          <a:p>
            <a:pPr algn="ctr"/>
            <a:endParaRPr lang="en-US" dirty="0">
              <a:solidFill>
                <a:schemeClr val="bg1"/>
              </a:solidFill>
              <a:latin typeface="Arial" panose="020B0604020202020204" pitchFamily="34" charset="0"/>
              <a:cs typeface="Arial" panose="020B0604020202020204" pitchFamily="34" charset="0"/>
            </a:endParaRPr>
          </a:p>
        </p:txBody>
      </p:sp>
      <p:sp>
        <p:nvSpPr>
          <p:cNvPr id="9" name="TextBox 8"/>
          <p:cNvSpPr txBox="1"/>
          <p:nvPr/>
        </p:nvSpPr>
        <p:spPr>
          <a:xfrm>
            <a:off x="2743200" y="4572000"/>
            <a:ext cx="989057" cy="228600"/>
          </a:xfrm>
          <a:prstGeom prst="rect">
            <a:avLst/>
          </a:prstGeom>
          <a:noFill/>
        </p:spPr>
        <p:txBody>
          <a:bodyPr vert="horz" wrap="square" lIns="0" tIns="0" rIns="0" bIns="0" rtlCol="0">
            <a:noAutofit/>
          </a:bodyPr>
          <a:lstStyle/>
          <a:p>
            <a:pPr algn="ctr" fontAlgn="base">
              <a:lnSpc>
                <a:spcPct val="92000"/>
              </a:lnSpc>
              <a:spcBef>
                <a:spcPts val="0"/>
              </a:spcBef>
              <a:spcAft>
                <a:spcPts val="1200"/>
              </a:spcAft>
            </a:pPr>
            <a:r>
              <a:rPr lang="en-US" dirty="0">
                <a:solidFill>
                  <a:srgbClr val="0091DF"/>
                </a:solidFill>
                <a:latin typeface="Arial" panose="020B0604020202020204" pitchFamily="34" charset="0"/>
                <a:cs typeface="Arial" panose="020B0604020202020204" pitchFamily="34" charset="0"/>
              </a:rPr>
              <a:t>1980</a:t>
            </a:r>
          </a:p>
        </p:txBody>
      </p:sp>
      <p:sp>
        <p:nvSpPr>
          <p:cNvPr id="10" name="TextBox 9"/>
          <p:cNvSpPr txBox="1"/>
          <p:nvPr/>
        </p:nvSpPr>
        <p:spPr>
          <a:xfrm>
            <a:off x="3810000" y="4583248"/>
            <a:ext cx="990600" cy="217351"/>
          </a:xfrm>
          <a:prstGeom prst="rect">
            <a:avLst/>
          </a:prstGeom>
          <a:noFill/>
        </p:spPr>
        <p:txBody>
          <a:bodyPr vert="horz" wrap="square" lIns="0" tIns="0" rIns="0" bIns="0" rtlCol="0">
            <a:noAutofit/>
          </a:bodyPr>
          <a:lstStyle/>
          <a:p>
            <a:pPr algn="ctr" fontAlgn="base">
              <a:lnSpc>
                <a:spcPct val="92000"/>
              </a:lnSpc>
              <a:spcBef>
                <a:spcPts val="0"/>
              </a:spcBef>
              <a:spcAft>
                <a:spcPts val="1200"/>
              </a:spcAft>
            </a:pPr>
            <a:r>
              <a:rPr lang="en-US" dirty="0">
                <a:solidFill>
                  <a:srgbClr val="0091DF"/>
                </a:solidFill>
                <a:latin typeface="Arial" panose="020B0604020202020204" pitchFamily="34" charset="0"/>
                <a:cs typeface="Arial" panose="020B0604020202020204" pitchFamily="34" charset="0"/>
              </a:rPr>
              <a:t>TODAY</a:t>
            </a:r>
          </a:p>
        </p:txBody>
      </p:sp>
      <p:sp>
        <p:nvSpPr>
          <p:cNvPr id="11" name="TextBox 10"/>
          <p:cNvSpPr txBox="1"/>
          <p:nvPr/>
        </p:nvSpPr>
        <p:spPr>
          <a:xfrm>
            <a:off x="4876800" y="4583248"/>
            <a:ext cx="990600" cy="217351"/>
          </a:xfrm>
          <a:prstGeom prst="rect">
            <a:avLst/>
          </a:prstGeom>
          <a:noFill/>
        </p:spPr>
        <p:txBody>
          <a:bodyPr vert="horz" wrap="square" lIns="0" tIns="0" rIns="0" bIns="0" rtlCol="0">
            <a:noAutofit/>
          </a:bodyPr>
          <a:lstStyle/>
          <a:p>
            <a:pPr algn="ctr" fontAlgn="base">
              <a:lnSpc>
                <a:spcPct val="92000"/>
              </a:lnSpc>
              <a:spcBef>
                <a:spcPts val="0"/>
              </a:spcBef>
              <a:spcAft>
                <a:spcPts val="1200"/>
              </a:spcAft>
            </a:pPr>
            <a:r>
              <a:rPr lang="en-US" dirty="0">
                <a:solidFill>
                  <a:srgbClr val="0091DF"/>
                </a:solidFill>
                <a:latin typeface="Arial" panose="020B0604020202020204" pitchFamily="34" charset="0"/>
                <a:cs typeface="Arial" panose="020B0604020202020204" pitchFamily="34" charset="0"/>
              </a:rPr>
              <a:t>2050</a:t>
            </a:r>
          </a:p>
        </p:txBody>
      </p:sp>
      <p:sp>
        <p:nvSpPr>
          <p:cNvPr id="12" name="TextBox 11"/>
          <p:cNvSpPr txBox="1"/>
          <p:nvPr/>
        </p:nvSpPr>
        <p:spPr>
          <a:xfrm>
            <a:off x="2667000" y="3251308"/>
            <a:ext cx="1066800" cy="340633"/>
          </a:xfrm>
          <a:prstGeom prst="rect">
            <a:avLst/>
          </a:prstGeom>
          <a:noFill/>
        </p:spPr>
        <p:txBody>
          <a:bodyPr vert="horz" wrap="square" lIns="0" tIns="0" rIns="0" bIns="45720" rtlCol="0" anchor="b">
            <a:noAutofit/>
          </a:bodyPr>
          <a:lstStyle/>
          <a:p>
            <a:pPr algn="ctr" fontAlgn="base">
              <a:lnSpc>
                <a:spcPct val="92000"/>
              </a:lnSpc>
              <a:spcBef>
                <a:spcPts val="0"/>
              </a:spcBef>
              <a:spcAft>
                <a:spcPts val="1200"/>
              </a:spcAft>
            </a:pPr>
            <a:r>
              <a:rPr lang="en-US" sz="2000" b="1" dirty="0">
                <a:solidFill>
                  <a:srgbClr val="0091DF"/>
                </a:solidFill>
                <a:latin typeface="Arial" panose="020B0604020202020204" pitchFamily="34" charset="0"/>
                <a:cs typeface="Arial" panose="020B0604020202020204" pitchFamily="34" charset="0"/>
              </a:rPr>
              <a:t>4.4B</a:t>
            </a:r>
          </a:p>
        </p:txBody>
      </p:sp>
      <p:sp>
        <p:nvSpPr>
          <p:cNvPr id="13" name="TextBox 12"/>
          <p:cNvSpPr txBox="1"/>
          <p:nvPr/>
        </p:nvSpPr>
        <p:spPr>
          <a:xfrm>
            <a:off x="3810000" y="2717153"/>
            <a:ext cx="990545" cy="341388"/>
          </a:xfrm>
          <a:prstGeom prst="rect">
            <a:avLst/>
          </a:prstGeom>
          <a:noFill/>
        </p:spPr>
        <p:txBody>
          <a:bodyPr vert="horz" wrap="square" lIns="0" tIns="0" rIns="0" bIns="45720" rtlCol="0" anchor="b">
            <a:noAutofit/>
          </a:bodyPr>
          <a:lstStyle/>
          <a:p>
            <a:pPr algn="ctr" fontAlgn="base">
              <a:lnSpc>
                <a:spcPct val="92000"/>
              </a:lnSpc>
              <a:spcBef>
                <a:spcPts val="0"/>
              </a:spcBef>
              <a:spcAft>
                <a:spcPts val="1200"/>
              </a:spcAft>
            </a:pPr>
            <a:r>
              <a:rPr lang="en-US" sz="2000" b="1" dirty="0">
                <a:solidFill>
                  <a:srgbClr val="0091DF"/>
                </a:solidFill>
                <a:latin typeface="Arial" panose="020B0604020202020204" pitchFamily="34" charset="0"/>
                <a:cs typeface="Arial" panose="020B0604020202020204" pitchFamily="34" charset="0"/>
              </a:rPr>
              <a:t>7.1B</a:t>
            </a:r>
          </a:p>
        </p:txBody>
      </p:sp>
      <p:sp>
        <p:nvSpPr>
          <p:cNvPr id="14" name="TextBox 13"/>
          <p:cNvSpPr txBox="1"/>
          <p:nvPr/>
        </p:nvSpPr>
        <p:spPr>
          <a:xfrm>
            <a:off x="4876800" y="2286000"/>
            <a:ext cx="990600" cy="239141"/>
          </a:xfrm>
          <a:prstGeom prst="rect">
            <a:avLst/>
          </a:prstGeom>
          <a:noFill/>
        </p:spPr>
        <p:txBody>
          <a:bodyPr vert="horz" wrap="square" lIns="0" tIns="0" rIns="0" bIns="45720" rtlCol="0" anchor="b">
            <a:noAutofit/>
          </a:bodyPr>
          <a:lstStyle/>
          <a:p>
            <a:pPr algn="ctr" fontAlgn="base">
              <a:lnSpc>
                <a:spcPct val="92000"/>
              </a:lnSpc>
              <a:spcBef>
                <a:spcPts val="0"/>
              </a:spcBef>
              <a:spcAft>
                <a:spcPts val="1200"/>
              </a:spcAft>
            </a:pPr>
            <a:r>
              <a:rPr lang="en-US" sz="2000" b="1" dirty="0">
                <a:solidFill>
                  <a:srgbClr val="0091DF"/>
                </a:solidFill>
                <a:latin typeface="Arial" panose="020B0604020202020204" pitchFamily="34" charset="0"/>
                <a:cs typeface="Arial" panose="020B0604020202020204" pitchFamily="34" charset="0"/>
              </a:rPr>
              <a:t>9.6B</a:t>
            </a:r>
            <a:r>
              <a:rPr lang="en-US" sz="2000" b="1" baseline="30000" dirty="0">
                <a:solidFill>
                  <a:srgbClr val="0091DF"/>
                </a:solidFill>
                <a:latin typeface="Arial" panose="020B0604020202020204" pitchFamily="34" charset="0"/>
                <a:cs typeface="Arial" panose="020B0604020202020204" pitchFamily="34" charset="0"/>
              </a:rPr>
              <a:t>+</a:t>
            </a:r>
          </a:p>
        </p:txBody>
      </p:sp>
      <p:sp>
        <p:nvSpPr>
          <p:cNvPr id="15" name="Rectangle 14"/>
          <p:cNvSpPr/>
          <p:nvPr/>
        </p:nvSpPr>
        <p:spPr>
          <a:xfrm>
            <a:off x="2514600" y="1262743"/>
            <a:ext cx="3581400" cy="856773"/>
          </a:xfrm>
          <a:prstGeom prst="rect">
            <a:avLst/>
          </a:prstGeom>
        </p:spPr>
        <p:txBody>
          <a:bodyPr wrap="square">
            <a:spAutoFit/>
          </a:bodyPr>
          <a:lstStyle/>
          <a:p>
            <a:pPr algn="ctr" fontAlgn="base">
              <a:lnSpc>
                <a:spcPct val="92000"/>
              </a:lnSpc>
              <a:spcBef>
                <a:spcPts val="0"/>
              </a:spcBef>
              <a:spcAft>
                <a:spcPts val="1200"/>
              </a:spcAft>
            </a:pPr>
            <a:r>
              <a:rPr lang="en-US" dirty="0">
                <a:solidFill>
                  <a:srgbClr val="66B512"/>
                </a:solidFill>
                <a:latin typeface="Arial" panose="020B0604020202020204" pitchFamily="34" charset="0"/>
                <a:cs typeface="Arial" panose="020B0604020202020204" pitchFamily="34" charset="0"/>
              </a:rPr>
              <a:t>Keeping pace with a growing population while preserving productive land</a:t>
            </a:r>
            <a:endParaRPr lang="en-US" b="1" dirty="0">
              <a:solidFill>
                <a:srgbClr val="66B512"/>
              </a:solidFill>
              <a:latin typeface="Arial" panose="020B0604020202020204" pitchFamily="34" charset="0"/>
              <a:cs typeface="Arial" panose="020B0604020202020204" pitchFamily="34" charset="0"/>
            </a:endParaRPr>
          </a:p>
        </p:txBody>
      </p:sp>
      <p:sp>
        <p:nvSpPr>
          <p:cNvPr id="24" name="Text Placeholder 8"/>
          <p:cNvSpPr txBox="1">
            <a:spLocks/>
          </p:cNvSpPr>
          <p:nvPr/>
        </p:nvSpPr>
        <p:spPr>
          <a:xfrm>
            <a:off x="180975" y="6515100"/>
            <a:ext cx="5494338" cy="381000"/>
          </a:xfrm>
          <a:prstGeom prst="rect">
            <a:avLst/>
          </a:prstGeom>
        </p:spPr>
        <p:txBody>
          <a:bodyPr lIns="0" tIns="0" rIns="0" bIns="0" anchor="ctr"/>
          <a:lstStyle>
            <a:lvl1pPr marL="0" indent="0" algn="l" defTabSz="914400" rtl="0" eaLnBrk="1" latinLnBrk="0" hangingPunct="1">
              <a:lnSpc>
                <a:spcPct val="90000"/>
              </a:lnSpc>
              <a:spcBef>
                <a:spcPts val="3600"/>
              </a:spcBef>
              <a:buClr>
                <a:schemeClr val="tx1"/>
              </a:buClr>
              <a:buFont typeface="Arial" panose="020B0604020202020204" pitchFamily="34" charset="0"/>
              <a:buNone/>
              <a:defRPr lang="en-US" sz="1000" b="0" i="1" kern="1200" cap="none" spc="-50" baseline="0" dirty="0" smtClean="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defRPr>
            </a:lvl1pPr>
            <a:lvl2pPr marL="401638" indent="-285750" algn="l" defTabSz="914400" rtl="0" eaLnBrk="1" latinLnBrk="0" hangingPunct="1">
              <a:lnSpc>
                <a:spcPct val="90000"/>
              </a:lnSpc>
              <a:spcBef>
                <a:spcPts val="2000"/>
              </a:spcBef>
              <a:buClr>
                <a:schemeClr val="tx1"/>
              </a:buClr>
              <a:buFont typeface="Arial" panose="020B0604020202020204" pitchFamily="34" charset="0"/>
              <a:buChar char="•"/>
              <a:defRPr sz="24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801688" indent="-228600" algn="l" defTabSz="914400" rtl="0" eaLnBrk="1" latinLnBrk="0" hangingPunct="1">
              <a:lnSpc>
                <a:spcPct val="90000"/>
              </a:lnSpc>
              <a:spcBef>
                <a:spcPts val="800"/>
              </a:spcBef>
              <a:buClr>
                <a:schemeClr val="tx1"/>
              </a:buClr>
              <a:buFont typeface="Courier New" panose="02070309020205020404" pitchFamily="49" charset="0"/>
              <a:buChar char="­"/>
              <a:defRPr sz="20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1366838" indent="-228600" algn="l" defTabSz="914400" rtl="0" eaLnBrk="1" latinLnBrk="0" hangingPunct="1">
              <a:lnSpc>
                <a:spcPct val="90000"/>
              </a:lnSpc>
              <a:spcBef>
                <a:spcPct val="20000"/>
              </a:spcBef>
              <a:buClr>
                <a:schemeClr val="tx1"/>
              </a:buClr>
              <a:buFont typeface="Arial" panose="020B0604020202020204" pitchFamily="34" charset="0"/>
              <a:buChar char="•"/>
              <a:defRPr sz="18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824038" indent="-228600" algn="l" defTabSz="914400" rtl="0" eaLnBrk="1" latinLnBrk="0" hangingPunct="1">
              <a:lnSpc>
                <a:spcPct val="90000"/>
              </a:lnSpc>
              <a:spcBef>
                <a:spcPct val="20000"/>
              </a:spcBef>
              <a:buClr>
                <a:schemeClr val="tx1"/>
              </a:buClr>
              <a:buFont typeface="Arial" panose="020B0604020202020204" pitchFamily="34" charset="0"/>
              <a:buChar char="»"/>
              <a:defRPr sz="18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2" indent="0" fontAlgn="base">
              <a:spcBef>
                <a:spcPts val="3600"/>
              </a:spcBef>
              <a:buNone/>
              <a:tabLst>
                <a:tab pos="1373188" algn="l"/>
              </a:tabLst>
              <a:defRPr/>
            </a:pPr>
            <a:r>
              <a:rPr lang="en-US" sz="1000" i="1" dirty="0">
                <a:solidFill>
                  <a:schemeClr val="tx1"/>
                </a:solidFill>
                <a:latin typeface="Arial" panose="020B0604020202020204" pitchFamily="34" charset="0"/>
                <a:cs typeface="Arial" panose="020B0604020202020204" pitchFamily="34" charset="0"/>
              </a:rPr>
              <a:t>Source: http://esa.un.org/unpd/wpp/</a:t>
            </a:r>
          </a:p>
        </p:txBody>
      </p:sp>
      <p:sp>
        <p:nvSpPr>
          <p:cNvPr id="25" name="Rectangle 24"/>
          <p:cNvSpPr/>
          <p:nvPr/>
        </p:nvSpPr>
        <p:spPr>
          <a:xfrm>
            <a:off x="2057400" y="1219200"/>
            <a:ext cx="4648200" cy="4648200"/>
          </a:xfrm>
          <a:prstGeom prst="rect">
            <a:avLst/>
          </a:prstGeom>
          <a:noFill/>
          <a:ln w="38100" cap="rnd">
            <a:solidFill>
              <a:srgbClr val="0091DF"/>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91DF"/>
              </a:solidFill>
              <a:latin typeface="Arial" panose="020B0604020202020204" pitchFamily="34" charset="0"/>
              <a:cs typeface="Arial"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down)">
                                      <p:cBhvr>
                                        <p:cTn id="10" dur="750"/>
                                        <p:tgtEl>
                                          <p:spTgt spid="8"/>
                                        </p:tgtEl>
                                      </p:cBhvr>
                                    </p:animEffect>
                                  </p:childTnLst>
                                </p:cTn>
                              </p:par>
                              <p:par>
                                <p:cTn id="11" presetID="22" presetClass="entr" presetSubtype="8"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left)">
                                      <p:cBhvr>
                                        <p:cTn id="13" dur="500"/>
                                        <p:tgtEl>
                                          <p:spTgt spid="5"/>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par>
                                <p:cTn id="17" presetID="10" presetClass="entr" presetSubtype="0" fill="hold" grpId="0" nodeType="withEffect">
                                  <p:stCondLst>
                                    <p:cond delay="80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500"/>
                                        <p:tgtEl>
                                          <p:spTgt spid="12"/>
                                        </p:tgtEl>
                                      </p:cBhvr>
                                    </p:animEffect>
                                  </p:childTnLst>
                                </p:cTn>
                              </p:par>
                              <p:par>
                                <p:cTn id="20" presetID="22" presetClass="entr" presetSubtype="4" fill="hold" grpId="0" nodeType="withEffect">
                                  <p:stCondLst>
                                    <p:cond delay="50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750"/>
                                        <p:tgtEl>
                                          <p:spTgt spid="6"/>
                                        </p:tgtEl>
                                      </p:cBhvr>
                                    </p:animEffect>
                                  </p:childTnLst>
                                </p:cTn>
                              </p:par>
                              <p:par>
                                <p:cTn id="23" presetID="10" presetClass="entr" presetSubtype="0" fill="hold" grpId="0" nodeType="withEffect">
                                  <p:stCondLst>
                                    <p:cond delay="50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500"/>
                                        <p:tgtEl>
                                          <p:spTgt spid="10"/>
                                        </p:tgtEl>
                                      </p:cBhvr>
                                    </p:animEffect>
                                  </p:childTnLst>
                                </p:cTn>
                              </p:par>
                              <p:par>
                                <p:cTn id="26" presetID="10" presetClass="entr" presetSubtype="0" fill="hold" grpId="0" nodeType="withEffect">
                                  <p:stCondLst>
                                    <p:cond delay="130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500"/>
                                        <p:tgtEl>
                                          <p:spTgt spid="13"/>
                                        </p:tgtEl>
                                      </p:cBhvr>
                                    </p:animEffect>
                                  </p:childTnLst>
                                </p:cTn>
                              </p:par>
                              <p:par>
                                <p:cTn id="29" presetID="22" presetClass="entr" presetSubtype="4" fill="hold" grpId="0" nodeType="withEffect">
                                  <p:stCondLst>
                                    <p:cond delay="1000"/>
                                  </p:stCondLst>
                                  <p:childTnLst>
                                    <p:set>
                                      <p:cBhvr>
                                        <p:cTn id="30" dur="1" fill="hold">
                                          <p:stCondLst>
                                            <p:cond delay="0"/>
                                          </p:stCondLst>
                                        </p:cTn>
                                        <p:tgtEl>
                                          <p:spTgt spid="7"/>
                                        </p:tgtEl>
                                        <p:attrNameLst>
                                          <p:attrName>style.visibility</p:attrName>
                                        </p:attrNameLst>
                                      </p:cBhvr>
                                      <p:to>
                                        <p:strVal val="visible"/>
                                      </p:to>
                                    </p:set>
                                    <p:animEffect transition="in" filter="wipe(down)">
                                      <p:cBhvr>
                                        <p:cTn id="31" dur="750"/>
                                        <p:tgtEl>
                                          <p:spTgt spid="7"/>
                                        </p:tgtEl>
                                      </p:cBhvr>
                                    </p:animEffect>
                                  </p:childTnLst>
                                </p:cTn>
                              </p:par>
                              <p:par>
                                <p:cTn id="32" presetID="10" presetClass="entr" presetSubtype="0" fill="hold" grpId="0" nodeType="withEffect">
                                  <p:stCondLst>
                                    <p:cond delay="100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500"/>
                                        <p:tgtEl>
                                          <p:spTgt spid="11"/>
                                        </p:tgtEl>
                                      </p:cBhvr>
                                    </p:animEffect>
                                  </p:childTnLst>
                                </p:cTn>
                              </p:par>
                              <p:par>
                                <p:cTn id="35" presetID="10" presetClass="entr" presetSubtype="0" fill="hold" grpId="0" nodeType="withEffect">
                                  <p:stCondLst>
                                    <p:cond delay="180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9" grpId="0"/>
      <p:bldP spid="10" grpId="0"/>
      <p:bldP spid="11" grpId="0"/>
      <p:bldP spid="12" grpId="0"/>
      <p:bldP spid="13" grpId="0"/>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ext uri="{D42A27DB-BD31-4B8C-83A1-F6EECF244321}">
                <p14:modId xmlns:p14="http://schemas.microsoft.com/office/powerpoint/2010/main" val="1513076735"/>
              </p:ext>
            </p:extLst>
          </p:nvPr>
        </p:nvGraphicFramePr>
        <p:xfrm>
          <a:off x="1088238" y="1651379"/>
          <a:ext cx="3200400" cy="3200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p:cNvGraphicFramePr/>
          <p:nvPr>
            <p:extLst>
              <p:ext uri="{D42A27DB-BD31-4B8C-83A1-F6EECF244321}">
                <p14:modId xmlns:p14="http://schemas.microsoft.com/office/powerpoint/2010/main" val="3610476678"/>
              </p:ext>
            </p:extLst>
          </p:nvPr>
        </p:nvGraphicFramePr>
        <p:xfrm>
          <a:off x="1408278" y="1971419"/>
          <a:ext cx="2560320" cy="2560320"/>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 Placeholder 8"/>
          <p:cNvSpPr txBox="1">
            <a:spLocks/>
          </p:cNvSpPr>
          <p:nvPr/>
        </p:nvSpPr>
        <p:spPr>
          <a:xfrm>
            <a:off x="163202" y="6506574"/>
            <a:ext cx="7421525" cy="396493"/>
          </a:xfrm>
          <a:prstGeom prst="rect">
            <a:avLst/>
          </a:prstGeom>
        </p:spPr>
        <p:txBody>
          <a:bodyPr lIns="0" tIns="0" rIns="0" bIns="0" anchor="ctr"/>
          <a:lstStyle>
            <a:lvl1pPr marL="0" indent="0" algn="l" defTabSz="914400" rtl="0" eaLnBrk="1" latinLnBrk="0" hangingPunct="1">
              <a:lnSpc>
                <a:spcPct val="90000"/>
              </a:lnSpc>
              <a:spcBef>
                <a:spcPts val="3600"/>
              </a:spcBef>
              <a:buClr>
                <a:schemeClr val="tx1"/>
              </a:buClr>
              <a:buFont typeface="Arial" panose="020B0604020202020204" pitchFamily="34" charset="0"/>
              <a:buNone/>
              <a:defRPr lang="en-US" sz="1000" b="0" i="1" kern="1200" cap="none" spc="-50" baseline="0" dirty="0" smtClean="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defRPr>
            </a:lvl1pPr>
            <a:lvl2pPr marL="401638" indent="-285750" algn="l" defTabSz="914400" rtl="0" eaLnBrk="1" latinLnBrk="0" hangingPunct="1">
              <a:lnSpc>
                <a:spcPct val="90000"/>
              </a:lnSpc>
              <a:spcBef>
                <a:spcPts val="2000"/>
              </a:spcBef>
              <a:buClr>
                <a:schemeClr val="tx1"/>
              </a:buClr>
              <a:buFont typeface="Arial" panose="020B0604020202020204" pitchFamily="34" charset="0"/>
              <a:buChar char="•"/>
              <a:defRPr sz="24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801688" indent="-228600" algn="l" defTabSz="914400" rtl="0" eaLnBrk="1" latinLnBrk="0" hangingPunct="1">
              <a:lnSpc>
                <a:spcPct val="90000"/>
              </a:lnSpc>
              <a:spcBef>
                <a:spcPts val="800"/>
              </a:spcBef>
              <a:buClr>
                <a:schemeClr val="tx1"/>
              </a:buClr>
              <a:buFont typeface="Courier New" panose="02070309020205020404" pitchFamily="49" charset="0"/>
              <a:buChar char="­"/>
              <a:defRPr sz="20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1366838" indent="-228600" algn="l" defTabSz="914400" rtl="0" eaLnBrk="1" latinLnBrk="0" hangingPunct="1">
              <a:lnSpc>
                <a:spcPct val="90000"/>
              </a:lnSpc>
              <a:spcBef>
                <a:spcPct val="20000"/>
              </a:spcBef>
              <a:buClr>
                <a:schemeClr val="tx1"/>
              </a:buClr>
              <a:buFont typeface="Arial" panose="020B0604020202020204" pitchFamily="34" charset="0"/>
              <a:buChar char="•"/>
              <a:defRPr sz="18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824038" indent="-228600" algn="l" defTabSz="914400" rtl="0" eaLnBrk="1" latinLnBrk="0" hangingPunct="1">
              <a:lnSpc>
                <a:spcPct val="90000"/>
              </a:lnSpc>
              <a:spcBef>
                <a:spcPct val="20000"/>
              </a:spcBef>
              <a:buClr>
                <a:schemeClr val="tx1"/>
              </a:buClr>
              <a:buFont typeface="Arial" panose="020B0604020202020204" pitchFamily="34" charset="0"/>
              <a:buChar char="»"/>
              <a:defRPr sz="18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2" indent="0" fontAlgn="base">
              <a:spcBef>
                <a:spcPts val="3600"/>
              </a:spcBef>
              <a:buNone/>
              <a:tabLst>
                <a:tab pos="1373188" algn="l"/>
              </a:tabLst>
              <a:defRPr/>
            </a:pPr>
            <a:r>
              <a:rPr lang="en-US" sz="1000" i="1" dirty="0">
                <a:solidFill>
                  <a:schemeClr val="tx1"/>
                </a:solidFill>
                <a:latin typeface="Arial" panose="020B0604020202020204" pitchFamily="34" charset="0"/>
                <a:cs typeface="Arial" panose="020B0604020202020204" pitchFamily="34" charset="0"/>
              </a:rPr>
              <a:t>Source: UN FAO Food Balance Sheet, World Health Organization Global and regional food consumption patterns and trends”</a:t>
            </a:r>
          </a:p>
        </p:txBody>
      </p:sp>
      <p:sp>
        <p:nvSpPr>
          <p:cNvPr id="8" name="Rectangle 7"/>
          <p:cNvSpPr/>
          <p:nvPr/>
        </p:nvSpPr>
        <p:spPr>
          <a:xfrm>
            <a:off x="4572000" y="2533796"/>
            <a:ext cx="3698544" cy="1111586"/>
          </a:xfrm>
          <a:prstGeom prst="rect">
            <a:avLst/>
          </a:prstGeom>
        </p:spPr>
        <p:txBody>
          <a:bodyPr wrap="square">
            <a:spAutoFit/>
          </a:bodyPr>
          <a:lstStyle/>
          <a:p>
            <a:pPr algn="ctr" fontAlgn="base">
              <a:lnSpc>
                <a:spcPct val="92000"/>
              </a:lnSpc>
              <a:spcBef>
                <a:spcPts val="0"/>
              </a:spcBef>
              <a:spcAft>
                <a:spcPts val="1200"/>
              </a:spcAft>
            </a:pPr>
            <a:r>
              <a:rPr lang="en-US" b="1" dirty="0">
                <a:solidFill>
                  <a:srgbClr val="10384F"/>
                </a:solidFill>
                <a:latin typeface="Arial" panose="020B0604020202020204" pitchFamily="34" charset="0"/>
                <a:cs typeface="Arial" panose="020B0604020202020204" pitchFamily="34" charset="0"/>
              </a:rPr>
              <a:t>A growing global middle class is choosing animal protein – meat, eggs, and dairy – as a larger part of their diet</a:t>
            </a:r>
          </a:p>
        </p:txBody>
      </p:sp>
      <p:sp>
        <p:nvSpPr>
          <p:cNvPr id="9" name="Title 1"/>
          <p:cNvSpPr txBox="1">
            <a:spLocks/>
          </p:cNvSpPr>
          <p:nvPr/>
        </p:nvSpPr>
        <p:spPr>
          <a:xfrm>
            <a:off x="212451" y="360363"/>
            <a:ext cx="8312624" cy="715962"/>
          </a:xfrm>
          <a:prstGeom prst="rect">
            <a:avLst/>
          </a:prstGeom>
        </p:spPr>
        <p:txBody>
          <a:bodyP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a:ln>
                  <a:noFill/>
                </a:ln>
                <a:solidFill>
                  <a:srgbClr val="66B512"/>
                </a:solidFill>
                <a:effectLst/>
                <a:uLnTx/>
                <a:uFillTx/>
                <a:latin typeface="Arial" panose="020B0604020202020204" pitchFamily="34" charset="0"/>
                <a:ea typeface="+mj-ea"/>
                <a:cs typeface="Arial" panose="020B0604020202020204" pitchFamily="34" charset="0"/>
              </a:rPr>
              <a:t>Changing</a:t>
            </a:r>
            <a:r>
              <a:rPr kumimoji="0" lang="en-US" sz="2800" b="1" i="0" u="none" strike="noStrike" kern="1200" cap="none" spc="0" normalizeH="0" baseline="0" noProof="0" dirty="0">
                <a:ln>
                  <a:noFill/>
                </a:ln>
                <a:solidFill>
                  <a:schemeClr val="accent1"/>
                </a:solidFill>
                <a:effectLst/>
                <a:uLnTx/>
                <a:uFillTx/>
                <a:latin typeface="Arial" panose="020B0604020202020204" pitchFamily="34" charset="0"/>
                <a:ea typeface="+mj-ea"/>
                <a:cs typeface="Arial" panose="020B0604020202020204" pitchFamily="34" charset="0"/>
              </a:rPr>
              <a:t> </a:t>
            </a:r>
            <a:r>
              <a:rPr kumimoji="0" lang="en-US" sz="2800" b="1" i="0" u="none" strike="noStrike" kern="1200" cap="none" spc="0" normalizeH="0" baseline="0" noProof="0" dirty="0">
                <a:ln>
                  <a:noFill/>
                </a:ln>
                <a:solidFill>
                  <a:srgbClr val="66B512"/>
                </a:solidFill>
                <a:effectLst/>
                <a:uLnTx/>
                <a:uFillTx/>
                <a:latin typeface="Arial" panose="020B0604020202020204" pitchFamily="34" charset="0"/>
                <a:ea typeface="+mj-ea"/>
                <a:cs typeface="Arial" panose="020B0604020202020204" pitchFamily="34" charset="0"/>
              </a:rPr>
              <a:t>Economies and Diets</a:t>
            </a:r>
          </a:p>
        </p:txBody>
      </p:sp>
      <p:sp>
        <p:nvSpPr>
          <p:cNvPr id="10" name="Content Placeholder 8"/>
          <p:cNvSpPr txBox="1">
            <a:spLocks/>
          </p:cNvSpPr>
          <p:nvPr/>
        </p:nvSpPr>
        <p:spPr>
          <a:xfrm>
            <a:off x="1160060" y="5213445"/>
            <a:ext cx="3200400" cy="542753"/>
          </a:xfrm>
          <a:prstGeom prst="rect">
            <a:avLst/>
          </a:prstGeom>
          <a:solidFill>
            <a:srgbClr val="66B512"/>
          </a:solidFill>
        </p:spPr>
        <p:txBody>
          <a:bodyPr vert="horz" lIns="0" tIns="0" rIns="0" bIns="0" rtlCol="0" anchor="ctr">
            <a:normAutofit/>
          </a:bodyPr>
          <a:lstStyle>
            <a:lvl1pPr marL="0" indent="0" algn="l" defTabSz="914400" rtl="0" eaLnBrk="1" latinLnBrk="0" hangingPunct="1">
              <a:lnSpc>
                <a:spcPct val="90000"/>
              </a:lnSpc>
              <a:spcBef>
                <a:spcPts val="3600"/>
              </a:spcBef>
              <a:buClr>
                <a:schemeClr val="tx1"/>
              </a:buClr>
              <a:buFont typeface="Arial" panose="020B0604020202020204" pitchFamily="34" charset="0"/>
              <a:buNone/>
              <a:defRPr lang="en-US" sz="2800" b="0" kern="1200" cap="none" spc="-50" baseline="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401638" indent="-285750" algn="l" defTabSz="914400" rtl="0" eaLnBrk="1" latinLnBrk="0" hangingPunct="1">
              <a:lnSpc>
                <a:spcPct val="90000"/>
              </a:lnSpc>
              <a:spcBef>
                <a:spcPts val="1800"/>
              </a:spcBef>
              <a:buClr>
                <a:schemeClr val="tx1"/>
              </a:buClr>
              <a:buFont typeface="Arial" panose="020B0604020202020204" pitchFamily="34" charset="0"/>
              <a:buChar char="•"/>
              <a:defRPr lang="en-US" sz="2400" kern="1200" spc="-50" dirty="0" smtClean="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801688" indent="-228600" algn="l" defTabSz="914400" rtl="0" eaLnBrk="1" latinLnBrk="0" hangingPunct="1">
              <a:lnSpc>
                <a:spcPct val="90000"/>
              </a:lnSpc>
              <a:spcBef>
                <a:spcPts val="800"/>
              </a:spcBef>
              <a:buClr>
                <a:schemeClr val="tx1"/>
              </a:buClr>
              <a:buFont typeface="Courier New" panose="02070309020205020404" pitchFamily="49" charset="0"/>
              <a:buChar char="­"/>
              <a:defRPr sz="20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1366838" indent="-228600" algn="l" defTabSz="914400" rtl="0" eaLnBrk="1" latinLnBrk="0" hangingPunct="1">
              <a:lnSpc>
                <a:spcPct val="90000"/>
              </a:lnSpc>
              <a:spcBef>
                <a:spcPct val="20000"/>
              </a:spcBef>
              <a:buClr>
                <a:schemeClr val="tx1"/>
              </a:buClr>
              <a:buFont typeface="Arial" panose="020B0604020202020204" pitchFamily="34" charset="0"/>
              <a:buChar char="•"/>
              <a:defRPr sz="18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824038" indent="-228600" algn="l" defTabSz="914400" rtl="0" eaLnBrk="1" latinLnBrk="0" hangingPunct="1">
              <a:lnSpc>
                <a:spcPct val="90000"/>
              </a:lnSpc>
              <a:spcBef>
                <a:spcPct val="20000"/>
              </a:spcBef>
              <a:buClr>
                <a:schemeClr val="tx1"/>
              </a:buClr>
              <a:buFont typeface="Arial" panose="020B0604020202020204" pitchFamily="34" charset="0"/>
              <a:buChar char="»"/>
              <a:defRPr sz="18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fontAlgn="base">
              <a:lnSpc>
                <a:spcPct val="92000"/>
              </a:lnSpc>
              <a:spcBef>
                <a:spcPts val="0"/>
              </a:spcBef>
              <a:spcAft>
                <a:spcPts val="1200"/>
              </a:spcAft>
            </a:pPr>
            <a:r>
              <a:rPr lang="en-US" sz="1600" b="1" dirty="0">
                <a:solidFill>
                  <a:schemeClr val="bg1"/>
                </a:solidFill>
                <a:latin typeface="Arial" panose="020B0604020202020204" pitchFamily="34" charset="0"/>
                <a:cs typeface="Arial" panose="020B0604020202020204" pitchFamily="34" charset="0"/>
              </a:rPr>
              <a:t>Dietary Percentage of Protein</a:t>
            </a:r>
            <a:endParaRPr lang="en-US" sz="2400" b="1" dirty="0">
              <a:solidFill>
                <a:schemeClr val="bg1"/>
              </a:solidFill>
              <a:latin typeface="Arial" panose="020B0604020202020204" pitchFamily="34" charset="0"/>
              <a:cs typeface="Arial" panose="020B0604020202020204" pitchFamily="34" charset="0"/>
            </a:endParaRPr>
          </a:p>
        </p:txBody>
      </p:sp>
      <p:grpSp>
        <p:nvGrpSpPr>
          <p:cNvPr id="11" name="Group 8"/>
          <p:cNvGrpSpPr/>
          <p:nvPr/>
        </p:nvGrpSpPr>
        <p:grpSpPr>
          <a:xfrm>
            <a:off x="1161841" y="4746912"/>
            <a:ext cx="917666" cy="299569"/>
            <a:chOff x="5071665" y="5190470"/>
            <a:chExt cx="917666" cy="299569"/>
          </a:xfrm>
        </p:grpSpPr>
        <p:sp>
          <p:nvSpPr>
            <p:cNvPr id="12" name="TextBox 11"/>
            <p:cNvSpPr txBox="1"/>
            <p:nvPr/>
          </p:nvSpPr>
          <p:spPr>
            <a:xfrm>
              <a:off x="5337810" y="5190470"/>
              <a:ext cx="651521" cy="299569"/>
            </a:xfrm>
            <a:prstGeom prst="rect">
              <a:avLst/>
            </a:prstGeom>
            <a:noFill/>
          </p:spPr>
          <p:txBody>
            <a:bodyPr vert="horz" wrap="square" lIns="0" tIns="0" rIns="0" bIns="0" rtlCol="0">
              <a:noAutofit/>
            </a:bodyPr>
            <a:lstStyle>
              <a:defPPr>
                <a:defRPr lang="en-US"/>
              </a:defPPr>
              <a:lvl1pPr algn="ctr" fontAlgn="base">
                <a:lnSpc>
                  <a:spcPct val="92000"/>
                </a:lnSpc>
                <a:spcBef>
                  <a:spcPts val="0"/>
                </a:spcBef>
                <a:spcAft>
                  <a:spcPts val="1200"/>
                </a:spcAft>
                <a:defRPr>
                  <a:solidFill>
                    <a:schemeClr val="bg1"/>
                  </a:solidFill>
                </a:defRPr>
              </a:lvl1pPr>
            </a:lstStyle>
            <a:p>
              <a:r>
                <a:rPr lang="en-US" dirty="0">
                  <a:solidFill>
                    <a:srgbClr val="10384F"/>
                  </a:solidFill>
                  <a:latin typeface="Arial" panose="020B0604020202020204" pitchFamily="34" charset="0"/>
                  <a:cs typeface="Arial" panose="020B0604020202020204" pitchFamily="34" charset="0"/>
                </a:rPr>
                <a:t>1965</a:t>
              </a:r>
            </a:p>
          </p:txBody>
        </p:sp>
        <p:sp>
          <p:nvSpPr>
            <p:cNvPr id="13" name="Rectangle 12"/>
            <p:cNvSpPr/>
            <p:nvPr/>
          </p:nvSpPr>
          <p:spPr>
            <a:xfrm>
              <a:off x="5071665" y="5198002"/>
              <a:ext cx="228600" cy="228600"/>
            </a:xfrm>
            <a:prstGeom prst="rect">
              <a:avLst/>
            </a:prstGeom>
            <a:solidFill>
              <a:schemeClr val="accent5">
                <a:lumMod val="60000"/>
                <a:lumOff val="40000"/>
              </a:schemeClr>
            </a:solidFill>
            <a:ln>
              <a:solidFill>
                <a:schemeClr val="bg1"/>
              </a:solidFill>
            </a:ln>
          </p:spPr>
          <p:txBody>
            <a:bodyPr vert="horz" wrap="square" lIns="91440" tIns="45720" rIns="91440" bIns="45720" numCol="1" rtlCol="0" anchor="t" anchorCtr="0" compatLnSpc="1">
              <a:prstTxWarp prst="textNoShape">
                <a:avLst/>
              </a:prstTxWarp>
            </a:bodyPr>
            <a:lstStyle/>
            <a:p>
              <a:pPr algn="ctr"/>
              <a:endParaRPr lang="en-US" dirty="0">
                <a:solidFill>
                  <a:schemeClr val="bg1"/>
                </a:solidFill>
                <a:latin typeface="Arial" panose="020B0604020202020204" pitchFamily="34" charset="0"/>
                <a:cs typeface="Arial" panose="020B0604020202020204" pitchFamily="34" charset="0"/>
              </a:endParaRPr>
            </a:p>
          </p:txBody>
        </p:sp>
      </p:grpSp>
      <p:grpSp>
        <p:nvGrpSpPr>
          <p:cNvPr id="14" name="Group 7"/>
          <p:cNvGrpSpPr/>
          <p:nvPr/>
        </p:nvGrpSpPr>
        <p:grpSpPr>
          <a:xfrm>
            <a:off x="3315715" y="4746912"/>
            <a:ext cx="917666" cy="299569"/>
            <a:chOff x="7375686" y="5176822"/>
            <a:chExt cx="917666" cy="299569"/>
          </a:xfrm>
        </p:grpSpPr>
        <p:sp>
          <p:nvSpPr>
            <p:cNvPr id="15" name="TextBox 14"/>
            <p:cNvSpPr txBox="1"/>
            <p:nvPr/>
          </p:nvSpPr>
          <p:spPr>
            <a:xfrm>
              <a:off x="7641831" y="5176822"/>
              <a:ext cx="651521" cy="299569"/>
            </a:xfrm>
            <a:prstGeom prst="rect">
              <a:avLst/>
            </a:prstGeom>
            <a:noFill/>
          </p:spPr>
          <p:txBody>
            <a:bodyPr vert="horz" wrap="square" lIns="0" tIns="0" rIns="0" bIns="0" rtlCol="0">
              <a:noAutofit/>
            </a:bodyPr>
            <a:lstStyle>
              <a:defPPr>
                <a:defRPr lang="en-US"/>
              </a:defPPr>
              <a:lvl1pPr algn="ctr" fontAlgn="base">
                <a:lnSpc>
                  <a:spcPct val="92000"/>
                </a:lnSpc>
                <a:spcBef>
                  <a:spcPts val="0"/>
                </a:spcBef>
                <a:spcAft>
                  <a:spcPts val="1200"/>
                </a:spcAft>
                <a:defRPr>
                  <a:solidFill>
                    <a:schemeClr val="bg1"/>
                  </a:solidFill>
                </a:defRPr>
              </a:lvl1pPr>
            </a:lstStyle>
            <a:p>
              <a:r>
                <a:rPr lang="en-US" dirty="0">
                  <a:solidFill>
                    <a:srgbClr val="10384F"/>
                  </a:solidFill>
                  <a:latin typeface="Arial" panose="020B0604020202020204" pitchFamily="34" charset="0"/>
                  <a:cs typeface="Arial" panose="020B0604020202020204" pitchFamily="34" charset="0"/>
                </a:rPr>
                <a:t>2030</a:t>
              </a:r>
            </a:p>
          </p:txBody>
        </p:sp>
        <p:sp>
          <p:nvSpPr>
            <p:cNvPr id="16" name="Rectangle 15"/>
            <p:cNvSpPr/>
            <p:nvPr/>
          </p:nvSpPr>
          <p:spPr>
            <a:xfrm>
              <a:off x="7375686" y="5198002"/>
              <a:ext cx="228600" cy="228600"/>
            </a:xfrm>
            <a:prstGeom prst="rect">
              <a:avLst/>
            </a:prstGeom>
            <a:solidFill>
              <a:srgbClr val="66B512"/>
            </a:solidFill>
            <a:ln>
              <a:solidFill>
                <a:schemeClr val="bg1"/>
              </a:solidFill>
            </a:ln>
          </p:spPr>
          <p:txBody>
            <a:bodyPr vert="horz" wrap="square" lIns="91440" tIns="45720" rIns="91440" bIns="45720" numCol="1" rtlCol="0" anchor="t" anchorCtr="0" compatLnSpc="1">
              <a:prstTxWarp prst="textNoShape">
                <a:avLst/>
              </a:prstTxWarp>
            </a:bodyPr>
            <a:lstStyle/>
            <a:p>
              <a:pPr algn="ctr"/>
              <a:endParaRPr lang="en-US" dirty="0">
                <a:solidFill>
                  <a:schemeClr val="bg1"/>
                </a:solidFill>
                <a:latin typeface="Arial" panose="020B0604020202020204" pitchFamily="34" charset="0"/>
                <a:cs typeface="Arial" panose="020B0604020202020204" pitchFamily="34" charset="0"/>
              </a:endParaRPr>
            </a:p>
          </p:txBody>
        </p:sp>
      </p:grpSp>
      <p:sp>
        <p:nvSpPr>
          <p:cNvPr id="17" name="TextBox 16"/>
          <p:cNvSpPr txBox="1"/>
          <p:nvPr/>
        </p:nvSpPr>
        <p:spPr>
          <a:xfrm>
            <a:off x="3727805" y="1975472"/>
            <a:ext cx="867936" cy="344373"/>
          </a:xfrm>
          <a:prstGeom prst="rect">
            <a:avLst/>
          </a:prstGeom>
          <a:noFill/>
        </p:spPr>
        <p:txBody>
          <a:bodyPr vert="horz" wrap="square" lIns="0" tIns="0" rIns="0" bIns="0" rtlCol="0">
            <a:noAutofit/>
          </a:bodyPr>
          <a:lstStyle/>
          <a:p>
            <a:pPr fontAlgn="base">
              <a:lnSpc>
                <a:spcPct val="92000"/>
              </a:lnSpc>
              <a:spcBef>
                <a:spcPts val="0"/>
              </a:spcBef>
              <a:spcAft>
                <a:spcPts val="1200"/>
              </a:spcAft>
            </a:pPr>
            <a:r>
              <a:rPr lang="en-US" sz="2000" b="1" dirty="0">
                <a:solidFill>
                  <a:srgbClr val="10384F"/>
                </a:solidFill>
                <a:latin typeface="Arial" panose="020B0604020202020204" pitchFamily="34" charset="0"/>
                <a:cs typeface="Arial" panose="020B0604020202020204" pitchFamily="34" charset="0"/>
              </a:rPr>
              <a:t>14%</a:t>
            </a:r>
          </a:p>
        </p:txBody>
      </p:sp>
      <p:sp>
        <p:nvSpPr>
          <p:cNvPr id="18" name="TextBox 17"/>
          <p:cNvSpPr txBox="1"/>
          <p:nvPr/>
        </p:nvSpPr>
        <p:spPr>
          <a:xfrm>
            <a:off x="2008308" y="3023002"/>
            <a:ext cx="598716" cy="381289"/>
          </a:xfrm>
          <a:prstGeom prst="rect">
            <a:avLst/>
          </a:prstGeom>
          <a:noFill/>
        </p:spPr>
        <p:txBody>
          <a:bodyPr vert="horz" wrap="square" lIns="0" tIns="0" rIns="0" bIns="0" rtlCol="0" anchor="b">
            <a:noAutofit/>
          </a:bodyPr>
          <a:lstStyle/>
          <a:p>
            <a:pPr algn="ctr" fontAlgn="base">
              <a:lnSpc>
                <a:spcPct val="92000"/>
              </a:lnSpc>
              <a:spcBef>
                <a:spcPts val="0"/>
              </a:spcBef>
              <a:spcAft>
                <a:spcPts val="1200"/>
              </a:spcAft>
            </a:pPr>
            <a:r>
              <a:rPr lang="en-US" sz="2000" b="1" dirty="0">
                <a:solidFill>
                  <a:srgbClr val="10384F"/>
                </a:solidFill>
                <a:latin typeface="Arial" panose="020B0604020202020204" pitchFamily="34" charset="0"/>
                <a:cs typeface="Arial" panose="020B0604020202020204" pitchFamily="34" charset="0"/>
              </a:rPr>
              <a:t>9%</a:t>
            </a:r>
          </a:p>
        </p:txBody>
      </p:sp>
      <p:pic>
        <p:nvPicPr>
          <p:cNvPr id="21" name="Picture 20" descr="chicken.png"/>
          <p:cNvPicPr>
            <a:picLocks noChangeAspect="1"/>
          </p:cNvPicPr>
          <p:nvPr/>
        </p:nvPicPr>
        <p:blipFill>
          <a:blip r:embed="rId5" cstate="print">
            <a:duotone>
              <a:prstClr val="black"/>
              <a:srgbClr val="66B512">
                <a:tint val="45000"/>
                <a:satMod val="400000"/>
              </a:srgbClr>
            </a:duotone>
          </a:blip>
          <a:stretch>
            <a:fillRect/>
          </a:stretch>
        </p:blipFill>
        <p:spPr>
          <a:xfrm>
            <a:off x="6117151" y="3926811"/>
            <a:ext cx="497919" cy="497919"/>
          </a:xfrm>
          <a:prstGeom prst="rect">
            <a:avLst/>
          </a:prstGeom>
        </p:spPr>
      </p:pic>
      <p:pic>
        <p:nvPicPr>
          <p:cNvPr id="22" name="Picture 21" descr="pig.png"/>
          <p:cNvPicPr>
            <a:picLocks noChangeAspect="1"/>
          </p:cNvPicPr>
          <p:nvPr/>
        </p:nvPicPr>
        <p:blipFill>
          <a:blip r:embed="rId6" cstate="print">
            <a:duotone>
              <a:prstClr val="black"/>
              <a:srgbClr val="66B512">
                <a:tint val="45000"/>
                <a:satMod val="400000"/>
              </a:srgbClr>
            </a:duotone>
          </a:blip>
          <a:stretch>
            <a:fillRect/>
          </a:stretch>
        </p:blipFill>
        <p:spPr>
          <a:xfrm>
            <a:off x="5189811" y="3842477"/>
            <a:ext cx="667878" cy="666586"/>
          </a:xfrm>
          <a:prstGeom prst="rect">
            <a:avLst/>
          </a:prstGeom>
        </p:spPr>
      </p:pic>
      <p:pic>
        <p:nvPicPr>
          <p:cNvPr id="23" name="Picture 22" descr="Cow.png"/>
          <p:cNvPicPr>
            <a:picLocks noChangeAspect="1"/>
          </p:cNvPicPr>
          <p:nvPr/>
        </p:nvPicPr>
        <p:blipFill>
          <a:blip r:embed="rId7" cstate="print">
            <a:duotone>
              <a:prstClr val="black"/>
              <a:srgbClr val="66B512">
                <a:tint val="45000"/>
                <a:satMod val="400000"/>
              </a:srgbClr>
            </a:duotone>
          </a:blip>
          <a:stretch>
            <a:fillRect/>
          </a:stretch>
        </p:blipFill>
        <p:spPr>
          <a:xfrm>
            <a:off x="6949629" y="3867785"/>
            <a:ext cx="670563" cy="67056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par>
                          <p:cTn id="13" fill="hold">
                            <p:stCondLst>
                              <p:cond delay="500"/>
                            </p:stCondLst>
                            <p:childTnLst>
                              <p:par>
                                <p:cTn id="14" presetID="10" presetClass="entr" presetSubtype="0" fill="hold" grpId="0" nodeType="afterEffect">
                                  <p:stCondLst>
                                    <p:cond delay="1000"/>
                                  </p:stCondLst>
                                  <p:childTnLst>
                                    <p:set>
                                      <p:cBhvr>
                                        <p:cTn id="15" dur="1" fill="hold">
                                          <p:stCondLst>
                                            <p:cond delay="0"/>
                                          </p:stCondLst>
                                        </p:cTn>
                                        <p:tgtEl>
                                          <p:spTgt spid="18"/>
                                        </p:tgtEl>
                                        <p:attrNameLst>
                                          <p:attrName>style.visibility</p:attrName>
                                        </p:attrNameLst>
                                      </p:cBhvr>
                                      <p:to>
                                        <p:strVal val="visible"/>
                                      </p:to>
                                    </p:set>
                                    <p:animEffect transition="in" filter="fade">
                                      <p:cBhvr>
                                        <p:cTn id="16" dur="5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100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500"/>
                                        <p:tgtEl>
                                          <p:spTgt spid="14"/>
                                        </p:tgtEl>
                                      </p:cBhvr>
                                    </p:animEffect>
                                  </p:childTnLst>
                                </p:cTn>
                              </p:par>
                            </p:childTnLst>
                          </p:cTn>
                        </p:par>
                        <p:par>
                          <p:cTn id="22" fill="hold">
                            <p:stCondLst>
                              <p:cond delay="1500"/>
                            </p:stCondLst>
                            <p:childTnLst>
                              <p:par>
                                <p:cTn id="23" presetID="10" presetClass="entr" presetSubtype="0" fill="hold" grpId="0" nodeType="after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fade">
                                      <p:cBhvr>
                                        <p:cTn id="25"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7" grpId="0"/>
      <p:bldP spid="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274638"/>
            <a:ext cx="8001000" cy="715962"/>
          </a:xfrm>
        </p:spPr>
        <p:txBody>
          <a:bodyPr>
            <a:normAutofit/>
          </a:bodyPr>
          <a:lstStyle/>
          <a:p>
            <a:pPr algn="l"/>
            <a:r>
              <a:rPr lang="en-US" sz="2800" b="1" dirty="0"/>
              <a:t>Limited Farmland</a:t>
            </a:r>
          </a:p>
        </p:txBody>
      </p:sp>
      <p:sp>
        <p:nvSpPr>
          <p:cNvPr id="4" name="Content Placeholder 8"/>
          <p:cNvSpPr txBox="1">
            <a:spLocks/>
          </p:cNvSpPr>
          <p:nvPr/>
        </p:nvSpPr>
        <p:spPr>
          <a:xfrm>
            <a:off x="2743200" y="4953000"/>
            <a:ext cx="3200400" cy="421061"/>
          </a:xfrm>
          <a:prstGeom prst="rect">
            <a:avLst/>
          </a:prstGeom>
          <a:solidFill>
            <a:srgbClr val="66B512"/>
          </a:solidFill>
        </p:spPr>
        <p:txBody>
          <a:bodyPr vert="horz" lIns="0" tIns="0" rIns="0" bIns="0" rtlCol="0" anchor="ctr">
            <a:normAutofit/>
          </a:bodyPr>
          <a:lstStyle>
            <a:lvl1pPr marL="0" indent="0" algn="l" defTabSz="914400" rtl="0" eaLnBrk="1" latinLnBrk="0" hangingPunct="1">
              <a:lnSpc>
                <a:spcPct val="90000"/>
              </a:lnSpc>
              <a:spcBef>
                <a:spcPts val="3600"/>
              </a:spcBef>
              <a:buClr>
                <a:schemeClr val="tx1"/>
              </a:buClr>
              <a:buFont typeface="Arial" panose="020B0604020202020204" pitchFamily="34" charset="0"/>
              <a:buNone/>
              <a:defRPr lang="en-US" sz="2800" b="0" kern="1200" cap="none" spc="-50" baseline="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401638" indent="-285750" algn="l" defTabSz="914400" rtl="0" eaLnBrk="1" latinLnBrk="0" hangingPunct="1">
              <a:lnSpc>
                <a:spcPct val="90000"/>
              </a:lnSpc>
              <a:spcBef>
                <a:spcPts val="1800"/>
              </a:spcBef>
              <a:buClr>
                <a:schemeClr val="tx1"/>
              </a:buClr>
              <a:buFont typeface="Arial" panose="020B0604020202020204" pitchFamily="34" charset="0"/>
              <a:buChar char="•"/>
              <a:defRPr lang="en-US" sz="2400" kern="1200" spc="-50" dirty="0" smtClean="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801688" indent="-228600" algn="l" defTabSz="914400" rtl="0" eaLnBrk="1" latinLnBrk="0" hangingPunct="1">
              <a:lnSpc>
                <a:spcPct val="90000"/>
              </a:lnSpc>
              <a:spcBef>
                <a:spcPts val="800"/>
              </a:spcBef>
              <a:buClr>
                <a:schemeClr val="tx1"/>
              </a:buClr>
              <a:buFont typeface="Courier New" panose="02070309020205020404" pitchFamily="49" charset="0"/>
              <a:buChar char="­"/>
              <a:defRPr sz="20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1366838" indent="-228600" algn="l" defTabSz="914400" rtl="0" eaLnBrk="1" latinLnBrk="0" hangingPunct="1">
              <a:lnSpc>
                <a:spcPct val="90000"/>
              </a:lnSpc>
              <a:spcBef>
                <a:spcPct val="20000"/>
              </a:spcBef>
              <a:buClr>
                <a:schemeClr val="tx1"/>
              </a:buClr>
              <a:buFont typeface="Arial" panose="020B0604020202020204" pitchFamily="34" charset="0"/>
              <a:buChar char="•"/>
              <a:defRPr sz="18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824038" indent="-228600" algn="l" defTabSz="914400" rtl="0" eaLnBrk="1" latinLnBrk="0" hangingPunct="1">
              <a:lnSpc>
                <a:spcPct val="90000"/>
              </a:lnSpc>
              <a:spcBef>
                <a:spcPct val="20000"/>
              </a:spcBef>
              <a:buClr>
                <a:schemeClr val="tx1"/>
              </a:buClr>
              <a:buFont typeface="Arial" panose="020B0604020202020204" pitchFamily="34" charset="0"/>
              <a:buChar char="»"/>
              <a:defRPr sz="18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fontAlgn="base">
              <a:lnSpc>
                <a:spcPct val="92000"/>
              </a:lnSpc>
              <a:spcBef>
                <a:spcPts val="0"/>
              </a:spcBef>
              <a:spcAft>
                <a:spcPts val="1200"/>
              </a:spcAft>
            </a:pPr>
            <a:r>
              <a:rPr lang="en-US" sz="1600" b="1" dirty="0">
                <a:solidFill>
                  <a:schemeClr val="bg1"/>
                </a:solidFill>
                <a:latin typeface="Arial" panose="020B0604020202020204" pitchFamily="34" charset="0"/>
                <a:cs typeface="Arial" panose="020B0604020202020204" pitchFamily="34" charset="0"/>
              </a:rPr>
              <a:t>Acres Per Person</a:t>
            </a:r>
            <a:endParaRPr lang="en-US" sz="2400" b="1" dirty="0">
              <a:solidFill>
                <a:schemeClr val="bg1"/>
              </a:solidFill>
              <a:latin typeface="Arial" panose="020B0604020202020204" pitchFamily="34" charset="0"/>
              <a:cs typeface="Arial" panose="020B0604020202020204" pitchFamily="34" charset="0"/>
            </a:endParaRPr>
          </a:p>
        </p:txBody>
      </p:sp>
      <p:sp>
        <p:nvSpPr>
          <p:cNvPr id="9" name="TextBox 8"/>
          <p:cNvSpPr txBox="1"/>
          <p:nvPr/>
        </p:nvSpPr>
        <p:spPr>
          <a:xfrm>
            <a:off x="2866032" y="4433120"/>
            <a:ext cx="989057" cy="228600"/>
          </a:xfrm>
          <a:prstGeom prst="rect">
            <a:avLst/>
          </a:prstGeom>
          <a:noFill/>
        </p:spPr>
        <p:txBody>
          <a:bodyPr vert="horz" wrap="square" lIns="0" tIns="0" rIns="0" bIns="0" rtlCol="0">
            <a:noAutofit/>
          </a:bodyPr>
          <a:lstStyle/>
          <a:p>
            <a:pPr algn="ctr" fontAlgn="base">
              <a:lnSpc>
                <a:spcPct val="92000"/>
              </a:lnSpc>
              <a:spcBef>
                <a:spcPts val="0"/>
              </a:spcBef>
              <a:spcAft>
                <a:spcPts val="1200"/>
              </a:spcAft>
            </a:pPr>
            <a:r>
              <a:rPr lang="en-US" b="1" dirty="0">
                <a:solidFill>
                  <a:srgbClr val="66B512"/>
                </a:solidFill>
                <a:latin typeface="Arial" panose="020B0604020202020204" pitchFamily="34" charset="0"/>
                <a:cs typeface="Arial" panose="020B0604020202020204" pitchFamily="34" charset="0"/>
              </a:rPr>
              <a:t>1961</a:t>
            </a:r>
          </a:p>
        </p:txBody>
      </p:sp>
      <p:sp>
        <p:nvSpPr>
          <p:cNvPr id="11" name="TextBox 10"/>
          <p:cNvSpPr txBox="1"/>
          <p:nvPr/>
        </p:nvSpPr>
        <p:spPr>
          <a:xfrm>
            <a:off x="4890448" y="4433120"/>
            <a:ext cx="990600" cy="217351"/>
          </a:xfrm>
          <a:prstGeom prst="rect">
            <a:avLst/>
          </a:prstGeom>
          <a:noFill/>
        </p:spPr>
        <p:txBody>
          <a:bodyPr vert="horz" wrap="square" lIns="0" tIns="0" rIns="0" bIns="0" rtlCol="0">
            <a:noAutofit/>
          </a:bodyPr>
          <a:lstStyle/>
          <a:p>
            <a:pPr algn="ctr" fontAlgn="base">
              <a:lnSpc>
                <a:spcPct val="92000"/>
              </a:lnSpc>
              <a:spcBef>
                <a:spcPts val="0"/>
              </a:spcBef>
              <a:spcAft>
                <a:spcPts val="1200"/>
              </a:spcAft>
            </a:pPr>
            <a:r>
              <a:rPr lang="en-US" b="1" dirty="0">
                <a:solidFill>
                  <a:srgbClr val="66B512"/>
                </a:solidFill>
                <a:latin typeface="Arial" panose="020B0604020202020204" pitchFamily="34" charset="0"/>
                <a:cs typeface="Arial" panose="020B0604020202020204" pitchFamily="34" charset="0"/>
              </a:rPr>
              <a:t>2050</a:t>
            </a:r>
          </a:p>
        </p:txBody>
      </p:sp>
      <p:sp>
        <p:nvSpPr>
          <p:cNvPr id="15" name="Rectangle 14"/>
          <p:cNvSpPr/>
          <p:nvPr/>
        </p:nvSpPr>
        <p:spPr>
          <a:xfrm>
            <a:off x="2514600" y="1297672"/>
            <a:ext cx="3581400" cy="1366400"/>
          </a:xfrm>
          <a:prstGeom prst="rect">
            <a:avLst/>
          </a:prstGeom>
        </p:spPr>
        <p:txBody>
          <a:bodyPr wrap="square">
            <a:spAutoFit/>
          </a:bodyPr>
          <a:lstStyle/>
          <a:p>
            <a:pPr algn="ctr" fontAlgn="base">
              <a:lnSpc>
                <a:spcPct val="92000"/>
              </a:lnSpc>
              <a:spcBef>
                <a:spcPts val="0"/>
              </a:spcBef>
              <a:spcAft>
                <a:spcPts val="1200"/>
              </a:spcAft>
            </a:pPr>
            <a:r>
              <a:rPr lang="en-US" dirty="0">
                <a:solidFill>
                  <a:srgbClr val="10384F"/>
                </a:solidFill>
                <a:latin typeface="Arial" panose="020B0604020202020204" pitchFamily="34" charset="0"/>
                <a:cs typeface="Arial" panose="020B0604020202020204" pitchFamily="34" charset="0"/>
              </a:rPr>
              <a:t>Farmers will need to produce enough food </a:t>
            </a:r>
            <a:br>
              <a:rPr lang="en-US" dirty="0">
                <a:solidFill>
                  <a:srgbClr val="10384F"/>
                </a:solidFill>
                <a:latin typeface="Arial" panose="020B0604020202020204" pitchFamily="34" charset="0"/>
                <a:cs typeface="Arial" panose="020B0604020202020204" pitchFamily="34" charset="0"/>
              </a:rPr>
            </a:br>
            <a:r>
              <a:rPr lang="en-US" dirty="0">
                <a:solidFill>
                  <a:srgbClr val="10384F"/>
                </a:solidFill>
                <a:latin typeface="Arial" panose="020B0604020202020204" pitchFamily="34" charset="0"/>
                <a:cs typeface="Arial" panose="020B0604020202020204" pitchFamily="34" charset="0"/>
              </a:rPr>
              <a:t>with fewer resources </a:t>
            </a:r>
            <a:br>
              <a:rPr lang="en-US" dirty="0">
                <a:solidFill>
                  <a:srgbClr val="10384F"/>
                </a:solidFill>
                <a:latin typeface="Arial" panose="020B0604020202020204" pitchFamily="34" charset="0"/>
                <a:cs typeface="Arial" panose="020B0604020202020204" pitchFamily="34" charset="0"/>
              </a:rPr>
            </a:br>
            <a:r>
              <a:rPr lang="en-US" dirty="0">
                <a:solidFill>
                  <a:srgbClr val="10384F"/>
                </a:solidFill>
                <a:latin typeface="Arial" panose="020B0604020202020204" pitchFamily="34" charset="0"/>
                <a:cs typeface="Arial" panose="020B0604020202020204" pitchFamily="34" charset="0"/>
              </a:rPr>
              <a:t>to support our </a:t>
            </a:r>
            <a:br>
              <a:rPr lang="en-US" dirty="0">
                <a:solidFill>
                  <a:srgbClr val="10384F"/>
                </a:solidFill>
                <a:latin typeface="Arial" panose="020B0604020202020204" pitchFamily="34" charset="0"/>
                <a:cs typeface="Arial" panose="020B0604020202020204" pitchFamily="34" charset="0"/>
              </a:rPr>
            </a:br>
            <a:r>
              <a:rPr lang="en-US" dirty="0">
                <a:solidFill>
                  <a:srgbClr val="10384F"/>
                </a:solidFill>
                <a:latin typeface="Arial" panose="020B0604020202020204" pitchFamily="34" charset="0"/>
                <a:cs typeface="Arial" panose="020B0604020202020204" pitchFamily="34" charset="0"/>
              </a:rPr>
              <a:t>world population</a:t>
            </a:r>
          </a:p>
        </p:txBody>
      </p:sp>
      <p:sp>
        <p:nvSpPr>
          <p:cNvPr id="25" name="Rectangle 24"/>
          <p:cNvSpPr/>
          <p:nvPr/>
        </p:nvSpPr>
        <p:spPr>
          <a:xfrm>
            <a:off x="2057400" y="1219200"/>
            <a:ext cx="4648200" cy="4648200"/>
          </a:xfrm>
          <a:prstGeom prst="rect">
            <a:avLst/>
          </a:prstGeom>
          <a:noFill/>
          <a:ln w="38100" cap="rnd">
            <a:solidFill>
              <a:srgbClr val="0091DF"/>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7" name="Text Placeholder 8"/>
          <p:cNvSpPr txBox="1">
            <a:spLocks/>
          </p:cNvSpPr>
          <p:nvPr/>
        </p:nvSpPr>
        <p:spPr>
          <a:xfrm>
            <a:off x="177424" y="6487192"/>
            <a:ext cx="7467599" cy="466344"/>
          </a:xfrm>
          <a:prstGeom prst="rect">
            <a:avLst/>
          </a:prstGeom>
        </p:spPr>
        <p:txBody>
          <a:bodyPr lIns="0" tIns="0" rIns="0" bIns="0" anchor="ctr"/>
          <a:lstStyle>
            <a:lvl1pPr marL="0" indent="0" algn="l" defTabSz="914400" rtl="0" eaLnBrk="1" latinLnBrk="0" hangingPunct="1">
              <a:lnSpc>
                <a:spcPct val="90000"/>
              </a:lnSpc>
              <a:spcBef>
                <a:spcPts val="3600"/>
              </a:spcBef>
              <a:buClr>
                <a:schemeClr val="tx1"/>
              </a:buClr>
              <a:buFont typeface="Arial" panose="020B0604020202020204" pitchFamily="34" charset="0"/>
              <a:buNone/>
              <a:defRPr lang="en-US" sz="1000" b="0" i="1" kern="1200" cap="none" spc="-50" baseline="0" dirty="0" smtClean="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defRPr>
            </a:lvl1pPr>
            <a:lvl2pPr marL="401638" indent="-285750" algn="l" defTabSz="914400" rtl="0" eaLnBrk="1" latinLnBrk="0" hangingPunct="1">
              <a:lnSpc>
                <a:spcPct val="90000"/>
              </a:lnSpc>
              <a:spcBef>
                <a:spcPts val="2000"/>
              </a:spcBef>
              <a:buClr>
                <a:schemeClr val="tx1"/>
              </a:buClr>
              <a:buFont typeface="Arial" panose="020B0604020202020204" pitchFamily="34" charset="0"/>
              <a:buChar char="•"/>
              <a:defRPr sz="24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801688" indent="-228600" algn="l" defTabSz="914400" rtl="0" eaLnBrk="1" latinLnBrk="0" hangingPunct="1">
              <a:lnSpc>
                <a:spcPct val="90000"/>
              </a:lnSpc>
              <a:spcBef>
                <a:spcPts val="800"/>
              </a:spcBef>
              <a:buClr>
                <a:schemeClr val="tx1"/>
              </a:buClr>
              <a:buFont typeface="Courier New" panose="02070309020205020404" pitchFamily="49" charset="0"/>
              <a:buChar char="­"/>
              <a:defRPr sz="20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1366838" indent="-228600" algn="l" defTabSz="914400" rtl="0" eaLnBrk="1" latinLnBrk="0" hangingPunct="1">
              <a:lnSpc>
                <a:spcPct val="90000"/>
              </a:lnSpc>
              <a:spcBef>
                <a:spcPct val="20000"/>
              </a:spcBef>
              <a:buClr>
                <a:schemeClr val="tx1"/>
              </a:buClr>
              <a:buFont typeface="Arial" panose="020B0604020202020204" pitchFamily="34" charset="0"/>
              <a:buChar char="•"/>
              <a:defRPr sz="18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824038" indent="-228600" algn="l" defTabSz="914400" rtl="0" eaLnBrk="1" latinLnBrk="0" hangingPunct="1">
              <a:lnSpc>
                <a:spcPct val="90000"/>
              </a:lnSpc>
              <a:spcBef>
                <a:spcPct val="20000"/>
              </a:spcBef>
              <a:buClr>
                <a:schemeClr val="tx1"/>
              </a:buClr>
              <a:buFont typeface="Arial" panose="020B0604020202020204" pitchFamily="34" charset="0"/>
              <a:buChar char="»"/>
              <a:defRPr sz="18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2" indent="0" fontAlgn="base">
              <a:spcBef>
                <a:spcPts val="3600"/>
              </a:spcBef>
              <a:buNone/>
              <a:tabLst>
                <a:tab pos="1373188" algn="l"/>
              </a:tabLst>
              <a:defRPr/>
            </a:pPr>
            <a:r>
              <a:rPr lang="en-US" sz="1000" i="1" dirty="0">
                <a:solidFill>
                  <a:schemeClr val="tx1"/>
                </a:solidFill>
                <a:latin typeface="Arial" panose="020B0604020202020204" pitchFamily="34" charset="0"/>
                <a:cs typeface="Arial" panose="020B0604020202020204" pitchFamily="34" charset="0"/>
              </a:rPr>
              <a:t>Source: The World Bank, Food and Agriculture Organization of the United Nations (FAO-STAT), Bayer Internal Calculations</a:t>
            </a:r>
          </a:p>
        </p:txBody>
      </p:sp>
      <p:grpSp>
        <p:nvGrpSpPr>
          <p:cNvPr id="18" name="Group 4095"/>
          <p:cNvGrpSpPr/>
          <p:nvPr/>
        </p:nvGrpSpPr>
        <p:grpSpPr>
          <a:xfrm>
            <a:off x="2751494" y="3131768"/>
            <a:ext cx="1233487" cy="1273175"/>
            <a:chOff x="5087938" y="3749675"/>
            <a:chExt cx="1233487" cy="1273175"/>
          </a:xfrm>
          <a:solidFill>
            <a:srgbClr val="66B512"/>
          </a:solidFill>
        </p:grpSpPr>
        <p:sp>
          <p:nvSpPr>
            <p:cNvPr id="19" name="Rectangle 5"/>
            <p:cNvSpPr>
              <a:spLocks noChangeArrowheads="1"/>
            </p:cNvSpPr>
            <p:nvPr/>
          </p:nvSpPr>
          <p:spPr bwMode="auto">
            <a:xfrm>
              <a:off x="5087938" y="3749675"/>
              <a:ext cx="276225" cy="279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20" name="Rectangle 6"/>
            <p:cNvSpPr>
              <a:spLocks noChangeArrowheads="1"/>
            </p:cNvSpPr>
            <p:nvPr/>
          </p:nvSpPr>
          <p:spPr bwMode="auto">
            <a:xfrm>
              <a:off x="5407025" y="3749675"/>
              <a:ext cx="276225" cy="279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21" name="Rectangle 7"/>
            <p:cNvSpPr>
              <a:spLocks noChangeArrowheads="1"/>
            </p:cNvSpPr>
            <p:nvPr/>
          </p:nvSpPr>
          <p:spPr bwMode="auto">
            <a:xfrm>
              <a:off x="5722938" y="3749675"/>
              <a:ext cx="279400" cy="279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22" name="Rectangle 21"/>
            <p:cNvSpPr>
              <a:spLocks noChangeArrowheads="1"/>
            </p:cNvSpPr>
            <p:nvPr/>
          </p:nvSpPr>
          <p:spPr bwMode="auto">
            <a:xfrm>
              <a:off x="6042025" y="3749675"/>
              <a:ext cx="279400" cy="279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23" name="Rectangle 22"/>
            <p:cNvSpPr>
              <a:spLocks noChangeArrowheads="1"/>
            </p:cNvSpPr>
            <p:nvPr/>
          </p:nvSpPr>
          <p:spPr bwMode="auto">
            <a:xfrm>
              <a:off x="5087938" y="4081463"/>
              <a:ext cx="276225" cy="279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26" name="Rectangle 25"/>
            <p:cNvSpPr>
              <a:spLocks noChangeArrowheads="1"/>
            </p:cNvSpPr>
            <p:nvPr/>
          </p:nvSpPr>
          <p:spPr bwMode="auto">
            <a:xfrm>
              <a:off x="5407025" y="4081463"/>
              <a:ext cx="276225" cy="279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27" name="Rectangle 11"/>
            <p:cNvSpPr>
              <a:spLocks noChangeArrowheads="1"/>
            </p:cNvSpPr>
            <p:nvPr/>
          </p:nvSpPr>
          <p:spPr bwMode="auto">
            <a:xfrm>
              <a:off x="5722938" y="4081463"/>
              <a:ext cx="279400" cy="279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28" name="Rectangle 12"/>
            <p:cNvSpPr>
              <a:spLocks noChangeArrowheads="1"/>
            </p:cNvSpPr>
            <p:nvPr/>
          </p:nvSpPr>
          <p:spPr bwMode="auto">
            <a:xfrm>
              <a:off x="6042025" y="4081463"/>
              <a:ext cx="279400" cy="279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29" name="Rectangle 13"/>
            <p:cNvSpPr>
              <a:spLocks noChangeArrowheads="1"/>
            </p:cNvSpPr>
            <p:nvPr/>
          </p:nvSpPr>
          <p:spPr bwMode="auto">
            <a:xfrm>
              <a:off x="5087938" y="4413250"/>
              <a:ext cx="276225" cy="2778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30" name="Rectangle 14"/>
            <p:cNvSpPr>
              <a:spLocks noChangeArrowheads="1"/>
            </p:cNvSpPr>
            <p:nvPr/>
          </p:nvSpPr>
          <p:spPr bwMode="auto">
            <a:xfrm>
              <a:off x="5407025" y="4413250"/>
              <a:ext cx="276225" cy="2778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31" name="Rectangle 15"/>
            <p:cNvSpPr>
              <a:spLocks noChangeArrowheads="1"/>
            </p:cNvSpPr>
            <p:nvPr/>
          </p:nvSpPr>
          <p:spPr bwMode="auto">
            <a:xfrm>
              <a:off x="5722938" y="4413250"/>
              <a:ext cx="279400" cy="2778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32" name="Rectangle 16"/>
            <p:cNvSpPr>
              <a:spLocks noChangeArrowheads="1"/>
            </p:cNvSpPr>
            <p:nvPr/>
          </p:nvSpPr>
          <p:spPr bwMode="auto">
            <a:xfrm>
              <a:off x="6042025" y="4413250"/>
              <a:ext cx="279400" cy="2778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33" name="Rectangle 17"/>
            <p:cNvSpPr>
              <a:spLocks noChangeArrowheads="1"/>
            </p:cNvSpPr>
            <p:nvPr/>
          </p:nvSpPr>
          <p:spPr bwMode="auto">
            <a:xfrm>
              <a:off x="5087938" y="4743450"/>
              <a:ext cx="276225" cy="279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34" name="Rectangle 18"/>
            <p:cNvSpPr>
              <a:spLocks noChangeArrowheads="1"/>
            </p:cNvSpPr>
            <p:nvPr/>
          </p:nvSpPr>
          <p:spPr bwMode="auto">
            <a:xfrm>
              <a:off x="5407025" y="4743450"/>
              <a:ext cx="276225" cy="279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35" name="Rectangle 19"/>
            <p:cNvSpPr>
              <a:spLocks noChangeArrowheads="1"/>
            </p:cNvSpPr>
            <p:nvPr/>
          </p:nvSpPr>
          <p:spPr bwMode="auto">
            <a:xfrm>
              <a:off x="5722938" y="4743450"/>
              <a:ext cx="279400" cy="279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36" name="Rectangle 20"/>
            <p:cNvSpPr>
              <a:spLocks noChangeArrowheads="1"/>
            </p:cNvSpPr>
            <p:nvPr/>
          </p:nvSpPr>
          <p:spPr bwMode="auto">
            <a:xfrm>
              <a:off x="6042025" y="4743450"/>
              <a:ext cx="279400" cy="2794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grpSp>
      <p:grpSp>
        <p:nvGrpSpPr>
          <p:cNvPr id="37" name="Group 72"/>
          <p:cNvGrpSpPr/>
          <p:nvPr/>
        </p:nvGrpSpPr>
        <p:grpSpPr>
          <a:xfrm>
            <a:off x="4769302" y="3131768"/>
            <a:ext cx="1233487" cy="1273175"/>
            <a:chOff x="5087938" y="3749675"/>
            <a:chExt cx="1233487" cy="1273175"/>
          </a:xfrm>
          <a:solidFill>
            <a:schemeClr val="bg1"/>
          </a:solidFill>
        </p:grpSpPr>
        <p:sp>
          <p:nvSpPr>
            <p:cNvPr id="38" name="Rectangle 5"/>
            <p:cNvSpPr>
              <a:spLocks noChangeArrowheads="1"/>
            </p:cNvSpPr>
            <p:nvPr/>
          </p:nvSpPr>
          <p:spPr bwMode="auto">
            <a:xfrm>
              <a:off x="5087938" y="3749675"/>
              <a:ext cx="276225" cy="279400"/>
            </a:xfrm>
            <a:prstGeom prst="rect">
              <a:avLst/>
            </a:prstGeom>
            <a:solidFill>
              <a:schemeClr val="tx2">
                <a:lumMod val="40000"/>
                <a:lumOff val="60000"/>
                <a:alpha val="6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39" name="Rectangle 6"/>
            <p:cNvSpPr>
              <a:spLocks noChangeArrowheads="1"/>
            </p:cNvSpPr>
            <p:nvPr/>
          </p:nvSpPr>
          <p:spPr bwMode="auto">
            <a:xfrm>
              <a:off x="5407025" y="3749675"/>
              <a:ext cx="276225" cy="279400"/>
            </a:xfrm>
            <a:prstGeom prst="rect">
              <a:avLst/>
            </a:prstGeom>
            <a:solidFill>
              <a:schemeClr val="tx2">
                <a:lumMod val="40000"/>
                <a:lumOff val="60000"/>
                <a:alpha val="6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40" name="Rectangle 7"/>
            <p:cNvSpPr>
              <a:spLocks noChangeArrowheads="1"/>
            </p:cNvSpPr>
            <p:nvPr/>
          </p:nvSpPr>
          <p:spPr bwMode="auto">
            <a:xfrm>
              <a:off x="5722938" y="3749675"/>
              <a:ext cx="279400" cy="279400"/>
            </a:xfrm>
            <a:prstGeom prst="rect">
              <a:avLst/>
            </a:prstGeom>
            <a:solidFill>
              <a:schemeClr val="tx2">
                <a:lumMod val="40000"/>
                <a:lumOff val="60000"/>
                <a:alpha val="6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41" name="Rectangle 40"/>
            <p:cNvSpPr>
              <a:spLocks noChangeArrowheads="1"/>
            </p:cNvSpPr>
            <p:nvPr/>
          </p:nvSpPr>
          <p:spPr bwMode="auto">
            <a:xfrm>
              <a:off x="6042025" y="3749675"/>
              <a:ext cx="279400" cy="279400"/>
            </a:xfrm>
            <a:prstGeom prst="rect">
              <a:avLst/>
            </a:prstGeom>
            <a:solidFill>
              <a:schemeClr val="tx2">
                <a:lumMod val="40000"/>
                <a:lumOff val="60000"/>
                <a:alpha val="6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42" name="Rectangle 41"/>
            <p:cNvSpPr>
              <a:spLocks noChangeArrowheads="1"/>
            </p:cNvSpPr>
            <p:nvPr/>
          </p:nvSpPr>
          <p:spPr bwMode="auto">
            <a:xfrm>
              <a:off x="5087938" y="4081463"/>
              <a:ext cx="276225" cy="279400"/>
            </a:xfrm>
            <a:prstGeom prst="rect">
              <a:avLst/>
            </a:prstGeom>
            <a:solidFill>
              <a:schemeClr val="tx2">
                <a:lumMod val="40000"/>
                <a:lumOff val="60000"/>
                <a:alpha val="6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43" name="Rectangle 42"/>
            <p:cNvSpPr>
              <a:spLocks noChangeArrowheads="1"/>
            </p:cNvSpPr>
            <p:nvPr/>
          </p:nvSpPr>
          <p:spPr bwMode="auto">
            <a:xfrm>
              <a:off x="5407025" y="4081463"/>
              <a:ext cx="276225" cy="279400"/>
            </a:xfrm>
            <a:prstGeom prst="rect">
              <a:avLst/>
            </a:prstGeom>
            <a:solidFill>
              <a:schemeClr val="tx2">
                <a:lumMod val="40000"/>
                <a:lumOff val="60000"/>
                <a:alpha val="6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44" name="Rectangle 11"/>
            <p:cNvSpPr>
              <a:spLocks noChangeArrowheads="1"/>
            </p:cNvSpPr>
            <p:nvPr/>
          </p:nvSpPr>
          <p:spPr bwMode="auto">
            <a:xfrm>
              <a:off x="5722938" y="4081463"/>
              <a:ext cx="279400" cy="279400"/>
            </a:xfrm>
            <a:prstGeom prst="rect">
              <a:avLst/>
            </a:prstGeom>
            <a:solidFill>
              <a:schemeClr val="tx2">
                <a:lumMod val="40000"/>
                <a:lumOff val="60000"/>
                <a:alpha val="6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45" name="Rectangle 12"/>
            <p:cNvSpPr>
              <a:spLocks noChangeArrowheads="1"/>
            </p:cNvSpPr>
            <p:nvPr/>
          </p:nvSpPr>
          <p:spPr bwMode="auto">
            <a:xfrm>
              <a:off x="6042025" y="4081463"/>
              <a:ext cx="279400" cy="279400"/>
            </a:xfrm>
            <a:prstGeom prst="rect">
              <a:avLst/>
            </a:prstGeom>
            <a:solidFill>
              <a:schemeClr val="tx2">
                <a:lumMod val="40000"/>
                <a:lumOff val="60000"/>
                <a:alpha val="6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46" name="Rectangle 13"/>
            <p:cNvSpPr>
              <a:spLocks noChangeArrowheads="1"/>
            </p:cNvSpPr>
            <p:nvPr/>
          </p:nvSpPr>
          <p:spPr bwMode="auto">
            <a:xfrm>
              <a:off x="5087938" y="4413250"/>
              <a:ext cx="276225" cy="277813"/>
            </a:xfrm>
            <a:prstGeom prst="rect">
              <a:avLst/>
            </a:prstGeom>
            <a:solidFill>
              <a:srgbClr val="66B51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47" name="Rectangle 14"/>
            <p:cNvSpPr>
              <a:spLocks noChangeArrowheads="1"/>
            </p:cNvSpPr>
            <p:nvPr/>
          </p:nvSpPr>
          <p:spPr bwMode="auto">
            <a:xfrm>
              <a:off x="5407025" y="4413250"/>
              <a:ext cx="276225" cy="277813"/>
            </a:xfrm>
            <a:prstGeom prst="rect">
              <a:avLst/>
            </a:prstGeom>
            <a:solidFill>
              <a:srgbClr val="66B51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48" name="Rectangle 15"/>
            <p:cNvSpPr>
              <a:spLocks noChangeArrowheads="1"/>
            </p:cNvSpPr>
            <p:nvPr/>
          </p:nvSpPr>
          <p:spPr bwMode="auto">
            <a:xfrm>
              <a:off x="5722938" y="4413250"/>
              <a:ext cx="279400" cy="277813"/>
            </a:xfrm>
            <a:prstGeom prst="rect">
              <a:avLst/>
            </a:prstGeom>
            <a:solidFill>
              <a:schemeClr val="tx2">
                <a:lumMod val="40000"/>
                <a:lumOff val="60000"/>
                <a:alpha val="6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49" name="Rectangle 16"/>
            <p:cNvSpPr>
              <a:spLocks noChangeArrowheads="1"/>
            </p:cNvSpPr>
            <p:nvPr/>
          </p:nvSpPr>
          <p:spPr bwMode="auto">
            <a:xfrm>
              <a:off x="6042025" y="4413250"/>
              <a:ext cx="279400" cy="277813"/>
            </a:xfrm>
            <a:prstGeom prst="rect">
              <a:avLst/>
            </a:prstGeom>
            <a:solidFill>
              <a:schemeClr val="tx2">
                <a:lumMod val="40000"/>
                <a:lumOff val="60000"/>
                <a:alpha val="6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50" name="Rectangle 17"/>
            <p:cNvSpPr>
              <a:spLocks noChangeArrowheads="1"/>
            </p:cNvSpPr>
            <p:nvPr/>
          </p:nvSpPr>
          <p:spPr bwMode="auto">
            <a:xfrm>
              <a:off x="5087938" y="4743450"/>
              <a:ext cx="276225" cy="279400"/>
            </a:xfrm>
            <a:prstGeom prst="rect">
              <a:avLst/>
            </a:prstGeom>
            <a:solidFill>
              <a:srgbClr val="66B51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51" name="Rectangle 18"/>
            <p:cNvSpPr>
              <a:spLocks noChangeArrowheads="1"/>
            </p:cNvSpPr>
            <p:nvPr/>
          </p:nvSpPr>
          <p:spPr bwMode="auto">
            <a:xfrm>
              <a:off x="5407025" y="4743450"/>
              <a:ext cx="276225" cy="279400"/>
            </a:xfrm>
            <a:prstGeom prst="rect">
              <a:avLst/>
            </a:prstGeom>
            <a:solidFill>
              <a:srgbClr val="66B51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52" name="Rectangle 19"/>
            <p:cNvSpPr>
              <a:spLocks noChangeArrowheads="1"/>
            </p:cNvSpPr>
            <p:nvPr/>
          </p:nvSpPr>
          <p:spPr bwMode="auto">
            <a:xfrm>
              <a:off x="5722938" y="4743450"/>
              <a:ext cx="279400" cy="279400"/>
            </a:xfrm>
            <a:prstGeom prst="rect">
              <a:avLst/>
            </a:prstGeom>
            <a:solidFill>
              <a:srgbClr val="66B51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53" name="Rectangle 20"/>
            <p:cNvSpPr>
              <a:spLocks noChangeArrowheads="1"/>
            </p:cNvSpPr>
            <p:nvPr/>
          </p:nvSpPr>
          <p:spPr bwMode="auto">
            <a:xfrm>
              <a:off x="6042025" y="4743450"/>
              <a:ext cx="279400" cy="279400"/>
            </a:xfrm>
            <a:prstGeom prst="rect">
              <a:avLst/>
            </a:prstGeom>
            <a:solidFill>
              <a:schemeClr val="tx2">
                <a:lumMod val="40000"/>
                <a:lumOff val="60000"/>
                <a:alpha val="6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grpSp>
      <p:sp>
        <p:nvSpPr>
          <p:cNvPr id="54" name="Rectangle 53"/>
          <p:cNvSpPr/>
          <p:nvPr/>
        </p:nvSpPr>
        <p:spPr>
          <a:xfrm>
            <a:off x="2778789" y="2745693"/>
            <a:ext cx="1233487" cy="345119"/>
          </a:xfrm>
          <a:prstGeom prst="rect">
            <a:avLst/>
          </a:prstGeom>
        </p:spPr>
        <p:txBody>
          <a:bodyPr wrap="square" anchor="ctr">
            <a:spAutoFit/>
          </a:bodyPr>
          <a:lstStyle/>
          <a:p>
            <a:pPr algn="ctr" fontAlgn="base">
              <a:lnSpc>
                <a:spcPct val="92000"/>
              </a:lnSpc>
              <a:spcBef>
                <a:spcPts val="0"/>
              </a:spcBef>
              <a:spcAft>
                <a:spcPts val="1200"/>
              </a:spcAft>
            </a:pPr>
            <a:r>
              <a:rPr lang="en-US" b="1" dirty="0">
                <a:solidFill>
                  <a:srgbClr val="66B512"/>
                </a:solidFill>
                <a:latin typeface="Arial" panose="020B0604020202020204" pitchFamily="34" charset="0"/>
                <a:cs typeface="Arial" panose="020B0604020202020204" pitchFamily="34" charset="0"/>
              </a:rPr>
              <a:t>1</a:t>
            </a:r>
          </a:p>
        </p:txBody>
      </p:sp>
      <p:sp>
        <p:nvSpPr>
          <p:cNvPr id="55" name="Rectangle 54"/>
          <p:cNvSpPr/>
          <p:nvPr/>
        </p:nvSpPr>
        <p:spPr>
          <a:xfrm>
            <a:off x="4763240" y="2745693"/>
            <a:ext cx="1233487" cy="345119"/>
          </a:xfrm>
          <a:prstGeom prst="rect">
            <a:avLst/>
          </a:prstGeom>
        </p:spPr>
        <p:txBody>
          <a:bodyPr wrap="square" anchor="ctr">
            <a:spAutoFit/>
          </a:bodyPr>
          <a:lstStyle/>
          <a:p>
            <a:pPr algn="ctr" fontAlgn="base">
              <a:lnSpc>
                <a:spcPct val="92000"/>
              </a:lnSpc>
              <a:spcBef>
                <a:spcPts val="0"/>
              </a:spcBef>
              <a:spcAft>
                <a:spcPts val="1200"/>
              </a:spcAft>
            </a:pPr>
            <a:r>
              <a:rPr lang="en-US" b="1" dirty="0">
                <a:solidFill>
                  <a:srgbClr val="66B512"/>
                </a:solidFill>
                <a:latin typeface="Arial" panose="020B0604020202020204" pitchFamily="34" charset="0"/>
                <a:cs typeface="Arial" panose="020B0604020202020204" pitchFamily="34" charset="0"/>
              </a:rPr>
              <a:t>&lt;1/3</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par>
                                <p:cTn id="11" presetID="10" presetClass="entr" presetSubtype="0" fill="hold" grpId="0" nodeType="withEffect">
                                  <p:stCondLst>
                                    <p:cond delay="100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par>
                                <p:cTn id="14" presetID="10" presetClass="entr" presetSubtype="0" fill="hold" nodeType="withEffect">
                                  <p:stCondLst>
                                    <p:cond delay="500"/>
                                  </p:stCondLst>
                                  <p:childTnLst>
                                    <p:set>
                                      <p:cBhvr>
                                        <p:cTn id="15" dur="1" fill="hold">
                                          <p:stCondLst>
                                            <p:cond delay="0"/>
                                          </p:stCondLst>
                                        </p:cTn>
                                        <p:tgtEl>
                                          <p:spTgt spid="18"/>
                                        </p:tgtEl>
                                        <p:attrNameLst>
                                          <p:attrName>style.visibility</p:attrName>
                                        </p:attrNameLst>
                                      </p:cBhvr>
                                      <p:to>
                                        <p:strVal val="visible"/>
                                      </p:to>
                                    </p:set>
                                    <p:animEffect transition="in" filter="fade">
                                      <p:cBhvr>
                                        <p:cTn id="16" dur="500"/>
                                        <p:tgtEl>
                                          <p:spTgt spid="18"/>
                                        </p:tgtEl>
                                      </p:cBhvr>
                                    </p:animEffect>
                                  </p:childTnLst>
                                </p:cTn>
                              </p:par>
                              <p:par>
                                <p:cTn id="17" presetID="10" presetClass="entr" presetSubtype="0" fill="hold" nodeType="withEffect">
                                  <p:stCondLst>
                                    <p:cond delay="750"/>
                                  </p:stCondLst>
                                  <p:childTnLst>
                                    <p:set>
                                      <p:cBhvr>
                                        <p:cTn id="18" dur="1" fill="hold">
                                          <p:stCondLst>
                                            <p:cond delay="0"/>
                                          </p:stCondLst>
                                        </p:cTn>
                                        <p:tgtEl>
                                          <p:spTgt spid="37"/>
                                        </p:tgtEl>
                                        <p:attrNameLst>
                                          <p:attrName>style.visibility</p:attrName>
                                        </p:attrNameLst>
                                      </p:cBhvr>
                                      <p:to>
                                        <p:strVal val="visible"/>
                                      </p:to>
                                    </p:set>
                                    <p:animEffect transition="in" filter="fade">
                                      <p:cBhvr>
                                        <p:cTn id="19" dur="500"/>
                                        <p:tgtEl>
                                          <p:spTgt spid="37"/>
                                        </p:tgtEl>
                                      </p:cBhvr>
                                    </p:animEffect>
                                  </p:childTnLst>
                                </p:cTn>
                              </p:par>
                              <p:par>
                                <p:cTn id="20" presetID="10" presetClass="entr" presetSubtype="0" fill="hold" grpId="0" nodeType="withEffect">
                                  <p:stCondLst>
                                    <p:cond delay="500"/>
                                  </p:stCondLst>
                                  <p:childTnLst>
                                    <p:set>
                                      <p:cBhvr>
                                        <p:cTn id="21" dur="1" fill="hold">
                                          <p:stCondLst>
                                            <p:cond delay="0"/>
                                          </p:stCondLst>
                                        </p:cTn>
                                        <p:tgtEl>
                                          <p:spTgt spid="54"/>
                                        </p:tgtEl>
                                        <p:attrNameLst>
                                          <p:attrName>style.visibility</p:attrName>
                                        </p:attrNameLst>
                                      </p:cBhvr>
                                      <p:to>
                                        <p:strVal val="visible"/>
                                      </p:to>
                                    </p:set>
                                    <p:animEffect transition="in" filter="fade">
                                      <p:cBhvr>
                                        <p:cTn id="22" dur="500"/>
                                        <p:tgtEl>
                                          <p:spTgt spid="54"/>
                                        </p:tgtEl>
                                      </p:cBhvr>
                                    </p:animEffect>
                                  </p:childTnLst>
                                </p:cTn>
                              </p:par>
                              <p:par>
                                <p:cTn id="23" presetID="10" presetClass="entr" presetSubtype="0" fill="hold" grpId="0" nodeType="withEffect">
                                  <p:stCondLst>
                                    <p:cond delay="750"/>
                                  </p:stCondLst>
                                  <p:childTnLst>
                                    <p:set>
                                      <p:cBhvr>
                                        <p:cTn id="24" dur="1" fill="hold">
                                          <p:stCondLst>
                                            <p:cond delay="0"/>
                                          </p:stCondLst>
                                        </p:cTn>
                                        <p:tgtEl>
                                          <p:spTgt spid="55"/>
                                        </p:tgtEl>
                                        <p:attrNameLst>
                                          <p:attrName>style.visibility</p:attrName>
                                        </p:attrNameLst>
                                      </p:cBhvr>
                                      <p:to>
                                        <p:strVal val="visible"/>
                                      </p:to>
                                    </p:set>
                                    <p:animEffect transition="in" filter="fade">
                                      <p:cBhvr>
                                        <p:cTn id="25"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p:bldP spid="11" grpId="0"/>
      <p:bldP spid="54" grpId="0"/>
      <p:bldP spid="5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274638"/>
            <a:ext cx="8001000" cy="715962"/>
          </a:xfrm>
        </p:spPr>
        <p:txBody>
          <a:bodyPr>
            <a:normAutofit/>
          </a:bodyPr>
          <a:lstStyle/>
          <a:p>
            <a:pPr algn="l"/>
            <a:r>
              <a:rPr lang="en-US" sz="2800" b="1" dirty="0"/>
              <a:t>Changing Climate</a:t>
            </a:r>
          </a:p>
        </p:txBody>
      </p:sp>
      <p:sp>
        <p:nvSpPr>
          <p:cNvPr id="56" name="Text Placeholder 8"/>
          <p:cNvSpPr txBox="1">
            <a:spLocks/>
          </p:cNvSpPr>
          <p:nvPr/>
        </p:nvSpPr>
        <p:spPr>
          <a:xfrm>
            <a:off x="216938" y="6486765"/>
            <a:ext cx="5494338" cy="466344"/>
          </a:xfrm>
          <a:prstGeom prst="rect">
            <a:avLst/>
          </a:prstGeom>
        </p:spPr>
        <p:txBody>
          <a:bodyPr lIns="0" tIns="0" rIns="0" bIns="0" anchor="ctr"/>
          <a:lstStyle>
            <a:lvl1pPr marL="0" indent="0" algn="l" defTabSz="914400" rtl="0" eaLnBrk="1" latinLnBrk="0" hangingPunct="1">
              <a:lnSpc>
                <a:spcPct val="90000"/>
              </a:lnSpc>
              <a:spcBef>
                <a:spcPts val="3600"/>
              </a:spcBef>
              <a:buClr>
                <a:schemeClr val="tx1"/>
              </a:buClr>
              <a:buFont typeface="Arial" panose="020B0604020202020204" pitchFamily="34" charset="0"/>
              <a:buNone/>
              <a:defRPr lang="en-US" sz="1000" b="0" i="1" kern="1200" cap="none" spc="-50" baseline="0" dirty="0" smtClean="0">
                <a:solidFill>
                  <a:schemeClr val="tx2">
                    <a:lumMod val="60000"/>
                    <a:lumOff val="40000"/>
                  </a:schemeClr>
                </a:solidFill>
                <a:latin typeface="Verdana" panose="020B0604030504040204" pitchFamily="34" charset="0"/>
                <a:ea typeface="Verdana" panose="020B0604030504040204" pitchFamily="34" charset="0"/>
                <a:cs typeface="Verdana" panose="020B0604030504040204" pitchFamily="34" charset="0"/>
              </a:defRPr>
            </a:lvl1pPr>
            <a:lvl2pPr marL="401638" indent="-285750" algn="l" defTabSz="914400" rtl="0" eaLnBrk="1" latinLnBrk="0" hangingPunct="1">
              <a:lnSpc>
                <a:spcPct val="90000"/>
              </a:lnSpc>
              <a:spcBef>
                <a:spcPts val="2000"/>
              </a:spcBef>
              <a:buClr>
                <a:schemeClr val="tx1"/>
              </a:buClr>
              <a:buFont typeface="Arial" panose="020B0604020202020204" pitchFamily="34" charset="0"/>
              <a:buChar char="•"/>
              <a:defRPr sz="24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801688" indent="-228600" algn="l" defTabSz="914400" rtl="0" eaLnBrk="1" latinLnBrk="0" hangingPunct="1">
              <a:lnSpc>
                <a:spcPct val="90000"/>
              </a:lnSpc>
              <a:spcBef>
                <a:spcPts val="800"/>
              </a:spcBef>
              <a:buClr>
                <a:schemeClr val="tx1"/>
              </a:buClr>
              <a:buFont typeface="Courier New" panose="02070309020205020404" pitchFamily="49" charset="0"/>
              <a:buChar char="­"/>
              <a:defRPr sz="20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1366838" indent="-228600" algn="l" defTabSz="914400" rtl="0" eaLnBrk="1" latinLnBrk="0" hangingPunct="1">
              <a:lnSpc>
                <a:spcPct val="90000"/>
              </a:lnSpc>
              <a:spcBef>
                <a:spcPct val="20000"/>
              </a:spcBef>
              <a:buClr>
                <a:schemeClr val="tx1"/>
              </a:buClr>
              <a:buFont typeface="Arial" panose="020B0604020202020204" pitchFamily="34" charset="0"/>
              <a:buChar char="•"/>
              <a:defRPr sz="18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824038" indent="-228600" algn="l" defTabSz="914400" rtl="0" eaLnBrk="1" latinLnBrk="0" hangingPunct="1">
              <a:lnSpc>
                <a:spcPct val="90000"/>
              </a:lnSpc>
              <a:spcBef>
                <a:spcPct val="20000"/>
              </a:spcBef>
              <a:buClr>
                <a:schemeClr val="tx1"/>
              </a:buClr>
              <a:buFont typeface="Arial" panose="020B0604020202020204" pitchFamily="34" charset="0"/>
              <a:buChar char="»"/>
              <a:defRPr sz="1800" kern="1200" spc="-5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2" indent="0" fontAlgn="base">
              <a:spcBef>
                <a:spcPts val="3600"/>
              </a:spcBef>
              <a:buNone/>
              <a:tabLst>
                <a:tab pos="1373188" algn="l"/>
              </a:tabLst>
              <a:defRPr/>
            </a:pPr>
            <a:r>
              <a:rPr lang="en-US" sz="1000" i="1" dirty="0">
                <a:solidFill>
                  <a:schemeClr val="accent2"/>
                </a:solidFill>
                <a:latin typeface="Arial" panose="020B0604020202020204" pitchFamily="34" charset="0"/>
                <a:cs typeface="Arial" panose="020B0604020202020204" pitchFamily="34" charset="0"/>
              </a:rPr>
              <a:t>Source:  US Third National Climate Assessment (2013)</a:t>
            </a:r>
          </a:p>
        </p:txBody>
      </p:sp>
      <p:pic>
        <p:nvPicPr>
          <p:cNvPr id="57" name="Picture 56" descr="rain drop globe.png"/>
          <p:cNvPicPr>
            <a:picLocks noChangeAspect="1"/>
          </p:cNvPicPr>
          <p:nvPr/>
        </p:nvPicPr>
        <p:blipFill>
          <a:blip r:embed="rId3" cstate="print">
            <a:duotone>
              <a:prstClr val="black"/>
              <a:srgbClr val="0091DF">
                <a:tint val="45000"/>
                <a:satMod val="400000"/>
              </a:srgbClr>
            </a:duotone>
          </a:blip>
          <a:stretch>
            <a:fillRect/>
          </a:stretch>
        </p:blipFill>
        <p:spPr>
          <a:xfrm>
            <a:off x="-604188" y="1399963"/>
            <a:ext cx="5147673" cy="4332097"/>
          </a:xfrm>
          <a:prstGeom prst="rect">
            <a:avLst/>
          </a:prstGeom>
          <a:ln>
            <a:noFill/>
          </a:ln>
        </p:spPr>
      </p:pic>
      <p:sp>
        <p:nvSpPr>
          <p:cNvPr id="58" name="Rectangle 57"/>
          <p:cNvSpPr/>
          <p:nvPr/>
        </p:nvSpPr>
        <p:spPr>
          <a:xfrm>
            <a:off x="3821373" y="1502387"/>
            <a:ext cx="4408227" cy="1378839"/>
          </a:xfrm>
          <a:prstGeom prst="rect">
            <a:avLst/>
          </a:prstGeom>
        </p:spPr>
        <p:txBody>
          <a:bodyPr wrap="square">
            <a:spAutoFit/>
          </a:bodyPr>
          <a:lstStyle/>
          <a:p>
            <a:pPr algn="ctr" fontAlgn="base">
              <a:lnSpc>
                <a:spcPct val="92000"/>
              </a:lnSpc>
              <a:spcBef>
                <a:spcPts val="0"/>
              </a:spcBef>
              <a:spcAft>
                <a:spcPts val="1200"/>
              </a:spcAft>
            </a:pPr>
            <a:r>
              <a:rPr lang="en-US" sz="2000" b="1" dirty="0">
                <a:solidFill>
                  <a:srgbClr val="10384F"/>
                </a:solidFill>
                <a:latin typeface="Arial" panose="020B0604020202020204" pitchFamily="34" charset="0"/>
                <a:cs typeface="Arial" panose="020B0604020202020204" pitchFamily="34" charset="0"/>
              </a:rPr>
              <a:t>Farmers are impacted </a:t>
            </a:r>
            <a:br>
              <a:rPr lang="en-US" sz="2000" b="1" dirty="0">
                <a:solidFill>
                  <a:srgbClr val="10384F"/>
                </a:solidFill>
                <a:latin typeface="Arial" panose="020B0604020202020204" pitchFamily="34" charset="0"/>
                <a:cs typeface="Arial" panose="020B0604020202020204" pitchFamily="34" charset="0"/>
              </a:rPr>
            </a:br>
            <a:r>
              <a:rPr lang="en-US" sz="2000" b="1" dirty="0">
                <a:solidFill>
                  <a:srgbClr val="10384F"/>
                </a:solidFill>
                <a:latin typeface="Arial" panose="020B0604020202020204" pitchFamily="34" charset="0"/>
                <a:cs typeface="Arial" panose="020B0604020202020204" pitchFamily="34" charset="0"/>
              </a:rPr>
              <a:t>by climate change </a:t>
            </a:r>
            <a:br>
              <a:rPr lang="en-US" sz="2000" b="1" dirty="0">
                <a:solidFill>
                  <a:srgbClr val="10384F"/>
                </a:solidFill>
                <a:latin typeface="Arial" panose="020B0604020202020204" pitchFamily="34" charset="0"/>
                <a:cs typeface="Arial" panose="020B0604020202020204" pitchFamily="34" charset="0"/>
              </a:rPr>
            </a:br>
            <a:r>
              <a:rPr lang="en-US" sz="2000" b="1" dirty="0">
                <a:solidFill>
                  <a:srgbClr val="10384F"/>
                </a:solidFill>
                <a:latin typeface="Arial" panose="020B0604020202020204" pitchFamily="34" charset="0"/>
                <a:cs typeface="Arial" panose="020B0604020202020204" pitchFamily="34" charset="0"/>
              </a:rPr>
              <a:t>in many ways:</a:t>
            </a:r>
          </a:p>
          <a:p>
            <a:pPr algn="ctr" fontAlgn="base">
              <a:lnSpc>
                <a:spcPct val="92000"/>
              </a:lnSpc>
              <a:spcBef>
                <a:spcPts val="0"/>
              </a:spcBef>
              <a:spcAft>
                <a:spcPts val="1200"/>
              </a:spcAft>
            </a:pPr>
            <a:endParaRPr lang="en-US" sz="2000" b="1" dirty="0">
              <a:solidFill>
                <a:schemeClr val="accent1">
                  <a:lumMod val="60000"/>
                  <a:lumOff val="40000"/>
                </a:schemeClr>
              </a:solidFill>
              <a:latin typeface="Arial" panose="020B0604020202020204" pitchFamily="34" charset="0"/>
              <a:cs typeface="Arial" panose="020B0604020202020204" pitchFamily="34" charset="0"/>
            </a:endParaRPr>
          </a:p>
        </p:txBody>
      </p:sp>
      <p:sp>
        <p:nvSpPr>
          <p:cNvPr id="59" name="Rectangle 58"/>
          <p:cNvSpPr/>
          <p:nvPr/>
        </p:nvSpPr>
        <p:spPr bwMode="auto">
          <a:xfrm>
            <a:off x="3995447" y="2441487"/>
            <a:ext cx="3898258" cy="319346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fontAlgn="base">
              <a:lnSpc>
                <a:spcPct val="92000"/>
              </a:lnSpc>
              <a:spcBef>
                <a:spcPts val="1200"/>
              </a:spcBef>
              <a:spcAft>
                <a:spcPts val="600"/>
              </a:spcAft>
              <a:buClr>
                <a:srgbClr val="B1D342"/>
              </a:buClr>
            </a:pPr>
            <a:r>
              <a:rPr lang="en-US" sz="1600" b="1" cap="all" spc="-50" dirty="0">
                <a:solidFill>
                  <a:srgbClr val="66B512"/>
                </a:solidFill>
                <a:latin typeface="Arial" panose="020B0604020202020204" pitchFamily="34" charset="0"/>
                <a:cs typeface="Arial" panose="020B0604020202020204" pitchFamily="34" charset="0"/>
              </a:rPr>
              <a:t>Water availability issues</a:t>
            </a:r>
          </a:p>
          <a:p>
            <a:pPr algn="ctr" fontAlgn="base">
              <a:lnSpc>
                <a:spcPct val="92000"/>
              </a:lnSpc>
              <a:spcBef>
                <a:spcPts val="1200"/>
              </a:spcBef>
              <a:spcAft>
                <a:spcPts val="600"/>
              </a:spcAft>
              <a:buClr>
                <a:srgbClr val="B1D342"/>
              </a:buClr>
            </a:pPr>
            <a:r>
              <a:rPr lang="en-US" sz="1600" b="1" cap="all" spc="-50" dirty="0">
                <a:solidFill>
                  <a:srgbClr val="66B512"/>
                </a:solidFill>
                <a:latin typeface="Arial" panose="020B0604020202020204" pitchFamily="34" charset="0"/>
                <a:cs typeface="Arial" panose="020B0604020202020204" pitchFamily="34" charset="0"/>
              </a:rPr>
              <a:t>Increasingly </a:t>
            </a:r>
            <a:br>
              <a:rPr lang="en-US" sz="1600" b="1" cap="all" spc="-50" dirty="0">
                <a:solidFill>
                  <a:srgbClr val="66B512"/>
                </a:solidFill>
                <a:latin typeface="Arial" panose="020B0604020202020204" pitchFamily="34" charset="0"/>
                <a:cs typeface="Arial" panose="020B0604020202020204" pitchFamily="34" charset="0"/>
              </a:rPr>
            </a:br>
            <a:r>
              <a:rPr lang="en-US" sz="1600" b="1" cap="all" spc="-50" dirty="0">
                <a:solidFill>
                  <a:srgbClr val="66B512"/>
                </a:solidFill>
                <a:latin typeface="Arial" panose="020B0604020202020204" pitchFamily="34" charset="0"/>
                <a:cs typeface="Arial" panose="020B0604020202020204" pitchFamily="34" charset="0"/>
              </a:rPr>
              <a:t>UNPREDICTABLE WEATHER</a:t>
            </a:r>
          </a:p>
          <a:p>
            <a:pPr lvl="0" algn="ctr" fontAlgn="base">
              <a:lnSpc>
                <a:spcPct val="92000"/>
              </a:lnSpc>
              <a:spcBef>
                <a:spcPts val="1200"/>
              </a:spcBef>
              <a:spcAft>
                <a:spcPts val="600"/>
              </a:spcAft>
              <a:buClr>
                <a:srgbClr val="B1D342"/>
              </a:buClr>
            </a:pPr>
            <a:r>
              <a:rPr lang="en-US" sz="1600" b="1" cap="all" spc="-50" dirty="0">
                <a:solidFill>
                  <a:srgbClr val="66B512"/>
                </a:solidFill>
                <a:latin typeface="Arial" panose="020B0604020202020204" pitchFamily="34" charset="0"/>
                <a:cs typeface="Arial" panose="020B0604020202020204" pitchFamily="34" charset="0"/>
              </a:rPr>
              <a:t>INSECT RANGE EXPANSION</a:t>
            </a:r>
          </a:p>
          <a:p>
            <a:pPr algn="ctr" fontAlgn="base">
              <a:lnSpc>
                <a:spcPct val="92000"/>
              </a:lnSpc>
              <a:spcBef>
                <a:spcPts val="1200"/>
              </a:spcBef>
              <a:spcAft>
                <a:spcPts val="600"/>
              </a:spcAft>
              <a:buClr>
                <a:srgbClr val="B1D342"/>
              </a:buClr>
            </a:pPr>
            <a:r>
              <a:rPr lang="en-US" sz="1600" b="1" cap="all" spc="-50" dirty="0">
                <a:solidFill>
                  <a:srgbClr val="66B512"/>
                </a:solidFill>
                <a:latin typeface="Arial" panose="020B0604020202020204" pitchFamily="34" charset="0"/>
                <a:cs typeface="Arial" panose="020B0604020202020204" pitchFamily="34" charset="0"/>
              </a:rPr>
              <a:t>WEED PRESSURE CHANGES</a:t>
            </a:r>
          </a:p>
          <a:p>
            <a:pPr algn="ctr" fontAlgn="base">
              <a:lnSpc>
                <a:spcPct val="92000"/>
              </a:lnSpc>
              <a:spcBef>
                <a:spcPts val="1200"/>
              </a:spcBef>
              <a:spcAft>
                <a:spcPts val="600"/>
              </a:spcAft>
              <a:buClr>
                <a:srgbClr val="B1D342"/>
              </a:buClr>
            </a:pPr>
            <a:r>
              <a:rPr lang="en-US" sz="1600" b="1" cap="all" spc="-50" dirty="0">
                <a:solidFill>
                  <a:srgbClr val="66B512"/>
                </a:solidFill>
                <a:latin typeface="Arial" panose="020B0604020202020204" pitchFamily="34" charset="0"/>
                <a:cs typeface="Arial" panose="020B0604020202020204" pitchFamily="34" charset="0"/>
              </a:rPr>
              <a:t>CROP DISEASE INCREASES</a:t>
            </a:r>
          </a:p>
          <a:p>
            <a:pPr algn="ctr" fontAlgn="base">
              <a:lnSpc>
                <a:spcPct val="92000"/>
              </a:lnSpc>
              <a:spcBef>
                <a:spcPts val="1200"/>
              </a:spcBef>
              <a:spcAft>
                <a:spcPts val="600"/>
              </a:spcAft>
              <a:buClr>
                <a:srgbClr val="B1D342"/>
              </a:buClr>
            </a:pPr>
            <a:r>
              <a:rPr lang="en-US" sz="1600" b="1" cap="all" spc="-50" dirty="0">
                <a:solidFill>
                  <a:srgbClr val="66B512"/>
                </a:solidFill>
                <a:latin typeface="Arial" panose="020B0604020202020204" pitchFamily="34" charset="0"/>
                <a:cs typeface="Arial" panose="020B0604020202020204" pitchFamily="34" charset="0"/>
              </a:rPr>
              <a:t>PLANTING ZONE SHIFTS</a:t>
            </a:r>
          </a:p>
        </p:txBody>
      </p:sp>
      <p:cxnSp>
        <p:nvCxnSpPr>
          <p:cNvPr id="63" name="Straight Connector 62"/>
          <p:cNvCxnSpPr/>
          <p:nvPr/>
        </p:nvCxnSpPr>
        <p:spPr>
          <a:xfrm>
            <a:off x="4264917" y="3016155"/>
            <a:ext cx="3480179" cy="0"/>
          </a:xfrm>
          <a:prstGeom prst="line">
            <a:avLst/>
          </a:prstGeom>
          <a:ln w="38100">
            <a:solidFill>
              <a:srgbClr val="0091DF"/>
            </a:solidFill>
            <a:prstDash val="sysDot"/>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4264917" y="3700827"/>
            <a:ext cx="3480179" cy="0"/>
          </a:xfrm>
          <a:prstGeom prst="line">
            <a:avLst/>
          </a:prstGeom>
          <a:ln w="38100">
            <a:solidFill>
              <a:srgbClr val="0091DF"/>
            </a:solidFill>
            <a:prstDash val="sysDot"/>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a:off x="4264917" y="4139835"/>
            <a:ext cx="3480179" cy="0"/>
          </a:xfrm>
          <a:prstGeom prst="line">
            <a:avLst/>
          </a:prstGeom>
          <a:ln w="38100">
            <a:solidFill>
              <a:srgbClr val="0091DF"/>
            </a:solidFill>
            <a:prstDash val="sysDot"/>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4264917" y="4606139"/>
            <a:ext cx="3480179" cy="0"/>
          </a:xfrm>
          <a:prstGeom prst="line">
            <a:avLst/>
          </a:prstGeom>
          <a:ln w="38100">
            <a:solidFill>
              <a:srgbClr val="0091DF"/>
            </a:solidFill>
            <a:prstDash val="sysDot"/>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4264917" y="5086091"/>
            <a:ext cx="3480179" cy="0"/>
          </a:xfrm>
          <a:prstGeom prst="line">
            <a:avLst/>
          </a:prstGeom>
          <a:ln w="38100">
            <a:solidFill>
              <a:srgbClr val="0091DF"/>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fade">
                                      <p:cBhvr>
                                        <p:cTn id="7"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Broad Range </a:t>
            </a:r>
            <a:br>
              <a:rPr lang="en-US" dirty="0"/>
            </a:br>
            <a:r>
              <a:rPr lang="en-US" dirty="0"/>
              <a:t>of Solutions</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4053700" y="4158533"/>
            <a:ext cx="1188559" cy="908767"/>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1638300" y="1685925"/>
            <a:ext cx="5591175" cy="2562225"/>
          </a:xfrm>
          <a:prstGeom prst="rect">
            <a:avLst/>
          </a:prstGeom>
          <a:solidFill>
            <a:srgbClr val="66B512">
              <a:alpha val="16000"/>
            </a:srgbClr>
          </a:solidFill>
          <a:ln w="63500" cmpd="tri">
            <a:solidFill>
              <a:srgbClr val="10384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66B512"/>
              </a:solidFill>
              <a:latin typeface="Arial" panose="020B0604020202020204" pitchFamily="34" charset="0"/>
              <a:cs typeface="Arial" panose="020B0604020202020204" pitchFamily="34" charset="0"/>
            </a:endParaRPr>
          </a:p>
        </p:txBody>
      </p:sp>
      <p:pic>
        <p:nvPicPr>
          <p:cNvPr id="5" name="Picture 4" descr="Dinner Plate Graphic - Meat Percentage.png"/>
          <p:cNvPicPr>
            <a:picLocks noChangeAspect="1"/>
          </p:cNvPicPr>
          <p:nvPr/>
        </p:nvPicPr>
        <p:blipFill>
          <a:blip r:embed="rId3" cstate="print">
            <a:duotone>
              <a:prstClr val="black"/>
              <a:srgbClr val="66B512">
                <a:tint val="45000"/>
                <a:satMod val="400000"/>
              </a:srgbClr>
            </a:duotone>
          </a:blip>
          <a:stretch>
            <a:fillRect/>
          </a:stretch>
        </p:blipFill>
        <p:spPr>
          <a:xfrm>
            <a:off x="3521852" y="4764381"/>
            <a:ext cx="861841" cy="597495"/>
          </a:xfrm>
          <a:prstGeom prst="rect">
            <a:avLst/>
          </a:prstGeom>
        </p:spPr>
      </p:pic>
      <p:pic>
        <p:nvPicPr>
          <p:cNvPr id="6" name="Picture 5" descr="Dinner Plate Graphic - Meat Percentage.png"/>
          <p:cNvPicPr>
            <a:picLocks noChangeAspect="1"/>
          </p:cNvPicPr>
          <p:nvPr/>
        </p:nvPicPr>
        <p:blipFill>
          <a:blip r:embed="rId3" cstate="print">
            <a:duotone>
              <a:prstClr val="black"/>
              <a:srgbClr val="66B512">
                <a:tint val="45000"/>
                <a:satMod val="400000"/>
              </a:srgbClr>
            </a:duotone>
          </a:blip>
          <a:stretch>
            <a:fillRect/>
          </a:stretch>
        </p:blipFill>
        <p:spPr>
          <a:xfrm>
            <a:off x="4551283" y="4764381"/>
            <a:ext cx="861841" cy="597495"/>
          </a:xfrm>
          <a:prstGeom prst="rect">
            <a:avLst/>
          </a:prstGeom>
        </p:spPr>
      </p:pic>
      <p:pic>
        <p:nvPicPr>
          <p:cNvPr id="7" name="Picture 6" descr="Dinner Plate Graphic - Meat Percentage.png"/>
          <p:cNvPicPr>
            <a:picLocks noChangeAspect="1"/>
          </p:cNvPicPr>
          <p:nvPr/>
        </p:nvPicPr>
        <p:blipFill>
          <a:blip r:embed="rId3" cstate="print">
            <a:duotone>
              <a:prstClr val="black"/>
              <a:srgbClr val="66B512">
                <a:tint val="45000"/>
                <a:satMod val="400000"/>
              </a:srgbClr>
            </a:duotone>
          </a:blip>
          <a:stretch>
            <a:fillRect/>
          </a:stretch>
        </p:blipFill>
        <p:spPr>
          <a:xfrm>
            <a:off x="2492421" y="4764381"/>
            <a:ext cx="861841" cy="597495"/>
          </a:xfrm>
          <a:prstGeom prst="rect">
            <a:avLst/>
          </a:prstGeom>
        </p:spPr>
      </p:pic>
      <p:pic>
        <p:nvPicPr>
          <p:cNvPr id="8" name="Picture 7" descr="Dinner Plate Graphic - Meat Percentage.png"/>
          <p:cNvPicPr>
            <a:picLocks noChangeAspect="1"/>
          </p:cNvPicPr>
          <p:nvPr/>
        </p:nvPicPr>
        <p:blipFill>
          <a:blip r:embed="rId3" cstate="print">
            <a:duotone>
              <a:prstClr val="black"/>
              <a:srgbClr val="66B512">
                <a:tint val="45000"/>
                <a:satMod val="400000"/>
              </a:srgbClr>
            </a:duotone>
          </a:blip>
          <a:stretch>
            <a:fillRect/>
          </a:stretch>
        </p:blipFill>
        <p:spPr>
          <a:xfrm>
            <a:off x="433559" y="4764381"/>
            <a:ext cx="861841" cy="597495"/>
          </a:xfrm>
          <a:prstGeom prst="rect">
            <a:avLst/>
          </a:prstGeom>
        </p:spPr>
      </p:pic>
      <p:pic>
        <p:nvPicPr>
          <p:cNvPr id="9" name="Picture 8" descr="Dinner Plate Graphic - Meat Percentage.png"/>
          <p:cNvPicPr>
            <a:picLocks noChangeAspect="1"/>
          </p:cNvPicPr>
          <p:nvPr/>
        </p:nvPicPr>
        <p:blipFill>
          <a:blip r:embed="rId3" cstate="print">
            <a:duotone>
              <a:prstClr val="black"/>
              <a:srgbClr val="66B512">
                <a:tint val="45000"/>
                <a:satMod val="400000"/>
              </a:srgbClr>
            </a:duotone>
          </a:blip>
          <a:stretch>
            <a:fillRect/>
          </a:stretch>
        </p:blipFill>
        <p:spPr>
          <a:xfrm>
            <a:off x="7639577" y="4764381"/>
            <a:ext cx="861841" cy="597495"/>
          </a:xfrm>
          <a:prstGeom prst="rect">
            <a:avLst/>
          </a:prstGeom>
        </p:spPr>
      </p:pic>
      <p:pic>
        <p:nvPicPr>
          <p:cNvPr id="10" name="Picture 9" descr="Dinner Plate Graphic - Meat Percentage.png"/>
          <p:cNvPicPr>
            <a:picLocks noChangeAspect="1"/>
          </p:cNvPicPr>
          <p:nvPr/>
        </p:nvPicPr>
        <p:blipFill>
          <a:blip r:embed="rId3" cstate="print">
            <a:duotone>
              <a:prstClr val="black"/>
              <a:srgbClr val="66B512">
                <a:tint val="45000"/>
                <a:satMod val="400000"/>
              </a:srgbClr>
            </a:duotone>
          </a:blip>
          <a:stretch>
            <a:fillRect/>
          </a:stretch>
        </p:blipFill>
        <p:spPr>
          <a:xfrm>
            <a:off x="1462990" y="4764381"/>
            <a:ext cx="861841" cy="597495"/>
          </a:xfrm>
          <a:prstGeom prst="rect">
            <a:avLst/>
          </a:prstGeom>
        </p:spPr>
      </p:pic>
      <p:pic>
        <p:nvPicPr>
          <p:cNvPr id="11" name="Picture 10" descr="Dinner Plate Graphic - Meat Percentage.png"/>
          <p:cNvPicPr>
            <a:picLocks noChangeAspect="1"/>
          </p:cNvPicPr>
          <p:nvPr/>
        </p:nvPicPr>
        <p:blipFill>
          <a:blip r:embed="rId3" cstate="print">
            <a:duotone>
              <a:prstClr val="black"/>
              <a:srgbClr val="66B512">
                <a:tint val="45000"/>
                <a:satMod val="400000"/>
              </a:srgbClr>
            </a:duotone>
          </a:blip>
          <a:stretch>
            <a:fillRect/>
          </a:stretch>
        </p:blipFill>
        <p:spPr>
          <a:xfrm>
            <a:off x="5580714" y="4764381"/>
            <a:ext cx="861841" cy="597495"/>
          </a:xfrm>
          <a:prstGeom prst="rect">
            <a:avLst/>
          </a:prstGeom>
        </p:spPr>
      </p:pic>
      <p:pic>
        <p:nvPicPr>
          <p:cNvPr id="12" name="Picture 11" descr="Dinner Plate Graphic - Meat Percentage.png"/>
          <p:cNvPicPr>
            <a:picLocks noChangeAspect="1"/>
          </p:cNvPicPr>
          <p:nvPr/>
        </p:nvPicPr>
        <p:blipFill>
          <a:blip r:embed="rId3" cstate="print">
            <a:duotone>
              <a:prstClr val="black"/>
              <a:srgbClr val="66B512">
                <a:tint val="45000"/>
                <a:satMod val="400000"/>
              </a:srgbClr>
            </a:duotone>
          </a:blip>
          <a:stretch>
            <a:fillRect/>
          </a:stretch>
        </p:blipFill>
        <p:spPr>
          <a:xfrm>
            <a:off x="6610145" y="4764381"/>
            <a:ext cx="861841" cy="597495"/>
          </a:xfrm>
          <a:prstGeom prst="rect">
            <a:avLst/>
          </a:prstGeom>
        </p:spPr>
      </p:pic>
      <p:sp>
        <p:nvSpPr>
          <p:cNvPr id="13" name="Title 1"/>
          <p:cNvSpPr txBox="1">
            <a:spLocks/>
          </p:cNvSpPr>
          <p:nvPr/>
        </p:nvSpPr>
        <p:spPr>
          <a:xfrm>
            <a:off x="219075" y="274638"/>
            <a:ext cx="8001000" cy="715962"/>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dirty="0">
                <a:ln>
                  <a:noFill/>
                </a:ln>
                <a:solidFill>
                  <a:srgbClr val="66B512"/>
                </a:solidFill>
                <a:effectLst/>
                <a:uLnTx/>
                <a:uFillTx/>
                <a:latin typeface="Arial" panose="020B0604020202020204" pitchFamily="34" charset="0"/>
                <a:ea typeface="Verdana" pitchFamily="34" charset="0"/>
                <a:cs typeface="Arial" panose="020B0604020202020204" pitchFamily="34" charset="0"/>
              </a:rPr>
              <a:t>Collaborative</a:t>
            </a:r>
            <a:r>
              <a:rPr kumimoji="0" lang="en-US" sz="2800" b="1" i="0" u="none" strike="noStrike" kern="1200" cap="none" spc="0" normalizeH="0" noProof="0" dirty="0">
                <a:ln>
                  <a:noFill/>
                </a:ln>
                <a:solidFill>
                  <a:srgbClr val="66B512"/>
                </a:solidFill>
                <a:effectLst/>
                <a:uLnTx/>
                <a:uFillTx/>
                <a:latin typeface="Arial" panose="020B0604020202020204" pitchFamily="34" charset="0"/>
                <a:ea typeface="Verdana" pitchFamily="34" charset="0"/>
                <a:cs typeface="Arial" panose="020B0604020202020204" pitchFamily="34" charset="0"/>
              </a:rPr>
              <a:t> Innovation</a:t>
            </a:r>
            <a:endParaRPr kumimoji="0" lang="en-US" sz="2800" b="1" i="0" u="none" strike="noStrike" kern="1200" cap="none" spc="0" normalizeH="0" baseline="0" noProof="0" dirty="0">
              <a:ln>
                <a:noFill/>
              </a:ln>
              <a:solidFill>
                <a:srgbClr val="66B512"/>
              </a:solidFill>
              <a:effectLst/>
              <a:uLnTx/>
              <a:uFillTx/>
              <a:latin typeface="Arial" panose="020B0604020202020204" pitchFamily="34" charset="0"/>
              <a:ea typeface="Verdana" pitchFamily="34" charset="0"/>
              <a:cs typeface="Arial" panose="020B0604020202020204" pitchFamily="34" charset="0"/>
            </a:endParaRPr>
          </a:p>
        </p:txBody>
      </p:sp>
      <p:sp>
        <p:nvSpPr>
          <p:cNvPr id="14" name="Rectangle 13"/>
          <p:cNvSpPr/>
          <p:nvPr/>
        </p:nvSpPr>
        <p:spPr>
          <a:xfrm>
            <a:off x="1990726" y="2253998"/>
            <a:ext cx="4781834" cy="2284856"/>
          </a:xfrm>
          <a:prstGeom prst="rect">
            <a:avLst/>
          </a:prstGeom>
        </p:spPr>
        <p:txBody>
          <a:bodyPr wrap="square">
            <a:spAutoFit/>
          </a:bodyPr>
          <a:lstStyle/>
          <a:p>
            <a:pPr algn="ctr" fontAlgn="base">
              <a:lnSpc>
                <a:spcPct val="92000"/>
              </a:lnSpc>
              <a:spcBef>
                <a:spcPts val="0"/>
              </a:spcBef>
              <a:spcAft>
                <a:spcPts val="1200"/>
              </a:spcAft>
            </a:pPr>
            <a:r>
              <a:rPr lang="en-US" sz="2400" dirty="0">
                <a:solidFill>
                  <a:srgbClr val="10384F"/>
                </a:solidFill>
                <a:latin typeface="Arial" panose="020B0604020202020204" pitchFamily="34" charset="0"/>
                <a:cs typeface="Arial" panose="020B0604020202020204" pitchFamily="34" charset="0"/>
              </a:rPr>
              <a:t>Making a </a:t>
            </a:r>
            <a:r>
              <a:rPr lang="en-US" sz="2400" b="1" dirty="0">
                <a:solidFill>
                  <a:srgbClr val="66B512"/>
                </a:solidFill>
                <a:latin typeface="Arial" panose="020B0604020202020204" pitchFamily="34" charset="0"/>
                <a:cs typeface="Arial" panose="020B0604020202020204" pitchFamily="34" charset="0"/>
              </a:rPr>
              <a:t>balanced meal </a:t>
            </a:r>
            <a:r>
              <a:rPr lang="en-US" sz="2400" dirty="0">
                <a:solidFill>
                  <a:srgbClr val="10384F"/>
                </a:solidFill>
                <a:latin typeface="Arial" panose="020B0604020202020204" pitchFamily="34" charset="0"/>
                <a:cs typeface="Arial" panose="020B0604020202020204" pitchFamily="34" charset="0"/>
              </a:rPr>
              <a:t>accessible for</a:t>
            </a:r>
            <a:r>
              <a:rPr lang="en-US" sz="2400" b="1" dirty="0">
                <a:solidFill>
                  <a:schemeClr val="accent1"/>
                </a:solidFill>
                <a:latin typeface="Arial" panose="020B0604020202020204" pitchFamily="34" charset="0"/>
                <a:cs typeface="Arial" panose="020B0604020202020204" pitchFamily="34" charset="0"/>
              </a:rPr>
              <a:t> </a:t>
            </a:r>
            <a:r>
              <a:rPr lang="en-US" sz="2400" b="1" dirty="0">
                <a:solidFill>
                  <a:srgbClr val="66B512"/>
                </a:solidFill>
                <a:latin typeface="Arial" panose="020B0604020202020204" pitchFamily="34" charset="0"/>
                <a:cs typeface="Arial" panose="020B0604020202020204" pitchFamily="34" charset="0"/>
              </a:rPr>
              <a:t>everyone</a:t>
            </a:r>
            <a:r>
              <a:rPr lang="en-US" sz="2400" dirty="0">
                <a:solidFill>
                  <a:srgbClr val="10384F"/>
                </a:solidFill>
                <a:latin typeface="Arial" panose="020B0604020202020204" pitchFamily="34" charset="0"/>
                <a:cs typeface="Arial" panose="020B0604020202020204" pitchFamily="34" charset="0"/>
              </a:rPr>
              <a:t>, and doing it in a </a:t>
            </a:r>
            <a:r>
              <a:rPr lang="en-US" sz="2400" b="1" dirty="0">
                <a:solidFill>
                  <a:srgbClr val="66B512"/>
                </a:solidFill>
                <a:latin typeface="Arial" panose="020B0604020202020204" pitchFamily="34" charset="0"/>
                <a:cs typeface="Arial" panose="020B0604020202020204" pitchFamily="34" charset="0"/>
              </a:rPr>
              <a:t>sustainable way </a:t>
            </a:r>
            <a:r>
              <a:rPr lang="en-US" sz="2400" dirty="0">
                <a:solidFill>
                  <a:srgbClr val="10384F"/>
                </a:solidFill>
                <a:latin typeface="Arial" panose="020B0604020202020204" pitchFamily="34" charset="0"/>
                <a:cs typeface="Arial" panose="020B0604020202020204" pitchFamily="34" charset="0"/>
              </a:rPr>
              <a:t>requires a wide range of</a:t>
            </a:r>
            <a:r>
              <a:rPr lang="en-US" sz="2400" b="1" dirty="0">
                <a:solidFill>
                  <a:schemeClr val="accent1"/>
                </a:solidFill>
                <a:latin typeface="Arial" panose="020B0604020202020204" pitchFamily="34" charset="0"/>
                <a:cs typeface="Arial" panose="020B0604020202020204" pitchFamily="34" charset="0"/>
              </a:rPr>
              <a:t> </a:t>
            </a:r>
            <a:r>
              <a:rPr lang="en-US" sz="2400" b="1" dirty="0">
                <a:solidFill>
                  <a:srgbClr val="66B512"/>
                </a:solidFill>
                <a:latin typeface="Arial" panose="020B0604020202020204" pitchFamily="34" charset="0"/>
                <a:cs typeface="Arial" panose="020B0604020202020204" pitchFamily="34" charset="0"/>
              </a:rPr>
              <a:t>ideas</a:t>
            </a:r>
            <a:r>
              <a:rPr lang="en-US" sz="2400" b="1" dirty="0">
                <a:solidFill>
                  <a:schemeClr val="accent1"/>
                </a:solidFill>
                <a:latin typeface="Arial" panose="020B0604020202020204" pitchFamily="34" charset="0"/>
                <a:cs typeface="Arial" panose="020B0604020202020204" pitchFamily="34" charset="0"/>
              </a:rPr>
              <a:t> </a:t>
            </a:r>
            <a:r>
              <a:rPr lang="en-US" sz="2400" dirty="0">
                <a:solidFill>
                  <a:srgbClr val="10384F"/>
                </a:solidFill>
                <a:latin typeface="Arial" panose="020B0604020202020204" pitchFamily="34" charset="0"/>
                <a:cs typeface="Arial" panose="020B0604020202020204" pitchFamily="34" charset="0"/>
              </a:rPr>
              <a:t>and</a:t>
            </a:r>
            <a:r>
              <a:rPr lang="en-US" sz="2400" b="1" dirty="0">
                <a:solidFill>
                  <a:schemeClr val="accent1"/>
                </a:solidFill>
                <a:latin typeface="Arial" panose="020B0604020202020204" pitchFamily="34" charset="0"/>
                <a:cs typeface="Arial" panose="020B0604020202020204" pitchFamily="34" charset="0"/>
              </a:rPr>
              <a:t> </a:t>
            </a:r>
            <a:r>
              <a:rPr lang="en-US" sz="2400" b="1" dirty="0">
                <a:solidFill>
                  <a:srgbClr val="66B512"/>
                </a:solidFill>
                <a:latin typeface="Arial" panose="020B0604020202020204" pitchFamily="34" charset="0"/>
                <a:cs typeface="Arial" panose="020B0604020202020204" pitchFamily="34" charset="0"/>
              </a:rPr>
              <a:t>resources</a:t>
            </a:r>
          </a:p>
          <a:p>
            <a:pPr algn="ctr" fontAlgn="base">
              <a:lnSpc>
                <a:spcPct val="92000"/>
              </a:lnSpc>
              <a:spcBef>
                <a:spcPts val="0"/>
              </a:spcBef>
              <a:spcAft>
                <a:spcPts val="1200"/>
              </a:spcAft>
            </a:pPr>
            <a:endParaRPr lang="en-US" sz="2400" b="1" dirty="0">
              <a:solidFill>
                <a:schemeClr val="accent1"/>
              </a:solidFill>
              <a:latin typeface="Arial" panose="020B060402020202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2_Custom Design">
  <a:themeElements>
    <a:clrScheme name="CE">
      <a:dk1>
        <a:srgbClr val="494949"/>
      </a:dk1>
      <a:lt1>
        <a:sysClr val="window" lastClr="FFFFFF"/>
      </a:lt1>
      <a:dk2>
        <a:srgbClr val="494949"/>
      </a:dk2>
      <a:lt2>
        <a:srgbClr val="FFFFFF"/>
      </a:lt2>
      <a:accent1>
        <a:srgbClr val="9DBB67"/>
      </a:accent1>
      <a:accent2>
        <a:srgbClr val="DE9F61"/>
      </a:accent2>
      <a:accent3>
        <a:srgbClr val="E4C14E"/>
      </a:accent3>
      <a:accent4>
        <a:srgbClr val="9BC6B1"/>
      </a:accent4>
      <a:accent5>
        <a:srgbClr val="E27C70"/>
      </a:accent5>
      <a:accent6>
        <a:srgbClr val="D8C3CD"/>
      </a:accent6>
      <a:hlink>
        <a:srgbClr val="87B6DD"/>
      </a:hlink>
      <a:folHlink>
        <a:srgbClr val="DEDB86"/>
      </a:folHlink>
    </a:clrScheme>
    <a:fontScheme name="Custom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rganic &amp; Conventional Farming">
  <a:themeElements>
    <a:clrScheme name="CE">
      <a:dk1>
        <a:srgbClr val="494949"/>
      </a:dk1>
      <a:lt1>
        <a:sysClr val="window" lastClr="FFFFFF"/>
      </a:lt1>
      <a:dk2>
        <a:srgbClr val="494949"/>
      </a:dk2>
      <a:lt2>
        <a:srgbClr val="FFFFFF"/>
      </a:lt2>
      <a:accent1>
        <a:srgbClr val="9DBB67"/>
      </a:accent1>
      <a:accent2>
        <a:srgbClr val="DE9F61"/>
      </a:accent2>
      <a:accent3>
        <a:srgbClr val="E4C14E"/>
      </a:accent3>
      <a:accent4>
        <a:srgbClr val="9BC6B1"/>
      </a:accent4>
      <a:accent5>
        <a:srgbClr val="E27C70"/>
      </a:accent5>
      <a:accent6>
        <a:srgbClr val="D8C3CD"/>
      </a:accent6>
      <a:hlink>
        <a:srgbClr val="87B6DD"/>
      </a:hlink>
      <a:folHlink>
        <a:srgbClr val="DEDB86"/>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Understanding Pesticides">
  <a:themeElements>
    <a:clrScheme name="CE">
      <a:dk1>
        <a:srgbClr val="494949"/>
      </a:dk1>
      <a:lt1>
        <a:sysClr val="window" lastClr="FFFFFF"/>
      </a:lt1>
      <a:dk2>
        <a:srgbClr val="494949"/>
      </a:dk2>
      <a:lt2>
        <a:srgbClr val="FFFFFF"/>
      </a:lt2>
      <a:accent1>
        <a:srgbClr val="9DBB67"/>
      </a:accent1>
      <a:accent2>
        <a:srgbClr val="DE9F61"/>
      </a:accent2>
      <a:accent3>
        <a:srgbClr val="E4C14E"/>
      </a:accent3>
      <a:accent4>
        <a:srgbClr val="9BC6B1"/>
      </a:accent4>
      <a:accent5>
        <a:srgbClr val="E27C70"/>
      </a:accent5>
      <a:accent6>
        <a:srgbClr val="D8C3CD"/>
      </a:accent6>
      <a:hlink>
        <a:srgbClr val="87B6DD"/>
      </a:hlink>
      <a:folHlink>
        <a:srgbClr val="DEDB86"/>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Statistics">
  <a:themeElements>
    <a:clrScheme name="CE">
      <a:dk1>
        <a:srgbClr val="494949"/>
      </a:dk1>
      <a:lt1>
        <a:sysClr val="window" lastClr="FFFFFF"/>
      </a:lt1>
      <a:dk2>
        <a:srgbClr val="494949"/>
      </a:dk2>
      <a:lt2>
        <a:srgbClr val="FFFFFF"/>
      </a:lt2>
      <a:accent1>
        <a:srgbClr val="9DBB67"/>
      </a:accent1>
      <a:accent2>
        <a:srgbClr val="DE9F61"/>
      </a:accent2>
      <a:accent3>
        <a:srgbClr val="E4C14E"/>
      </a:accent3>
      <a:accent4>
        <a:srgbClr val="9BC6B1"/>
      </a:accent4>
      <a:accent5>
        <a:srgbClr val="E27C70"/>
      </a:accent5>
      <a:accent6>
        <a:srgbClr val="D8C3CD"/>
      </a:accent6>
      <a:hlink>
        <a:srgbClr val="87B6DD"/>
      </a:hlink>
      <a:folHlink>
        <a:srgbClr val="DEDB86"/>
      </a:folHlink>
    </a:clrScheme>
    <a:fontScheme name="Custom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Ag Innovation">
  <a:themeElements>
    <a:clrScheme name="CE">
      <a:dk1>
        <a:srgbClr val="494949"/>
      </a:dk1>
      <a:lt1>
        <a:sysClr val="window" lastClr="FFFFFF"/>
      </a:lt1>
      <a:dk2>
        <a:srgbClr val="494949"/>
      </a:dk2>
      <a:lt2>
        <a:srgbClr val="FFFFFF"/>
      </a:lt2>
      <a:accent1>
        <a:srgbClr val="9DBB67"/>
      </a:accent1>
      <a:accent2>
        <a:srgbClr val="DE9F61"/>
      </a:accent2>
      <a:accent3>
        <a:srgbClr val="E4C14E"/>
      </a:accent3>
      <a:accent4>
        <a:srgbClr val="9BC6B1"/>
      </a:accent4>
      <a:accent5>
        <a:srgbClr val="E27C70"/>
      </a:accent5>
      <a:accent6>
        <a:srgbClr val="D8C3CD"/>
      </a:accent6>
      <a:hlink>
        <a:srgbClr val="87B6DD"/>
      </a:hlink>
      <a:folHlink>
        <a:srgbClr val="DEDB8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Understanding GMOs">
  <a:themeElements>
    <a:clrScheme name="CE">
      <a:dk1>
        <a:srgbClr val="494949"/>
      </a:dk1>
      <a:lt1>
        <a:sysClr val="window" lastClr="FFFFFF"/>
      </a:lt1>
      <a:dk2>
        <a:srgbClr val="494949"/>
      </a:dk2>
      <a:lt2>
        <a:srgbClr val="FFFFFF"/>
      </a:lt2>
      <a:accent1>
        <a:srgbClr val="9DBB67"/>
      </a:accent1>
      <a:accent2>
        <a:srgbClr val="DE9F61"/>
      </a:accent2>
      <a:accent3>
        <a:srgbClr val="E4C14E"/>
      </a:accent3>
      <a:accent4>
        <a:srgbClr val="9BC6B1"/>
      </a:accent4>
      <a:accent5>
        <a:srgbClr val="E27C70"/>
      </a:accent5>
      <a:accent6>
        <a:srgbClr val="D8C3CD"/>
      </a:accent6>
      <a:hlink>
        <a:srgbClr val="87B6DD"/>
      </a:hlink>
      <a:folHlink>
        <a:srgbClr val="DEDB86"/>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Vegetables">
  <a:themeElements>
    <a:clrScheme name="CE">
      <a:dk1>
        <a:srgbClr val="494949"/>
      </a:dk1>
      <a:lt1>
        <a:sysClr val="window" lastClr="FFFFFF"/>
      </a:lt1>
      <a:dk2>
        <a:srgbClr val="494949"/>
      </a:dk2>
      <a:lt2>
        <a:srgbClr val="FFFFFF"/>
      </a:lt2>
      <a:accent1>
        <a:srgbClr val="9DBB67"/>
      </a:accent1>
      <a:accent2>
        <a:srgbClr val="DE9F61"/>
      </a:accent2>
      <a:accent3>
        <a:srgbClr val="E4C14E"/>
      </a:accent3>
      <a:accent4>
        <a:srgbClr val="9BC6B1"/>
      </a:accent4>
      <a:accent5>
        <a:srgbClr val="E27C70"/>
      </a:accent5>
      <a:accent6>
        <a:srgbClr val="D8C3CD"/>
      </a:accent6>
      <a:hlink>
        <a:srgbClr val="87B6DD"/>
      </a:hlink>
      <a:folHlink>
        <a:srgbClr val="DEDB86"/>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10522</TotalTime>
  <Words>1335</Words>
  <Application>Microsoft Office PowerPoint</Application>
  <PresentationFormat>On-screen Show (4:3)</PresentationFormat>
  <Paragraphs>144</Paragraphs>
  <Slides>14</Slides>
  <Notes>12</Notes>
  <HiddenSlides>0</HiddenSlides>
  <MMClips>0</MMClips>
  <ScaleCrop>false</ScaleCrop>
  <HeadingPairs>
    <vt:vector size="6" baseType="variant">
      <vt:variant>
        <vt:lpstr>Fonts Used</vt:lpstr>
      </vt:variant>
      <vt:variant>
        <vt:i4>4</vt:i4>
      </vt:variant>
      <vt:variant>
        <vt:lpstr>Theme</vt:lpstr>
      </vt:variant>
      <vt:variant>
        <vt:i4>7</vt:i4>
      </vt:variant>
      <vt:variant>
        <vt:lpstr>Slide Titles</vt:lpstr>
      </vt:variant>
      <vt:variant>
        <vt:i4>14</vt:i4>
      </vt:variant>
    </vt:vector>
  </HeadingPairs>
  <TitlesOfParts>
    <vt:vector size="25" baseType="lpstr">
      <vt:lpstr>Arial</vt:lpstr>
      <vt:lpstr>Calibri</vt:lpstr>
      <vt:lpstr>Courier New</vt:lpstr>
      <vt:lpstr>Verdana</vt:lpstr>
      <vt:lpstr>2_Custom Design</vt:lpstr>
      <vt:lpstr>Organic &amp; Conventional Farming</vt:lpstr>
      <vt:lpstr>Understanding Pesticides</vt:lpstr>
      <vt:lpstr>Statistics</vt:lpstr>
      <vt:lpstr>Ag Innovation</vt:lpstr>
      <vt:lpstr>Understanding GMOs</vt:lpstr>
      <vt:lpstr>Vegetables</vt:lpstr>
      <vt:lpstr>Agriculture Overview:  MODERN FARMING</vt:lpstr>
      <vt:lpstr>Presenter Notes</vt:lpstr>
      <vt:lpstr>Our Planet Faces  Real Challenges</vt:lpstr>
      <vt:lpstr>Rising Population</vt:lpstr>
      <vt:lpstr>PowerPoint Presentation</vt:lpstr>
      <vt:lpstr>Limited Farmland</vt:lpstr>
      <vt:lpstr>Changing Climate</vt:lpstr>
      <vt:lpstr>A Broad Range  of Solutions</vt:lpstr>
      <vt:lpstr>PowerPoint Presentation</vt:lpstr>
      <vt:lpstr>PowerPoint Presentation</vt:lpstr>
      <vt:lpstr>PowerPoint Presentation</vt:lpstr>
      <vt:lpstr>Precision Agriculture Helps Farmers Manage Multiple Decisions Every Season</vt:lpstr>
      <vt:lpstr>PowerPoint Presentation</vt:lpstr>
      <vt:lpstr>Presenter Notes</vt:lpstr>
    </vt:vector>
  </TitlesOfParts>
  <Company>Monsanto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jmuhs</dc:creator>
  <cp:lastModifiedBy>LEBBING, BRITTANIA MARIE [AG/1005]</cp:lastModifiedBy>
  <cp:revision>513</cp:revision>
  <dcterms:created xsi:type="dcterms:W3CDTF">2015-07-20T13:09:32Z</dcterms:created>
  <dcterms:modified xsi:type="dcterms:W3CDTF">2020-08-04T17:48:50Z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f850223-87a8-40c3-9eb2-432606efca2a_Enabled">
    <vt:lpwstr>True</vt:lpwstr>
  </property>
  <property fmtid="{D5CDD505-2E9C-101B-9397-08002B2CF9AE}" pid="3" name="MSIP_Label_7f850223-87a8-40c3-9eb2-432606efca2a_SiteId">
    <vt:lpwstr>fcb2b37b-5da0-466b-9b83-0014b67a7c78</vt:lpwstr>
  </property>
  <property fmtid="{D5CDD505-2E9C-101B-9397-08002B2CF9AE}" pid="4" name="MSIP_Label_7f850223-87a8-40c3-9eb2-432606efca2a_Owner">
    <vt:lpwstr>fernanda.thurmond.ext@bayer.com</vt:lpwstr>
  </property>
  <property fmtid="{D5CDD505-2E9C-101B-9397-08002B2CF9AE}" pid="5" name="MSIP_Label_7f850223-87a8-40c3-9eb2-432606efca2a_SetDate">
    <vt:lpwstr>2020-08-03T19:47:58.6687360Z</vt:lpwstr>
  </property>
  <property fmtid="{D5CDD505-2E9C-101B-9397-08002B2CF9AE}" pid="6" name="MSIP_Label_7f850223-87a8-40c3-9eb2-432606efca2a_Name">
    <vt:lpwstr>NO CLASSIFICATION</vt:lpwstr>
  </property>
  <property fmtid="{D5CDD505-2E9C-101B-9397-08002B2CF9AE}" pid="7" name="MSIP_Label_7f850223-87a8-40c3-9eb2-432606efca2a_Application">
    <vt:lpwstr>Microsoft Azure Information Protection</vt:lpwstr>
  </property>
  <property fmtid="{D5CDD505-2E9C-101B-9397-08002B2CF9AE}" pid="8" name="MSIP_Label_7f850223-87a8-40c3-9eb2-432606efca2a_Extended_MSFT_Method">
    <vt:lpwstr>Manual</vt:lpwstr>
  </property>
  <property fmtid="{D5CDD505-2E9C-101B-9397-08002B2CF9AE}" pid="9" name="Sensitivity">
    <vt:lpwstr>NO CLASSIFICATION</vt:lpwstr>
  </property>
</Properties>
</file>