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7.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716" r:id="rId2"/>
    <p:sldMasterId id="2147483709" r:id="rId3"/>
    <p:sldMasterId id="2147483648" r:id="rId4"/>
    <p:sldMasterId id="2147483679" r:id="rId5"/>
    <p:sldMasterId id="2147483655" r:id="rId6"/>
    <p:sldMasterId id="2147483666" r:id="rId7"/>
    <p:sldMasterId id="2147483696" r:id="rId8"/>
  </p:sldMasterIdLst>
  <p:notesMasterIdLst>
    <p:notesMasterId r:id="rId38"/>
  </p:notesMasterIdLst>
  <p:handoutMasterIdLst>
    <p:handoutMasterId r:id="rId39"/>
  </p:handoutMasterIdLst>
  <p:sldIdLst>
    <p:sldId id="293" r:id="rId9"/>
    <p:sldId id="348" r:id="rId10"/>
    <p:sldId id="295" r:id="rId11"/>
    <p:sldId id="319" r:id="rId12"/>
    <p:sldId id="268" r:id="rId13"/>
    <p:sldId id="294" r:id="rId14"/>
    <p:sldId id="260" r:id="rId15"/>
    <p:sldId id="326" r:id="rId16"/>
    <p:sldId id="327" r:id="rId17"/>
    <p:sldId id="328" r:id="rId18"/>
    <p:sldId id="329" r:id="rId19"/>
    <p:sldId id="330" r:id="rId20"/>
    <p:sldId id="365" r:id="rId21"/>
    <p:sldId id="325" r:id="rId22"/>
    <p:sldId id="304" r:id="rId23"/>
    <p:sldId id="285" r:id="rId24"/>
    <p:sldId id="298" r:id="rId25"/>
    <p:sldId id="299" r:id="rId26"/>
    <p:sldId id="300" r:id="rId27"/>
    <p:sldId id="320" r:id="rId28"/>
    <p:sldId id="321" r:id="rId29"/>
    <p:sldId id="322" r:id="rId30"/>
    <p:sldId id="305" r:id="rId31"/>
    <p:sldId id="306" r:id="rId32"/>
    <p:sldId id="307" r:id="rId33"/>
    <p:sldId id="308" r:id="rId34"/>
    <p:sldId id="309" r:id="rId35"/>
    <p:sldId id="364" r:id="rId36"/>
    <p:sldId id="349"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ahood" initials="a" lastIdx="12" clrIdx="0"/>
  <p:cmAuthor id="1" name="bmlebb" initials="b" lastIdx="12" clrIdx="1"/>
  <p:cmAuthor id="2" name="cacasey" initials="cac"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384F"/>
    <a:srgbClr val="66B512"/>
    <a:srgbClr val="0091DF"/>
    <a:srgbClr val="89D329"/>
    <a:srgbClr val="00BCFF"/>
    <a:srgbClr val="C67729"/>
    <a:srgbClr val="ECF6E2"/>
    <a:srgbClr val="FDFEFC"/>
    <a:srgbClr val="9DBB67"/>
    <a:srgbClr val="DD80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78892" autoAdjust="0"/>
  </p:normalViewPr>
  <p:slideViewPr>
    <p:cSldViewPr snapToGrid="0">
      <p:cViewPr>
        <p:scale>
          <a:sx n="75" d="100"/>
          <a:sy n="75" d="100"/>
        </p:scale>
        <p:origin x="624" y="-41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1" d="100"/>
          <a:sy n="81" d="100"/>
        </p:scale>
        <p:origin x="-291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818C3BA-165B-4275-BCD4-06F5E696CD76}" type="datetimeFigureOut">
              <a:rPr lang="en-US" smtClean="0"/>
              <a:pPr/>
              <a:t>12/16/2020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2973B5E-8676-442F-A1D5-CBE2ADE3130C}" type="slidenum">
              <a:rPr lang="en-US" smtClean="0"/>
              <a:pPr/>
              <a:t>‹#›</a:t>
            </a:fld>
            <a:endParaRPr lang="en-US"/>
          </a:p>
        </p:txBody>
      </p:sp>
    </p:spTree>
    <p:extLst>
      <p:ext uri="{BB962C8B-B14F-4D97-AF65-F5344CB8AC3E}">
        <p14:creationId xmlns:p14="http://schemas.microsoft.com/office/powerpoint/2010/main" val="1957747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0C1BA8C-46DA-41A0-8D2A-A53F91659A1C}" type="datetimeFigureOut">
              <a:rPr lang="en-US" smtClean="0"/>
              <a:pPr/>
              <a:t>12/16/2020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8F7AC42-5E10-47CB-B87F-9204F672EBE9}" type="slidenum">
              <a:rPr lang="en-US" smtClean="0"/>
              <a:pPr/>
              <a:t>‹#›</a:t>
            </a:fld>
            <a:endParaRPr lang="en-US"/>
          </a:p>
        </p:txBody>
      </p:sp>
    </p:spTree>
    <p:extLst>
      <p:ext uri="{BB962C8B-B14F-4D97-AF65-F5344CB8AC3E}">
        <p14:creationId xmlns:p14="http://schemas.microsoft.com/office/powerpoint/2010/main" val="846930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a:t>
            </a:r>
            <a:r>
              <a:rPr lang="en-US" baseline="0" dirty="0"/>
              <a:t> is a lot of discussion around GMO seeds for crops. GMOs are used for a wide range of products people depend on every day.  </a:t>
            </a:r>
            <a:endParaRPr lang="en-US" dirty="0"/>
          </a:p>
          <a:p>
            <a:endParaRPr lang="en-US" baseline="0" dirty="0"/>
          </a:p>
          <a:p>
            <a:r>
              <a:rPr lang="en-US" baseline="0" dirty="0"/>
              <a:t>Biotechnology, the process by which GMOs are created, is used in production of rennet, which is used in making cheese. Prior to biotech solutions, these enzymes were extracted from the stomachs of cows. The fourth stomach, to be exact. Naturally occurring rennet often contained impurities that could result in less-than-ideal conditions. Biotech has enabled production of more predictable rennet that helps cheese-makers deliver the flavors and consistency that consumers expect.</a:t>
            </a:r>
          </a:p>
          <a:p>
            <a:endParaRPr lang="en-US" baseline="0" dirty="0"/>
          </a:p>
          <a:p>
            <a:r>
              <a:rPr lang="en-US" baseline="0" dirty="0"/>
              <a:t>Biotech also helps in the production of yeast used for bread and beer. Again, biotech helps to provide a more precise product that delivers the flavor profile that a baker or brewer is seeking. You don’t want a Doppelbock that tastes like an ESB, after all.</a:t>
            </a:r>
          </a:p>
          <a:p>
            <a:endParaRPr lang="en-US" baseline="0" dirty="0"/>
          </a:p>
          <a:p>
            <a:r>
              <a:rPr lang="en-US" baseline="0" dirty="0"/>
              <a:t>We also depend on biotechnology for production of life-saving medications, most notably, insulin. Prior to biotech solutions, insulin was extracted from the pancreas of a pig or cow. Prior to that, it was extracted from human cadavers.  </a:t>
            </a:r>
          </a:p>
          <a:p>
            <a:endParaRPr lang="en-US" baseline="0" dirty="0"/>
          </a:p>
          <a:p>
            <a:r>
              <a:rPr lang="en-US" baseline="0" dirty="0"/>
              <a:t>I think that this understanding of the history of GMOs, what they are and how they’re used, helps put a lot of the current discussion into better perspective. A lot of people aren’t aware of how broadly the technology is used, of the many benefits it provides, how long it’s been around and how extensively it’s been tested.</a:t>
            </a:r>
          </a:p>
          <a:p>
            <a:endParaRPr lang="en-US" baseline="0" dirty="0"/>
          </a:p>
        </p:txBody>
      </p:sp>
      <p:sp>
        <p:nvSpPr>
          <p:cNvPr id="4" name="Slide Number Placeholder 3"/>
          <p:cNvSpPr>
            <a:spLocks noGrp="1"/>
          </p:cNvSpPr>
          <p:nvPr>
            <p:ph type="sldNum" sz="quarter" idx="10"/>
          </p:nvPr>
        </p:nvSpPr>
        <p:spPr/>
        <p:txBody>
          <a:bodyPr/>
          <a:lstStyle/>
          <a:p>
            <a:fld id="{CD6A65AC-BA88-433D-8568-D08B5330F4BA}"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Once</a:t>
            </a:r>
            <a:r>
              <a:rPr lang="en-US" baseline="0" dirty="0"/>
              <a:t> they have been approved for market, seeds are bulked up by growing them in fields to create inventory for the different geographies.  There are many different types of GMO trait combinations that are paired with many varieties of </a:t>
            </a:r>
            <a:r>
              <a:rPr lang="en-US" baseline="0" dirty="0" err="1"/>
              <a:t>germplasm</a:t>
            </a:r>
            <a:r>
              <a:rPr lang="en-US" baseline="0" dirty="0"/>
              <a:t> to create products that are unique to the challenges each field faces.  </a:t>
            </a:r>
            <a:endParaRPr lang="en-US" dirty="0"/>
          </a:p>
        </p:txBody>
      </p:sp>
      <p:sp>
        <p:nvSpPr>
          <p:cNvPr id="4" name="Slide Number Placeholder 3"/>
          <p:cNvSpPr>
            <a:spLocks noGrp="1"/>
          </p:cNvSpPr>
          <p:nvPr>
            <p:ph type="sldNum" sz="quarter" idx="10"/>
          </p:nvPr>
        </p:nvSpPr>
        <p:spPr/>
        <p:txBody>
          <a:bodyPr/>
          <a:lstStyle/>
          <a:p>
            <a:fld id="{48F7AC42-5E10-47CB-B87F-9204F672EBE9}"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a lot of misunderstanding of what crops</a:t>
            </a:r>
            <a:r>
              <a:rPr lang="en-US" baseline="0" dirty="0"/>
              <a:t> are GMO and what GMO traits are in them.  Here is a chart that outlines what is on the market today.  As you can see it varies by crop and the challenges faced.  GMOs are not a fit for every challenge; therefore, it is used strategically in places where breeding or other technologies would not be the best tool to create a solution.  </a:t>
            </a:r>
            <a:endParaRPr lang="en-US" dirty="0"/>
          </a:p>
          <a:p>
            <a:endParaRPr lang="en-US" dirty="0"/>
          </a:p>
        </p:txBody>
      </p:sp>
      <p:sp>
        <p:nvSpPr>
          <p:cNvPr id="4" name="Slide Number Placeholder 3"/>
          <p:cNvSpPr>
            <a:spLocks noGrp="1"/>
          </p:cNvSpPr>
          <p:nvPr>
            <p:ph type="sldNum" sz="quarter" idx="5"/>
          </p:nvPr>
        </p:nvSpPr>
        <p:spPr/>
        <p:txBody>
          <a:bodyPr/>
          <a:lstStyle/>
          <a:p>
            <a:fld id="{48F7AC42-5E10-47CB-B87F-9204F672EBE9}" type="slidenum">
              <a:rPr lang="en-US" smtClean="0"/>
              <a:pPr/>
              <a:t>13</a:t>
            </a:fld>
            <a:endParaRPr lang="en-US"/>
          </a:p>
        </p:txBody>
      </p:sp>
    </p:spTree>
    <p:extLst>
      <p:ext uri="{BB962C8B-B14F-4D97-AF65-F5344CB8AC3E}">
        <p14:creationId xmlns:p14="http://schemas.microsoft.com/office/powerpoint/2010/main" val="1120955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To get a GMO seed to marke</a:t>
            </a:r>
            <a:r>
              <a:rPr lang="en-US" baseline="0" dirty="0"/>
              <a:t>t they must go through the regulatory process.  Once you have the trait you want to approve it goes to the FDA who will deem if they are safe to eat.  Then the EPA who will determine if it is safe for the environment and last the USDA to determine if they are safe to grow.  No other food is tested and reviewed in this way.  It is the most widely tested thing in our food supply.  This process takes an average of 13 years and $136 million dollars.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latin typeface="+mn-lt"/>
                <a:ea typeface="+mn-ea"/>
                <a:cs typeface="+mn-cs"/>
              </a:rPr>
              <a:t>– the US regulatory system currently has the authority and responsibility to assure that all crops and crop products, regardless of the processes used to select, breed or develop them, do not have adverse impacts on consumers or the environment.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latin typeface="+mn-lt"/>
                <a:ea typeface="+mn-ea"/>
                <a:cs typeface="+mn-cs"/>
              </a:rPr>
              <a:t>It is important to note that regulators around the world currently have the authority and responsibility to assure that foods in the food supply (and the crops used for food) do not have adverse impacts on consumers.  So in essence, all plants used as food, regardless of the methods used to select and breed them, are subject to regulation.  Since the advent of genetic engineering (used to develop GMO crops), regulators in many countries have required crops developed using these tools to go through a “pre-market” regulatory review prior to being used widely in the production of food or feed.  Given the long history of safety associated with new varieties and hybrids developed using conventional breeding and selection, regulators have generally not required that they go through a pre-market review. Conventional breeding practices encompass the use of either induced (using chemicals or radiation) and spontaneous (e.g. field selected) random mutations as a source for new beneficial traits.  A “field-selected mutant variant”, while technically having a unique “genetic modification” that may impart a beneficial characteristic, is generally not considered to be a GMO.” </a:t>
            </a:r>
            <a:r>
              <a:rPr lang="en-US" sz="1200" i="0" kern="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D8DBEA8-B327-416A-897B-0B735F3E3C7E}" type="slidenum">
              <a:rPr lang="en-US" smtClean="0"/>
              <a:pPr/>
              <a:t>14</a:t>
            </a:fld>
            <a:endParaRPr lang="en-US" dirty="0"/>
          </a:p>
        </p:txBody>
      </p:sp>
    </p:spTree>
    <p:extLst>
      <p:ext uri="{BB962C8B-B14F-4D97-AF65-F5344CB8AC3E}">
        <p14:creationId xmlns:p14="http://schemas.microsoft.com/office/powerpoint/2010/main" val="1788553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0"/>
            <a:r>
              <a:rPr lang="en-US" dirty="0">
                <a:latin typeface="+mn-lt"/>
              </a:rPr>
              <a:t>We know from history, and we know from exhaustive research and testing. Food from GM crops has a thoroughly tested, spotless record for safety.  </a:t>
            </a:r>
          </a:p>
          <a:p>
            <a:pPr indent="-193956" defTabSz="924916">
              <a:defRPr/>
            </a:pPr>
            <a:endParaRPr lang="en-US" dirty="0">
              <a:latin typeface="+mn-lt"/>
            </a:endParaRPr>
          </a:p>
          <a:p>
            <a:pPr indent="-193956" defTabSz="924916">
              <a:defRPr/>
            </a:pPr>
            <a:r>
              <a:rPr lang="en-US" dirty="0">
                <a:latin typeface="+mn-lt"/>
              </a:rPr>
              <a:t>As consumers ourselves, Bayer employees are committed to developing products that contribute to safe and nutritious food choices for all consumers — including our own families and friends. We place the highest priority on the safety of our products, conducting comprehensive product testing and implementing quality control and stewardship programs to support this commitment to safety. We are proud to provide products that contribute to high-quality crops and, ultimately, a safe, healthful and reliable food supply.</a:t>
            </a:r>
          </a:p>
          <a:p>
            <a:pPr indent="-193956" defTabSz="924916">
              <a:defRPr/>
            </a:pPr>
            <a:endParaRPr lang="en-US" dirty="0">
              <a:latin typeface="+mn-lt"/>
            </a:endParaRPr>
          </a:p>
          <a:p>
            <a:pPr indent="-193956" defTabSz="924916">
              <a:defRPr/>
            </a:pPr>
            <a:r>
              <a:rPr lang="en-US" dirty="0">
                <a:latin typeface="+mn-lt"/>
              </a:rPr>
              <a:t>And our commitment is backed by a wealth of research and more than 35+ years of experience. With almost 5 billion acres of farmland used for GMO crops since 1996 … and with more than 30 years of research </a:t>
            </a:r>
            <a:r>
              <a:rPr lang="en-US" dirty="0">
                <a:solidFill>
                  <a:srgbClr val="000000"/>
                </a:solidFill>
                <a:latin typeface="+mn-lt"/>
              </a:rPr>
              <a:t>and 20 </a:t>
            </a:r>
            <a:r>
              <a:rPr lang="en-US" dirty="0">
                <a:latin typeface="+mn-lt"/>
              </a:rPr>
              <a:t>years of commercial GMO crops … and with more than 1,000 peer-reviewed studies on GMO safety … here’s the conclusion: There has not been a single food safety issue associated with GMOs.</a:t>
            </a:r>
          </a:p>
          <a:p>
            <a:pPr indent="-193956" defTabSz="924916">
              <a:defRPr/>
            </a:pPr>
            <a:endParaRPr lang="en-US" dirty="0"/>
          </a:p>
          <a:p>
            <a:pPr indent="-193956" defTabSz="924916">
              <a:defRPr/>
            </a:pPr>
            <a:r>
              <a:rPr lang="en-US" dirty="0"/>
              <a:t>Additional notes:</a:t>
            </a:r>
            <a:r>
              <a:rPr lang="en-US" baseline="0" dirty="0"/>
              <a:t> </a:t>
            </a:r>
            <a:r>
              <a:rPr lang="en-US" dirty="0"/>
              <a:t>GMO crops were introduced in 1996.  Since that time, not a single documented safety issue has been associated with this technology. </a:t>
            </a:r>
          </a:p>
          <a:p>
            <a:pPr indent="-193956" defTabSz="924916">
              <a:defRPr/>
            </a:pPr>
            <a:r>
              <a:rPr lang="en-US" dirty="0"/>
              <a:t>Every GM crop is thoroughly tested and those data are reviewed, scrutinized  and approved by hundreds of regulatory scientists globally.</a:t>
            </a:r>
          </a:p>
          <a:p>
            <a:pPr indent="-193956" defTabSz="924916">
              <a:defRPr/>
            </a:pPr>
            <a:r>
              <a:rPr lang="en-US" dirty="0"/>
              <a:t>More than </a:t>
            </a:r>
            <a:r>
              <a:rPr lang="en-US" u="sng" dirty="0"/>
              <a:t>1000</a:t>
            </a:r>
            <a:r>
              <a:rPr lang="en-US" sz="1200" dirty="0"/>
              <a:t> </a:t>
            </a:r>
            <a:r>
              <a:rPr lang="en-US" dirty="0"/>
              <a:t> peer-reviewed research studies support that GMO crops are just as safe as conventionally bred crops.   </a:t>
            </a:r>
          </a:p>
          <a:p>
            <a:r>
              <a:rPr lang="en-US" dirty="0"/>
              <a:t>Expert Scientific Findings</a:t>
            </a:r>
            <a:r>
              <a:rPr lang="en-US" baseline="0" dirty="0"/>
              <a:t> </a:t>
            </a:r>
            <a:r>
              <a:rPr lang="en-US" dirty="0"/>
              <a:t>Experts from around the globe are all on the record affirming the safety of GMOs.</a:t>
            </a:r>
            <a:r>
              <a:rPr lang="en-US" baseline="0" dirty="0"/>
              <a:t> --</a:t>
            </a:r>
            <a:r>
              <a:rPr lang="en-US" dirty="0"/>
              <a:t>FDA, USDA, American Medical Association, the World Health Organization, the U.S. National Academy of Sciences and the European Commission’s Chief Scientific Advisor</a:t>
            </a:r>
          </a:p>
          <a:p>
            <a:pPr marL="268502" lvl="1"/>
            <a:endParaRPr lang="en-US" sz="1800" dirty="0"/>
          </a:p>
          <a:p>
            <a:endParaRPr lang="en-US" dirty="0"/>
          </a:p>
        </p:txBody>
      </p:sp>
      <p:sp>
        <p:nvSpPr>
          <p:cNvPr id="4" name="Slide Number Placeholder 3"/>
          <p:cNvSpPr>
            <a:spLocks noGrp="1"/>
          </p:cNvSpPr>
          <p:nvPr>
            <p:ph type="sldNum" sz="quarter" idx="10"/>
          </p:nvPr>
        </p:nvSpPr>
        <p:spPr/>
        <p:txBody>
          <a:bodyPr/>
          <a:lstStyle/>
          <a:p>
            <a:fld id="{48F7AC42-5E10-47CB-B87F-9204F672EBE9}"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15790"/>
            <a:ext cx="5608320" cy="4880610"/>
          </a:xfrm>
        </p:spPr>
        <p:txBody>
          <a:bodyPr>
            <a:normAutofit fontScale="92500" lnSpcReduction="20000"/>
          </a:bodyPr>
          <a:lstStyle/>
          <a:p>
            <a:pPr marL="179941" indent="-174688">
              <a:buFont typeface="Arial" panose="020B0604020202020204" pitchFamily="34" charset="0"/>
              <a:buChar char="•"/>
            </a:pPr>
            <a:r>
              <a:rPr lang="en-US" dirty="0"/>
              <a:t>Biotechnology has helped develop highly effective solutions for farmers over the past 30 years, strengthening plants’ resistance to disease, insects and adverse weather conditions. </a:t>
            </a:r>
            <a:r>
              <a:rPr lang="en-US" dirty="0">
                <a:solidFill>
                  <a:schemeClr val="tx2"/>
                </a:solidFill>
                <a:latin typeface="Verdana" panose="020B0604030504040204" pitchFamily="34" charset="0"/>
                <a:ea typeface="Verdana" panose="020B0604030504040204" pitchFamily="34" charset="0"/>
                <a:cs typeface="Verdana" panose="020B0604030504040204" pitchFamily="34" charset="0"/>
              </a:rPr>
              <a:t>Here’s how the GMO process works:</a:t>
            </a:r>
            <a:r>
              <a:rPr lang="en-US" dirty="0"/>
              <a:t> we take a beneficial trait that helps a living thing thrive in nature, like an ability to use water efficiently, and adapt that trait to a new plant so that it can better survive in its environment.</a:t>
            </a:r>
          </a:p>
          <a:p>
            <a:pPr marL="179941" indent="-174688">
              <a:buFont typeface="Arial" panose="020B0604020202020204" pitchFamily="34" charset="0"/>
              <a:buChar char="•"/>
            </a:pPr>
            <a:endParaRPr lang="en-US" dirty="0"/>
          </a:p>
          <a:p>
            <a:pPr marL="179941" indent="-174688">
              <a:buFont typeface="Arial" panose="020B0604020202020204" pitchFamily="34" charset="0"/>
              <a:buChar char="•"/>
            </a:pPr>
            <a:r>
              <a:rPr lang="en-US" dirty="0">
                <a:solidFill>
                  <a:schemeClr val="tx2"/>
                </a:solidFill>
                <a:latin typeface="Verdana" panose="020B0604030504040204" pitchFamily="34" charset="0"/>
                <a:ea typeface="Verdana" panose="020B0604030504040204" pitchFamily="34" charset="0"/>
                <a:cs typeface="Verdana" panose="020B0604030504040204" pitchFamily="34" charset="0"/>
              </a:rPr>
              <a:t>These traits help farmers grow their crops in a sustainable way. For example, farmers are planting corn today that is more tolerant to drought, insects and disease. GMO soybeans and corn enable farming without tilling, which helps preserve precious topsoil and reduce CO2 emissions.</a:t>
            </a:r>
          </a:p>
          <a:p>
            <a:pPr marL="179941" indent="-174688">
              <a:buFont typeface="Arial" panose="020B0604020202020204" pitchFamily="34" charset="0"/>
              <a:buChar char="•"/>
            </a:pPr>
            <a:endParaRPr lang="en-US" dirty="0"/>
          </a:p>
          <a:p>
            <a:pPr marL="179941" indent="-174688">
              <a:buFont typeface="Arial" panose="020B0604020202020204" pitchFamily="34" charset="0"/>
              <a:buChar char="•"/>
            </a:pPr>
            <a:r>
              <a:rPr lang="en-US" dirty="0">
                <a:solidFill>
                  <a:schemeClr val="tx2"/>
                </a:solidFill>
                <a:latin typeface="Verdana" panose="020B0604030504040204" pitchFamily="34" charset="0"/>
                <a:ea typeface="Verdana" panose="020B0604030504040204" pitchFamily="34" charset="0"/>
                <a:cs typeface="Verdana" panose="020B0604030504040204" pitchFamily="34" charset="0"/>
              </a:rPr>
              <a:t>Another example of the benefits of biotechnology is papaya, which faced extinction from disease until resistance to a papaya virus was developed through biotechnology. </a:t>
            </a:r>
          </a:p>
          <a:p>
            <a:pPr marL="179941" indent="-174688">
              <a:buFont typeface="Arial" panose="020B0604020202020204" pitchFamily="34" charset="0"/>
              <a:buChar char="•"/>
            </a:pPr>
            <a:endParaRPr lang="en-US" dirty="0"/>
          </a:p>
          <a:p>
            <a:pPr marL="179941" indent="-174688">
              <a:buFont typeface="Arial" panose="020B0604020202020204" pitchFamily="34" charset="0"/>
              <a:buChar char="•"/>
            </a:pPr>
            <a:r>
              <a:rPr lang="en-US" dirty="0"/>
              <a:t>Bayer and others in the industry are currently working on a new generation of GMO crops that could deliver important health benefits, like a soybean that can be converted to cooking oil without harmful trans fat, or rice that provides vitamin A, an important nutrient that is often lacking in diets in developing countries today.</a:t>
            </a:r>
          </a:p>
          <a:p>
            <a:pPr lvl="0"/>
            <a:r>
              <a:rPr lang="en-US" dirty="0"/>
              <a:t>  </a:t>
            </a:r>
          </a:p>
          <a:p>
            <a:r>
              <a:rPr lang="en-US" i="1" u="sng" dirty="0"/>
              <a:t>For use if the topic of GMO safety is raised: </a:t>
            </a:r>
            <a:endParaRPr lang="en-US" dirty="0"/>
          </a:p>
          <a:p>
            <a:pPr marL="179941" indent="-174688">
              <a:buFont typeface="Arial" panose="020B0604020202020204" pitchFamily="34" charset="0"/>
              <a:buChar char="•"/>
            </a:pPr>
            <a:r>
              <a:rPr lang="en-US" dirty="0"/>
              <a:t>Bayer’s committed to helping people find information about GMO safety, making it available for anyone to determine for themselves that GMOs are safe.</a:t>
            </a:r>
          </a:p>
          <a:p>
            <a:pPr marL="179941" indent="-174688">
              <a:buFont typeface="Arial" panose="020B0604020202020204" pitchFamily="34" charset="0"/>
              <a:buChar char="•"/>
            </a:pPr>
            <a:endParaRPr lang="en-US" dirty="0"/>
          </a:p>
          <a:p>
            <a:pPr marL="179941" indent="-174688">
              <a:buFont typeface="Arial" panose="020B0604020202020204" pitchFamily="34" charset="0"/>
              <a:buChar char="•"/>
            </a:pPr>
            <a:r>
              <a:rPr lang="en-US" dirty="0"/>
              <a:t>Bayer is also part of a group of industry researchers, scientists and academics engaging with consumers about what GMOs are and why some farmers use them. One key way we’re working with others to engage consumers is through GMOAnswers.com, a website where anyone can submit their questions about GMOs and have them answered by independent scientists and industry experts.</a:t>
            </a:r>
          </a:p>
          <a:p>
            <a:pPr marL="179941" indent="-174688">
              <a:buFont typeface="Arial" panose="020B0604020202020204" pitchFamily="34" charset="0"/>
              <a:buChar char="•"/>
            </a:pPr>
            <a:endParaRPr lang="en-US" dirty="0"/>
          </a:p>
          <a:p>
            <a:pPr marL="179941" indent="-174688">
              <a:buFont typeface="Arial" panose="020B0604020202020204" pitchFamily="34" charset="0"/>
              <a:buChar char="•"/>
            </a:pPr>
            <a:r>
              <a:rPr lang="en-US" dirty="0"/>
              <a:t>Third parties like the American Medical Association and the World Health Organization have reviewed the data on GMOs and are in agreement as to their safety. This is on top of positive FDA, USDA and EPA safety determinations. </a:t>
            </a:r>
          </a:p>
        </p:txBody>
      </p:sp>
      <p:sp>
        <p:nvSpPr>
          <p:cNvPr id="4" name="Slide Number Placeholder 3"/>
          <p:cNvSpPr>
            <a:spLocks noGrp="1"/>
          </p:cNvSpPr>
          <p:nvPr>
            <p:ph type="sldNum" sz="quarter" idx="10"/>
          </p:nvPr>
        </p:nvSpPr>
        <p:spPr/>
        <p:txBody>
          <a:bodyPr/>
          <a:lstStyle/>
          <a:p>
            <a:fld id="{3D8DBEA8-B327-416A-897B-0B735F3E3C7E}" type="slidenum">
              <a:rPr lang="en-US" smtClean="0"/>
              <a:pPr/>
              <a:t>16</a:t>
            </a:fld>
            <a:endParaRPr lang="en-US" dirty="0"/>
          </a:p>
        </p:txBody>
      </p:sp>
    </p:spTree>
    <p:extLst>
      <p:ext uri="{BB962C8B-B14F-4D97-AF65-F5344CB8AC3E}">
        <p14:creationId xmlns:p14="http://schemas.microsoft.com/office/powerpoint/2010/main" val="3272437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Biotechnology has enabled</a:t>
            </a:r>
            <a:r>
              <a:rPr lang="en-US" baseline="0" dirty="0"/>
              <a:t> us to dramatically increase production of food and fiber since their introduction in 1996. We’re realizing production of hundreds of metric tons beyond what would be possible with conventional crops. This increase of production helps to reduce the cost of clothing and make a balanced meal more accessible. </a:t>
            </a:r>
          </a:p>
          <a:p>
            <a:endParaRPr lang="en-US" baseline="0" dirty="0"/>
          </a:p>
          <a:p>
            <a:r>
              <a:rPr lang="en-US" baseline="0" dirty="0"/>
              <a:t>It’s important to note that these gains are being realized by farmers small and large.  </a:t>
            </a:r>
          </a:p>
        </p:txBody>
      </p:sp>
      <p:sp>
        <p:nvSpPr>
          <p:cNvPr id="4" name="Slide Number Placeholder 3"/>
          <p:cNvSpPr>
            <a:spLocks noGrp="1"/>
          </p:cNvSpPr>
          <p:nvPr>
            <p:ph type="sldNum" sz="quarter" idx="10"/>
          </p:nvPr>
        </p:nvSpPr>
        <p:spPr/>
        <p:txBody>
          <a:bodyPr/>
          <a:lstStyle/>
          <a:p>
            <a:fld id="{3D8DBEA8-B327-416A-897B-0B735F3E3C7E}" type="slidenum">
              <a:rPr lang="en-US" smtClean="0"/>
              <a:pPr/>
              <a:t>17</a:t>
            </a:fld>
            <a:endParaRPr lang="en-US" dirty="0"/>
          </a:p>
        </p:txBody>
      </p:sp>
    </p:spTree>
    <p:extLst>
      <p:ext uri="{BB962C8B-B14F-4D97-AF65-F5344CB8AC3E}">
        <p14:creationId xmlns:p14="http://schemas.microsoft.com/office/powerpoint/2010/main" val="3272437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economic benefits of GMOs are powerful, with almost $225 billion generated by increased production and efficiency enabled by GMO innovations.</a:t>
            </a:r>
          </a:p>
          <a:p>
            <a:endParaRPr lang="en-US" baseline="0" dirty="0"/>
          </a:p>
          <a:p>
            <a:r>
              <a:rPr lang="en-US" baseline="0" dirty="0"/>
              <a:t>It’s important again to note that GMOs benefit all farmers. The vast majority of farmers who plant GMO seeds are small farmers in the developing world, and they are seeing important benefits in production and efficiency. It’s a common misperception that GMOs and “big agriculture” go hand in hand. In fact, GMOs are equal-opportunity advances. Farmers of all sizes are realizing these benefits.</a:t>
            </a:r>
          </a:p>
          <a:p>
            <a:endParaRPr lang="en-US" baseline="0" dirty="0"/>
          </a:p>
          <a:p>
            <a:r>
              <a:rPr lang="en-US" baseline="0" dirty="0"/>
              <a:t>It’s important to note that these gains are being realized by farmers small and large.  </a:t>
            </a:r>
          </a:p>
        </p:txBody>
      </p:sp>
      <p:sp>
        <p:nvSpPr>
          <p:cNvPr id="4" name="Slide Number Placeholder 3"/>
          <p:cNvSpPr>
            <a:spLocks noGrp="1"/>
          </p:cNvSpPr>
          <p:nvPr>
            <p:ph type="sldNum" sz="quarter" idx="10"/>
          </p:nvPr>
        </p:nvSpPr>
        <p:spPr/>
        <p:txBody>
          <a:bodyPr/>
          <a:lstStyle/>
          <a:p>
            <a:fld id="{3D8DBEA8-B327-416A-897B-0B735F3E3C7E}" type="slidenum">
              <a:rPr lang="en-US" smtClean="0"/>
              <a:pPr/>
              <a:t>18</a:t>
            </a:fld>
            <a:endParaRPr lang="en-US" dirty="0"/>
          </a:p>
        </p:txBody>
      </p:sp>
    </p:spTree>
    <p:extLst>
      <p:ext uri="{BB962C8B-B14F-4D97-AF65-F5344CB8AC3E}">
        <p14:creationId xmlns:p14="http://schemas.microsoft.com/office/powerpoint/2010/main" val="3272437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environmental</a:t>
            </a:r>
            <a:r>
              <a:rPr lang="en-US" baseline="0" dirty="0"/>
              <a:t> benefits of biotechnology are notable. Through biotech traits, we’ve seen substantial reduction in use of pesticides.</a:t>
            </a:r>
          </a:p>
          <a:p>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66B512"/>
                </a:solidFill>
                <a:effectLst/>
                <a:uLnTx/>
                <a:uFillTx/>
                <a:latin typeface="Arial" panose="020B0604020202020204" pitchFamily="34" charset="0"/>
                <a:ea typeface="Verdana" panose="020B0604030504040204" pitchFamily="34" charset="0"/>
                <a:cs typeface="Arial" panose="020B0604020202020204" pitchFamily="34" charset="0"/>
              </a:rPr>
              <a:t>The reduction</a:t>
            </a:r>
            <a:r>
              <a:rPr kumimoji="0" lang="en-US" sz="1200" i="0" u="none" strike="noStrike" kern="1200" cap="none" spc="0" normalizeH="0" noProof="0" dirty="0">
                <a:ln>
                  <a:noFill/>
                </a:ln>
                <a:solidFill>
                  <a:srgbClr val="66B512"/>
                </a:solidFill>
                <a:effectLst/>
                <a:uLnTx/>
                <a:uFillTx/>
                <a:latin typeface="Arial" panose="020B0604020202020204" pitchFamily="34" charset="0"/>
                <a:ea typeface="Verdana" panose="020B0604030504040204" pitchFamily="34" charset="0"/>
                <a:cs typeface="Arial" panose="020B0604020202020204" pitchFamily="34" charset="0"/>
              </a:rPr>
              <a:t> in pesticides from 1996 to 2018 was estimated at </a:t>
            </a:r>
            <a:r>
              <a:rPr kumimoji="0" lang="en-US" sz="1200" b="1" i="0" u="none" strike="noStrike" kern="1200" cap="none" spc="0" normalizeH="0" noProof="0" dirty="0">
                <a:ln>
                  <a:noFill/>
                </a:ln>
                <a:solidFill>
                  <a:srgbClr val="10384F"/>
                </a:solidFill>
                <a:effectLst/>
                <a:uLnTx/>
                <a:uFillTx/>
                <a:latin typeface="Arial" panose="020B0604020202020204" pitchFamily="34" charset="0"/>
                <a:ea typeface="Verdana" panose="020B0604030504040204" pitchFamily="34" charset="0"/>
                <a:cs typeface="Arial" panose="020B0604020202020204" pitchFamily="34" charset="0"/>
              </a:rPr>
              <a:t>776 million kilograms or 8.6% reduction. </a:t>
            </a:r>
          </a:p>
          <a:p>
            <a:r>
              <a:rPr lang="en-US" sz="1200" kern="1200" dirty="0">
                <a:solidFill>
                  <a:schemeClr val="tx1"/>
                </a:solidFill>
                <a:effectLst/>
                <a:latin typeface="+mn-lt"/>
                <a:ea typeface="+mn-ea"/>
                <a:cs typeface="+mn-cs"/>
              </a:rPr>
              <a:t>This is equal to more than 1.6 times China’s total crop protection product use each year.  As a result, farmers who grow GM crops have reduced the environmental impact associated with their crop protection practices by 19 percent</a:t>
            </a:r>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We’ve seen reduced CO</a:t>
            </a:r>
            <a:r>
              <a:rPr lang="en-US" baseline="-25000" dirty="0"/>
              <a:t>2</a:t>
            </a:r>
            <a:r>
              <a:rPr lang="en-US" baseline="0" dirty="0"/>
              <a:t> emissions from farm operations, </a:t>
            </a:r>
            <a:r>
              <a:rPr lang="en-US" sz="1200" baseline="0" dirty="0">
                <a:solidFill>
                  <a:srgbClr val="66B512"/>
                </a:solidFill>
                <a:latin typeface="Arial" panose="020B0604020202020204" pitchFamily="34" charset="0"/>
                <a:ea typeface="Verdana" panose="020B0604030504040204" pitchFamily="34" charset="0"/>
                <a:cs typeface="Arial" panose="020B0604020202020204" pitchFamily="34" charset="0"/>
              </a:rPr>
              <a:t>In 2018 alone, biotech helped prevent an estimated </a:t>
            </a:r>
            <a:r>
              <a:rPr lang="en-US" sz="1200" b="1" baseline="0" dirty="0">
                <a:solidFill>
                  <a:srgbClr val="10384F"/>
                </a:solidFill>
                <a:latin typeface="Arial" panose="020B0604020202020204" pitchFamily="34" charset="0"/>
                <a:ea typeface="Verdana" panose="020B0604030504040204" pitchFamily="34" charset="0"/>
                <a:cs typeface="Arial" panose="020B0604020202020204" pitchFamily="34" charset="0"/>
              </a:rPr>
              <a:t>23 billion</a:t>
            </a:r>
            <a:r>
              <a:rPr lang="en-US" sz="1200" b="1" dirty="0">
                <a:solidFill>
                  <a:srgbClr val="10384F"/>
                </a:solidFill>
                <a:latin typeface="Arial" panose="020B0604020202020204" pitchFamily="34" charset="0"/>
                <a:ea typeface="Verdana" panose="020B0604030504040204" pitchFamily="34" charset="0"/>
                <a:cs typeface="Arial" panose="020B0604020202020204" pitchFamily="34" charset="0"/>
              </a:rPr>
              <a:t> kg of CO</a:t>
            </a:r>
            <a:r>
              <a:rPr lang="en-US" sz="1200" b="1" baseline="-25000" dirty="0">
                <a:solidFill>
                  <a:srgbClr val="10384F"/>
                </a:solidFill>
                <a:latin typeface="Arial" panose="020B0604020202020204" pitchFamily="34" charset="0"/>
                <a:ea typeface="Verdana" panose="020B0604030504040204" pitchFamily="34" charset="0"/>
                <a:cs typeface="Arial" panose="020B0604020202020204" pitchFamily="34" charset="0"/>
              </a:rPr>
              <a:t>2</a:t>
            </a:r>
            <a:r>
              <a:rPr lang="en-US" sz="1200" b="1" dirty="0">
                <a:solidFill>
                  <a:srgbClr val="10384F"/>
                </a:solidFill>
                <a:latin typeface="Arial" panose="020B0604020202020204" pitchFamily="34" charset="0"/>
                <a:ea typeface="Verdana" panose="020B0604030504040204" pitchFamily="34" charset="0"/>
                <a:cs typeface="Arial" panose="020B0604020202020204" pitchFamily="34" charset="0"/>
              </a:rPr>
              <a:t> emissions</a:t>
            </a:r>
            <a:r>
              <a:rPr lang="en-US" sz="1200" b="1" dirty="0">
                <a:solidFill>
                  <a:srgbClr val="66B512"/>
                </a:solidFill>
                <a:latin typeface="Arial" panose="020B0604020202020204" pitchFamily="34" charset="0"/>
                <a:ea typeface="Verdana" panose="020B0604030504040204" pitchFamily="34" charset="0"/>
                <a:cs typeface="Arial" panose="020B0604020202020204" pitchFamily="34" charset="0"/>
              </a:rPr>
              <a:t>, </a:t>
            </a:r>
            <a:r>
              <a:rPr lang="en-US" sz="1200" dirty="0">
                <a:solidFill>
                  <a:srgbClr val="66B512"/>
                </a:solidFill>
                <a:latin typeface="Arial" panose="020B0604020202020204" pitchFamily="34" charset="0"/>
                <a:ea typeface="Verdana" panose="020B0604030504040204" pitchFamily="34" charset="0"/>
                <a:cs typeface="Arial" panose="020B0604020202020204" pitchFamily="34" charset="0"/>
              </a:rPr>
              <a:t>equivalent to </a:t>
            </a:r>
            <a:r>
              <a:rPr lang="en-US" sz="1200" b="1" dirty="0">
                <a:solidFill>
                  <a:srgbClr val="10384F"/>
                </a:solidFill>
                <a:latin typeface="Arial" panose="020B0604020202020204" pitchFamily="34" charset="0"/>
                <a:ea typeface="Verdana" panose="020B0604030504040204" pitchFamily="34" charset="0"/>
                <a:cs typeface="Arial" panose="020B0604020202020204" pitchFamily="34" charset="0"/>
              </a:rPr>
              <a:t>removing</a:t>
            </a:r>
            <a:r>
              <a:rPr lang="en-US" sz="1200" dirty="0">
                <a:solidFill>
                  <a:srgbClr val="10384F"/>
                </a:solidFill>
                <a:latin typeface="Arial" panose="020B0604020202020204" pitchFamily="34" charset="0"/>
                <a:ea typeface="Verdana" panose="020B0604030504040204" pitchFamily="34" charset="0"/>
                <a:cs typeface="Arial" panose="020B0604020202020204" pitchFamily="34" charset="0"/>
              </a:rPr>
              <a:t> </a:t>
            </a:r>
            <a:r>
              <a:rPr lang="en-US" sz="1200" b="1" dirty="0">
                <a:solidFill>
                  <a:srgbClr val="10384F"/>
                </a:solidFill>
                <a:latin typeface="Arial" panose="020B0604020202020204" pitchFamily="34" charset="0"/>
                <a:ea typeface="Verdana" panose="020B0604030504040204" pitchFamily="34" charset="0"/>
                <a:cs typeface="Arial" panose="020B0604020202020204" pitchFamily="34" charset="0"/>
              </a:rPr>
              <a:t>15.3 million cars</a:t>
            </a:r>
            <a:r>
              <a:rPr lang="en-US" sz="1200" b="1" dirty="0">
                <a:solidFill>
                  <a:srgbClr val="66B512"/>
                </a:solidFill>
                <a:latin typeface="Arial" panose="020B0604020202020204" pitchFamily="34" charset="0"/>
                <a:ea typeface="Verdana" panose="020B0604030504040204" pitchFamily="34" charset="0"/>
                <a:cs typeface="Arial" panose="020B0604020202020204" pitchFamily="34" charset="0"/>
              </a:rPr>
              <a:t> </a:t>
            </a:r>
            <a:r>
              <a:rPr lang="en-US" sz="1200" dirty="0">
                <a:solidFill>
                  <a:srgbClr val="66B512"/>
                </a:solidFill>
                <a:latin typeface="Arial" panose="020B0604020202020204" pitchFamily="34" charset="0"/>
                <a:ea typeface="Verdana" panose="020B0604030504040204" pitchFamily="34" charset="0"/>
                <a:cs typeface="Arial" panose="020B0604020202020204" pitchFamily="34" charset="0"/>
              </a:rPr>
              <a:t>from the road for a year</a:t>
            </a:r>
            <a:r>
              <a:rPr lang="en-US" sz="1200" b="1" dirty="0">
                <a:solidFill>
                  <a:srgbClr val="66B512"/>
                </a:solidFill>
                <a:latin typeface="Arial" panose="020B0604020202020204" pitchFamily="34" charset="0"/>
                <a:ea typeface="Verdana" panose="020B0604030504040204" pitchFamily="34" charset="0"/>
                <a:cs typeface="Arial" panose="020B0604020202020204" pitchFamily="34" charset="0"/>
              </a:rPr>
              <a:t>. </a:t>
            </a:r>
            <a:r>
              <a:rPr lang="en-US" baseline="0" dirty="0"/>
              <a:t>And we’ve been able to produce more food from less land, preserving more of our natural habitat around the world.</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66B512"/>
                </a:solidFill>
                <a:effectLst/>
                <a:uLnTx/>
                <a:uFillTx/>
                <a:latin typeface="Arial" panose="020B0604020202020204" pitchFamily="34" charset="0"/>
                <a:ea typeface="Verdana" panose="020B0604030504040204" pitchFamily="34" charset="0"/>
                <a:cs typeface="Arial" panose="020B0604020202020204" pitchFamily="34" charset="0"/>
              </a:rPr>
              <a:t>Without</a:t>
            </a:r>
            <a:r>
              <a:rPr kumimoji="0" lang="en-US" sz="1200" i="0" u="none" strike="noStrike" kern="1200" cap="none" spc="0" normalizeH="0" noProof="0" dirty="0">
                <a:ln>
                  <a:noFill/>
                </a:ln>
                <a:solidFill>
                  <a:srgbClr val="66B512"/>
                </a:solidFill>
                <a:effectLst/>
                <a:uLnTx/>
                <a:uFillTx/>
                <a:latin typeface="Arial" panose="020B0604020202020204" pitchFamily="34" charset="0"/>
                <a:ea typeface="Verdana" panose="020B0604030504040204" pitchFamily="34" charset="0"/>
                <a:cs typeface="Arial" panose="020B0604020202020204" pitchFamily="34" charset="0"/>
              </a:rPr>
              <a:t> biotech, it would take an additional </a:t>
            </a:r>
            <a:r>
              <a:rPr lang="en-US" sz="1200" b="1" dirty="0">
                <a:solidFill>
                  <a:srgbClr val="10384F"/>
                </a:solidFill>
                <a:latin typeface="Arial" panose="020B0604020202020204" pitchFamily="34" charset="0"/>
                <a:ea typeface="Verdana" panose="020B0604030504040204" pitchFamily="34" charset="0"/>
                <a:cs typeface="Arial" panose="020B0604020202020204" pitchFamily="34" charset="0"/>
              </a:rPr>
              <a:t>60</a:t>
            </a:r>
            <a:r>
              <a:rPr kumimoji="0" lang="en-US" sz="1200" b="1" i="0" u="none" strike="noStrike" kern="1200" cap="none" spc="0" normalizeH="0" noProof="0" dirty="0">
                <a:ln>
                  <a:noFill/>
                </a:ln>
                <a:solidFill>
                  <a:srgbClr val="10384F"/>
                </a:solidFill>
                <a:effectLst/>
                <a:uLnTx/>
                <a:uFillTx/>
                <a:latin typeface="Arial" panose="020B0604020202020204" pitchFamily="34" charset="0"/>
                <a:ea typeface="Verdana" panose="020B0604030504040204" pitchFamily="34" charset="0"/>
                <a:cs typeface="Arial" panose="020B0604020202020204" pitchFamily="34" charset="0"/>
              </a:rPr>
              <a:t> million acres </a:t>
            </a:r>
            <a:r>
              <a:rPr kumimoji="0" lang="en-US" sz="1200" i="0" u="none" strike="noStrike" kern="1200" cap="none" spc="0" normalizeH="0" noProof="0" dirty="0">
                <a:ln>
                  <a:noFill/>
                </a:ln>
                <a:solidFill>
                  <a:srgbClr val="66B512"/>
                </a:solidFill>
                <a:effectLst/>
                <a:uLnTx/>
                <a:uFillTx/>
                <a:latin typeface="Arial" panose="020B0604020202020204" pitchFamily="34" charset="0"/>
                <a:ea typeface="Verdana" panose="020B0604030504040204" pitchFamily="34" charset="0"/>
                <a:cs typeface="Arial" panose="020B0604020202020204" pitchFamily="34" charset="0"/>
              </a:rPr>
              <a:t>to produce the same amount of food produced in 2018.</a:t>
            </a:r>
            <a:endParaRPr kumimoji="0" lang="en-US" sz="1200" i="0" u="none" strike="noStrike" kern="1200" cap="none" spc="0" normalizeH="0" baseline="0" noProof="0" dirty="0">
              <a:ln>
                <a:noFill/>
              </a:ln>
              <a:solidFill>
                <a:srgbClr val="66B512"/>
              </a:solidFill>
              <a:effectLst/>
              <a:uLnTx/>
              <a:uFillTx/>
              <a:latin typeface="Arial" panose="020B0604020202020204" pitchFamily="34" charset="0"/>
              <a:ea typeface="Verdana" panose="020B0604030504040204" pitchFamily="34" charset="0"/>
              <a:cs typeface="Arial" panose="020B0604020202020204" pitchFamily="34" charset="0"/>
            </a:endParaRPr>
          </a:p>
          <a:p>
            <a:r>
              <a:rPr lang="en-US" dirty="0">
                <a:effectLst/>
              </a:rPr>
              <a:t>This is equivalent to needing an additional 14 percent of the arable land in the United States, or roughly 38 percent of the arable land in Brazil or 16 percent of the cropping area in China.</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3D8DBEA8-B327-416A-897B-0B735F3E3C7E}" type="slidenum">
              <a:rPr lang="en-US" smtClean="0"/>
              <a:pPr/>
              <a:t>19</a:t>
            </a:fld>
            <a:endParaRPr lang="en-US" dirty="0"/>
          </a:p>
        </p:txBody>
      </p:sp>
    </p:spTree>
    <p:extLst>
      <p:ext uri="{BB962C8B-B14F-4D97-AF65-F5344CB8AC3E}">
        <p14:creationId xmlns:p14="http://schemas.microsoft.com/office/powerpoint/2010/main" val="3272437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GMO crop</a:t>
            </a:r>
            <a:r>
              <a:rPr lang="en-US" baseline="0" dirty="0"/>
              <a:t>s are reviewed by hundreds of independent risk assessors and scientists.  Every credible U.S. and international safety authority has deemed they are as safe as other traditional crops.  </a:t>
            </a:r>
            <a:endParaRPr lang="en-US" dirty="0"/>
          </a:p>
        </p:txBody>
      </p:sp>
      <p:sp>
        <p:nvSpPr>
          <p:cNvPr id="4" name="Slide Number Placeholder 3"/>
          <p:cNvSpPr>
            <a:spLocks noGrp="1"/>
          </p:cNvSpPr>
          <p:nvPr>
            <p:ph type="sldNum" sz="quarter" idx="10"/>
          </p:nvPr>
        </p:nvSpPr>
        <p:spPr/>
        <p:txBody>
          <a:bodyPr/>
          <a:lstStyle/>
          <a:p>
            <a:fld id="{48F7AC42-5E10-47CB-B87F-9204F672EBE9}"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aseline="0" dirty="0"/>
              <a:t>There are a number of agencies around the world and in the United States responsible for ensuring food safety. </a:t>
            </a:r>
          </a:p>
          <a:p>
            <a:endParaRPr lang="en-US" dirty="0"/>
          </a:p>
          <a:p>
            <a:r>
              <a:rPr lang="en-US" dirty="0"/>
              <a:t>It is important to Bayer that there is a strong regulatory framework in place to ensure the safety of our seeds developed using biotechnology – BEFORE they can available to farmers for planting. There is broad global agreement among food scientists, toxicology experts and regulatory food safety officials on how to evaluate the safety of GM foods.</a:t>
            </a:r>
            <a:r>
              <a:rPr lang="en-US" baseline="0" dirty="0"/>
              <a:t> Bayer </a:t>
            </a:r>
            <a:r>
              <a:rPr lang="en-US" dirty="0"/>
              <a:t>follows these expert recommendations.</a:t>
            </a:r>
          </a:p>
          <a:p>
            <a:r>
              <a:rPr lang="en-US" dirty="0"/>
              <a:t> </a:t>
            </a:r>
          </a:p>
          <a:p>
            <a:r>
              <a:rPr lang="en-US" dirty="0"/>
              <a:t>Biotech crops are reviewed and tested more than any other crops in the history of agriculture. In addition, each of Bayer’s products has undergone many years of research, field trials and comprehensive testing before it is submitted for regulatory review.</a:t>
            </a:r>
          </a:p>
          <a:p>
            <a:r>
              <a:rPr lang="en-US" dirty="0"/>
              <a:t> </a:t>
            </a:r>
          </a:p>
          <a:p>
            <a:r>
              <a:rPr lang="en-US" dirty="0"/>
              <a:t>In the United States, the U.S. Food &amp; Drug Administration, Department of Agriculture and Environmental Protection Agency share the responsibility for reviewing the safety of genetically modified (GM) plants based on their legal authority and scientific expertise. </a:t>
            </a:r>
          </a:p>
          <a:p>
            <a:endParaRPr lang="en-US" dirty="0"/>
          </a:p>
          <a:p>
            <a:r>
              <a:rPr lang="en-US" dirty="0"/>
              <a:t>Specifically, the FDA is responsible for the safety and appropriate labeling of food and feed products grown from GM crops; this includes a review of nutrition composition and potential presence of allergens. </a:t>
            </a:r>
          </a:p>
          <a:p>
            <a:endParaRPr lang="en-US" dirty="0"/>
          </a:p>
          <a:p>
            <a:r>
              <a:rPr lang="en-US" dirty="0"/>
              <a:t>USDA is responsible for ensuring that GM crops are safe for agriculture and the environment, overall, before they are available in the marketplace. USDA oversees and regulates field testing, movement and incorporation of biotechnology crops and seeds. </a:t>
            </a:r>
          </a:p>
          <a:p>
            <a:endParaRPr lang="en-US" dirty="0"/>
          </a:p>
          <a:p>
            <a:r>
              <a:rPr lang="en-US" dirty="0"/>
              <a:t>The EPA is responsible for the safety of pesticides, including GM plants that produce traits to protect the plants from insect pests and disease. The EPA oversees field testing, as well as the sale and distribution of pest-protected crops to ensure public and environmental health.</a:t>
            </a:r>
          </a:p>
          <a:p>
            <a:endParaRPr lang="en-US" dirty="0"/>
          </a:p>
        </p:txBody>
      </p:sp>
      <p:sp>
        <p:nvSpPr>
          <p:cNvPr id="4" name="Slide Number Placeholder 3"/>
          <p:cNvSpPr>
            <a:spLocks noGrp="1"/>
          </p:cNvSpPr>
          <p:nvPr>
            <p:ph type="sldNum" sz="quarter" idx="10"/>
          </p:nvPr>
        </p:nvSpPr>
        <p:spPr/>
        <p:txBody>
          <a:bodyPr/>
          <a:lstStyle/>
          <a:p>
            <a:fld id="{B6C9CC26-2780-4B47-AA32-3BBF018BE273}" type="slidenum">
              <a:rPr lang="en-US" smtClean="0"/>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171441" indent="-171441" defTabSz="937627">
              <a:buFont typeface="Arial" panose="020B0604020202020204" pitchFamily="34" charset="0"/>
              <a:buChar char="•"/>
            </a:pPr>
            <a:r>
              <a:rPr lang="en-US" dirty="0">
                <a:cs typeface="Arial" pitchFamily="34" charset="0"/>
              </a:rPr>
              <a:t>This chart illustrates the precision of biotechnology versus breeding. With traditional breeding, we can introduce a desirable trait from a parent to offspring, but there’s a good chance that other traits will be transferred as well, since hundreds of genes are being crossed. Those additional traits might be desirable, or they might not. That’s where a lot of trial and error is involved. It can take multiple generations of bred plants to produce the seed that delivers a desirable trait without other drawbacks.</a:t>
            </a:r>
          </a:p>
          <a:p>
            <a:pPr marL="171441" indent="-171441" defTabSz="937627">
              <a:buFont typeface="Arial" panose="020B0604020202020204" pitchFamily="34" charset="0"/>
              <a:buChar char="•"/>
            </a:pPr>
            <a:endParaRPr lang="en-US" dirty="0">
              <a:cs typeface="Arial" pitchFamily="34" charset="0"/>
            </a:endParaRPr>
          </a:p>
          <a:p>
            <a:pPr marL="171441" indent="-171441" defTabSz="937627">
              <a:buFont typeface="Arial" panose="020B0604020202020204" pitchFamily="34" charset="0"/>
              <a:buChar char="•"/>
              <a:defRPr/>
            </a:pPr>
            <a:r>
              <a:rPr lang="en-US" dirty="0"/>
              <a:t>Mapping of the genome has allowed us to be much more precise in breeding techniques — we can identify which genetic keys result in desirable traits, and introduce those traits into seeds.</a:t>
            </a:r>
            <a:r>
              <a:rPr lang="en-US" dirty="0">
                <a:cs typeface="Arial" pitchFamily="34" charset="0"/>
              </a:rPr>
              <a:t> This more precise science allows plant breeders to develop crops with specific beneficial traits and without undesirable traits, such as those that would reduce food production. </a:t>
            </a:r>
          </a:p>
          <a:p>
            <a:pPr marL="171441" indent="-171441" defTabSz="937627">
              <a:buFont typeface="Arial" panose="020B0604020202020204" pitchFamily="34" charset="0"/>
              <a:buChar char="•"/>
              <a:defRPr/>
            </a:pPr>
            <a:endParaRPr lang="en-US" dirty="0">
              <a:cs typeface="Arial" pitchFamily="34" charset="0"/>
            </a:endParaRPr>
          </a:p>
          <a:p>
            <a:r>
              <a:rPr lang="en-US" dirty="0">
                <a:cs typeface="Arial" pitchFamily="34" charset="0"/>
              </a:rPr>
              <a:t>Taking some of the mystery out of GMOs is certainly a good start to addressing safety questions. But how do we know for certain that these products are safe? </a:t>
            </a:r>
            <a:r>
              <a:rPr lang="en-US" sz="2800" dirty="0"/>
              <a:t>Compositional analysis is used to: </a:t>
            </a:r>
            <a:endParaRPr lang="en-US" sz="2400" dirty="0"/>
          </a:p>
          <a:p>
            <a:endParaRPr lang="en-US" sz="2400" dirty="0"/>
          </a:p>
          <a:p>
            <a:r>
              <a:rPr lang="en-US" sz="2400" dirty="0"/>
              <a:t>Assess the </a:t>
            </a:r>
            <a:r>
              <a:rPr lang="en-US" sz="2400" i="1" dirty="0"/>
              <a:t>nutritional status </a:t>
            </a:r>
            <a:r>
              <a:rPr lang="en-US" sz="2400" dirty="0"/>
              <a:t>of the resultant food/feed (nutrients, anti-nutrients, toxicants, appropriate secondary metabolites) i.e. </a:t>
            </a:r>
            <a:r>
              <a:rPr lang="en-US" sz="2400" i="1" dirty="0"/>
              <a:t>substantial equivalence</a:t>
            </a:r>
            <a:r>
              <a:rPr lang="en-US" sz="2400" dirty="0"/>
              <a:t> to its conventional counterpart. Regulatory agencies in 70 countries</a:t>
            </a:r>
            <a:r>
              <a:rPr lang="en-US" sz="2400" baseline="0" dirty="0"/>
              <a:t> review the safety.</a:t>
            </a:r>
            <a:endParaRPr lang="en-US" sz="2400" dirty="0"/>
          </a:p>
          <a:p>
            <a:endParaRPr lang="en-US" dirty="0"/>
          </a:p>
        </p:txBody>
      </p:sp>
      <p:sp>
        <p:nvSpPr>
          <p:cNvPr id="4" name="Slide Number Placeholder 3"/>
          <p:cNvSpPr>
            <a:spLocks noGrp="1"/>
          </p:cNvSpPr>
          <p:nvPr>
            <p:ph type="sldNum" sz="quarter" idx="10"/>
          </p:nvPr>
        </p:nvSpPr>
        <p:spPr/>
        <p:txBody>
          <a:bodyPr/>
          <a:lstStyle/>
          <a:p>
            <a:fld id="{48F7AC42-5E10-47CB-B87F-9204F672EBE9}"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Over 75 different studies are conducted to check safety for growing, safe for the environment and non-targeted or beneficial insects and safe to eat by people and animals.   More than 90 government bodies in more than 60 countries globally review and approve GMOs.  In the U.S. GMOs are regulated by the USDA, EPA and FDA.  </a:t>
            </a:r>
            <a:endParaRPr lang="en-US" dirty="0"/>
          </a:p>
        </p:txBody>
      </p:sp>
      <p:sp>
        <p:nvSpPr>
          <p:cNvPr id="4" name="Slide Number Placeholder 3"/>
          <p:cNvSpPr>
            <a:spLocks noGrp="1"/>
          </p:cNvSpPr>
          <p:nvPr>
            <p:ph type="sldNum" sz="quarter" idx="10"/>
          </p:nvPr>
        </p:nvSpPr>
        <p:spPr/>
        <p:txBody>
          <a:bodyPr/>
          <a:lstStyle/>
          <a:p>
            <a:fld id="{48F7AC42-5E10-47CB-B87F-9204F672EBE9}"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are just</a:t>
            </a:r>
            <a:r>
              <a:rPr lang="en-US" baseline="0" dirty="0"/>
              <a:t> a few examples of the independent research findings on GMO safety, from notable organizations in government and the private sector.</a:t>
            </a:r>
          </a:p>
          <a:p>
            <a:pPr marL="173422" indent="-173422">
              <a:buFont typeface="Arial" panose="020B0604020202020204" pitchFamily="34" charset="0"/>
              <a:buChar char="•"/>
            </a:pPr>
            <a:r>
              <a:rPr lang="en-US" baseline="0" dirty="0"/>
              <a:t>Food and Drug Administration </a:t>
            </a:r>
          </a:p>
          <a:p>
            <a:pPr marL="173422" indent="-173422">
              <a:buFont typeface="Arial" panose="020B0604020202020204" pitchFamily="34" charset="0"/>
              <a:buChar char="•"/>
            </a:pPr>
            <a:r>
              <a:rPr lang="en-US" baseline="0" dirty="0"/>
              <a:t>World Health Organization</a:t>
            </a:r>
          </a:p>
          <a:p>
            <a:pPr marL="173422" indent="-173422">
              <a:buFont typeface="Arial" panose="020B0604020202020204" pitchFamily="34" charset="0"/>
              <a:buChar char="•"/>
            </a:pPr>
            <a:r>
              <a:rPr lang="en-US" baseline="0" dirty="0"/>
              <a:t>American Medical Association Council on Science and Public Health </a:t>
            </a:r>
          </a:p>
          <a:p>
            <a:endParaRPr lang="en-US" dirty="0"/>
          </a:p>
        </p:txBody>
      </p:sp>
      <p:sp>
        <p:nvSpPr>
          <p:cNvPr id="4" name="Slide Number Placeholder 3"/>
          <p:cNvSpPr>
            <a:spLocks noGrp="1"/>
          </p:cNvSpPr>
          <p:nvPr>
            <p:ph type="sldNum" sz="quarter" idx="10"/>
          </p:nvPr>
        </p:nvSpPr>
        <p:spPr/>
        <p:txBody>
          <a:bodyPr/>
          <a:lstStyle/>
          <a:p>
            <a:fld id="{48F7AC42-5E10-47CB-B87F-9204F672EBE9}"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3422" indent="-173422">
              <a:buFont typeface="Arial" panose="020B0604020202020204" pitchFamily="34" charset="0"/>
              <a:buChar char="•"/>
            </a:pPr>
            <a:r>
              <a:rPr lang="en-US" dirty="0"/>
              <a:t>American Council on Science and Health</a:t>
            </a:r>
          </a:p>
          <a:p>
            <a:pPr marL="173422" indent="-173422">
              <a:buFont typeface="Arial" panose="020B0604020202020204" pitchFamily="34" charset="0"/>
              <a:buChar char="•"/>
            </a:pPr>
            <a:r>
              <a:rPr lang="en-US" dirty="0"/>
              <a:t>Anne Glover, European Commission Chief Scientific Advisor</a:t>
            </a:r>
          </a:p>
        </p:txBody>
      </p:sp>
      <p:sp>
        <p:nvSpPr>
          <p:cNvPr id="4" name="Slide Number Placeholder 3"/>
          <p:cNvSpPr>
            <a:spLocks noGrp="1"/>
          </p:cNvSpPr>
          <p:nvPr>
            <p:ph type="sldNum" sz="quarter" idx="10"/>
          </p:nvPr>
        </p:nvSpPr>
        <p:spPr/>
        <p:txBody>
          <a:bodyPr/>
          <a:lstStyle/>
          <a:p>
            <a:fld id="{48F7AC42-5E10-47CB-B87F-9204F672EBE9}"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marL="173422" indent="-173422">
              <a:buFont typeface="Arial" panose="020B0604020202020204" pitchFamily="34" charset="0"/>
              <a:buChar char="•"/>
            </a:pPr>
            <a:r>
              <a:rPr lang="en-US" dirty="0"/>
              <a:t>European</a:t>
            </a:r>
            <a:r>
              <a:rPr lang="en-US" baseline="0" dirty="0"/>
              <a:t> Academies Science Advisory Council </a:t>
            </a:r>
          </a:p>
          <a:p>
            <a:pPr marL="173422" indent="-173422" defTabSz="924916">
              <a:buFont typeface="Arial" panose="020B0604020202020204" pitchFamily="34" charset="0"/>
              <a:buChar char="•"/>
              <a:defRPr/>
            </a:pPr>
            <a:r>
              <a:rPr lang="en-US" baseline="0" dirty="0"/>
              <a:t>American Association for the Advancement of Science</a:t>
            </a:r>
          </a:p>
          <a:p>
            <a:pPr marL="173422" indent="-173422" defTabSz="924916">
              <a:buFont typeface="Arial" panose="020B0604020202020204" pitchFamily="34" charset="0"/>
              <a:buChar char="•"/>
              <a:defRPr/>
            </a:pPr>
            <a:r>
              <a:rPr lang="en-US" baseline="0" dirty="0"/>
              <a:t>Bill Gates – Business Leader, Entrepreneur, Philanthropist</a:t>
            </a:r>
          </a:p>
          <a:p>
            <a:pPr marL="173422" indent="-173422" defTabSz="924916">
              <a:buFont typeface="Arial" panose="020B0604020202020204" pitchFamily="34" charset="0"/>
              <a:buChar char="•"/>
              <a:defRPr/>
            </a:pPr>
            <a:endParaRPr lang="en-US" baseline="0" dirty="0"/>
          </a:p>
          <a:p>
            <a:pPr defTabSz="924916">
              <a:defRPr/>
            </a:pPr>
            <a:endParaRPr lang="en-US" baseline="0" dirty="0"/>
          </a:p>
          <a:p>
            <a:pPr marL="173422" indent="-173422">
              <a:buFont typeface="Arial" panose="020B0604020202020204" pitchFamily="34" charset="0"/>
              <a:buChar char="•"/>
            </a:pPr>
            <a:r>
              <a:rPr lang="en-US" dirty="0"/>
              <a:t>Genetically modified (GM) technology incorporates desirable traits into crops, resulting in plants that can be better able</a:t>
            </a:r>
            <a:r>
              <a:rPr lang="en-US" baseline="0" dirty="0"/>
              <a:t> to resist insect and disease pressure while continuing to be nutritionally equivalent to non-GMO plants.   GMOs also provide environmental benefits through, among other things efficient land use.  </a:t>
            </a:r>
            <a:endParaRPr lang="en-US" dirty="0"/>
          </a:p>
        </p:txBody>
      </p:sp>
      <p:sp>
        <p:nvSpPr>
          <p:cNvPr id="4" name="Slide Number Placeholder 3"/>
          <p:cNvSpPr>
            <a:spLocks noGrp="1"/>
          </p:cNvSpPr>
          <p:nvPr>
            <p:ph type="sldNum" sz="quarter" idx="10"/>
          </p:nvPr>
        </p:nvSpPr>
        <p:spPr/>
        <p:txBody>
          <a:bodyPr/>
          <a:lstStyle/>
          <a:p>
            <a:fld id="{48F7AC42-5E10-47CB-B87F-9204F672EBE9}"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With</a:t>
            </a:r>
            <a:r>
              <a:rPr lang="en-US" baseline="0" dirty="0"/>
              <a:t> the volume of evidence that we’ve seen regarding GMO safety and benefits, it’s fair to ask how we ended up with so many questions and concerns over the past few years.  </a:t>
            </a:r>
          </a:p>
          <a:p>
            <a:endParaRPr lang="en-US" baseline="0" dirty="0"/>
          </a:p>
          <a:p>
            <a:r>
              <a:rPr lang="en-US" baseline="0" dirty="0"/>
              <a:t>There are a variety of reasons for that. One of them is that Bayer and others who are focused on innovation in agriculture didn’t do as good of a job as they needed to in explaining what they were doing.   They’re working hard to fix that, to provide more information and answer questions from consumers. This talk helps add clarity for consumers.</a:t>
            </a:r>
          </a:p>
          <a:p>
            <a:endParaRPr lang="en-US" baseline="0" dirty="0"/>
          </a:p>
          <a:p>
            <a:r>
              <a:rPr lang="en-US" baseline="0" dirty="0"/>
              <a:t>I encourage you to visit GMO Answers, an industry resource that provides more detailed information on GMO benefits and safety. Questions are answered by experts from around the world, including Bayer and non-Bayer employees.  </a:t>
            </a:r>
          </a:p>
          <a:p>
            <a:endParaRPr lang="en-US" baseline="0" dirty="0"/>
          </a:p>
          <a:p>
            <a:r>
              <a:rPr lang="en-US" baseline="0" dirty="0"/>
              <a:t>You can allow follow Bayer on a variety of social media platforms. Feel free to join this important discussion!</a:t>
            </a:r>
            <a:endParaRPr lang="en-US" dirty="0"/>
          </a:p>
          <a:p>
            <a:endParaRPr lang="en-US" dirty="0"/>
          </a:p>
        </p:txBody>
      </p:sp>
      <p:sp>
        <p:nvSpPr>
          <p:cNvPr id="4" name="Slide Number Placeholder 3"/>
          <p:cNvSpPr>
            <a:spLocks noGrp="1"/>
          </p:cNvSpPr>
          <p:nvPr>
            <p:ph type="sldNum" sz="quarter" idx="10"/>
          </p:nvPr>
        </p:nvSpPr>
        <p:spPr/>
        <p:txBody>
          <a:bodyPr/>
          <a:lstStyle/>
          <a:p>
            <a:fld id="{48F7AC42-5E10-47CB-B87F-9204F672EBE9}"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several</a:t>
            </a:r>
            <a:r>
              <a:rPr lang="en-US" baseline="0" dirty="0"/>
              <a:t> ways that plants can be improved: selective breeding, advanced breeding, and genetically modified plant breeding.   Each of them have benefits and challenges, but they are similar in that each represent a different way of introducing a beneficial trait into a plant. The “how” is the process that differentiates them.  </a:t>
            </a:r>
          </a:p>
          <a:p>
            <a:endParaRPr lang="en-US" baseline="0" dirty="0"/>
          </a:p>
          <a:p>
            <a:r>
              <a:rPr lang="en-US" baseline="0" dirty="0"/>
              <a:t>Selective breeding has been around for 10,000 years selecting for the best performing plants (e.g., based on amount or type of fruit, height of stalks, etc.) and breeding them together.</a:t>
            </a:r>
          </a:p>
          <a:p>
            <a:endParaRPr lang="en-US" baseline="0" dirty="0"/>
          </a:p>
          <a:p>
            <a:r>
              <a:rPr lang="en-US" baseline="0" dirty="0"/>
              <a:t>Advanced breeding allows breeders to look at the plant genome to know the changes that are happening within the plant.</a:t>
            </a:r>
          </a:p>
          <a:p>
            <a:endParaRPr lang="en-US" baseline="0" dirty="0"/>
          </a:p>
          <a:p>
            <a:r>
              <a:rPr lang="en-US" baseline="0" dirty="0"/>
              <a:t>GM plant breeding occurs when you cannot introduce a gene using breeding methods.  The next few slides will walk you through that process.     </a:t>
            </a:r>
            <a:endParaRPr lang="en-US" dirty="0"/>
          </a:p>
        </p:txBody>
      </p:sp>
      <p:sp>
        <p:nvSpPr>
          <p:cNvPr id="4" name="Slide Number Placeholder 3"/>
          <p:cNvSpPr>
            <a:spLocks noGrp="1"/>
          </p:cNvSpPr>
          <p:nvPr>
            <p:ph type="sldNum" sz="quarter" idx="10"/>
          </p:nvPr>
        </p:nvSpPr>
        <p:spPr/>
        <p:txBody>
          <a:bodyPr/>
          <a:lstStyle/>
          <a:p>
            <a:fld id="{48F7AC42-5E10-47CB-B87F-9204F672EBE9}"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941" indent="-174688">
              <a:buFont typeface="Arial" panose="020B0604020202020204" pitchFamily="34" charset="0"/>
              <a:buNone/>
            </a:pPr>
            <a:r>
              <a:rPr lang="en-US" dirty="0"/>
              <a:t>There</a:t>
            </a:r>
            <a:r>
              <a:rPr lang="en-US" baseline="0" dirty="0"/>
              <a:t> is a lot of misinformation out there about GMOs. Here is a short (1min) video to show what GMOs are, and what they are not.</a:t>
            </a:r>
          </a:p>
          <a:p>
            <a:pPr marL="179941" indent="-174688">
              <a:buFont typeface="Arial" panose="020B0604020202020204" pitchFamily="34" charset="0"/>
              <a:buNone/>
            </a:pPr>
            <a:endParaRPr lang="en-US" baseline="0" dirty="0"/>
          </a:p>
          <a:p>
            <a:pPr marL="179941" indent="-174688">
              <a:buFont typeface="Arial" panose="020B0604020202020204" pitchFamily="34" charset="0"/>
              <a:buNone/>
            </a:pPr>
            <a:r>
              <a:rPr lang="en-US" baseline="0" dirty="0"/>
              <a:t>(Picture linked to video)</a:t>
            </a:r>
            <a:endParaRPr lang="en-US" dirty="0"/>
          </a:p>
        </p:txBody>
      </p:sp>
      <p:sp>
        <p:nvSpPr>
          <p:cNvPr id="4" name="Slide Number Placeholder 3"/>
          <p:cNvSpPr>
            <a:spLocks noGrp="1"/>
          </p:cNvSpPr>
          <p:nvPr>
            <p:ph type="sldNum" sz="quarter" idx="10"/>
          </p:nvPr>
        </p:nvSpPr>
        <p:spPr/>
        <p:txBody>
          <a:bodyPr/>
          <a:lstStyle/>
          <a:p>
            <a:fld id="{3D8DBEA8-B327-416A-897B-0B735F3E3C7E}" type="slidenum">
              <a:rPr lang="en-US" smtClean="0"/>
              <a:pPr/>
              <a:t>6</a:t>
            </a:fld>
            <a:endParaRPr lang="en-US" dirty="0"/>
          </a:p>
        </p:txBody>
      </p:sp>
    </p:spTree>
    <p:extLst>
      <p:ext uri="{BB962C8B-B14F-4D97-AF65-F5344CB8AC3E}">
        <p14:creationId xmlns:p14="http://schemas.microsoft.com/office/powerpoint/2010/main" val="3272437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GM process starts by identifying a beneficial trait.  This may be a trait that is responsible for disease resistance, pest resistance, or drought protection.    </a:t>
            </a:r>
            <a:endParaRPr lang="en-US" dirty="0"/>
          </a:p>
        </p:txBody>
      </p:sp>
      <p:sp>
        <p:nvSpPr>
          <p:cNvPr id="4" name="Slide Number Placeholder 3"/>
          <p:cNvSpPr>
            <a:spLocks noGrp="1"/>
          </p:cNvSpPr>
          <p:nvPr>
            <p:ph type="sldNum" sz="quarter" idx="10"/>
          </p:nvPr>
        </p:nvSpPr>
        <p:spPr/>
        <p:txBody>
          <a:bodyPr/>
          <a:lstStyle/>
          <a:p>
            <a:fld id="{48F7AC42-5E10-47CB-B87F-9204F672EBE9}"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Once</a:t>
            </a:r>
            <a:r>
              <a:rPr lang="en-US" baseline="0" dirty="0"/>
              <a:t> the desired gene has been identified, it is moved into the plant.  Today that is done with </a:t>
            </a:r>
            <a:r>
              <a:rPr lang="en-US" baseline="0" dirty="0" err="1"/>
              <a:t>agrobacterium</a:t>
            </a:r>
            <a:r>
              <a:rPr lang="en-US" baseline="0" dirty="0"/>
              <a:t>, a natural bacterium that can pass genes to plants.  By putting the desired gene into </a:t>
            </a:r>
            <a:r>
              <a:rPr lang="en-US" baseline="0" dirty="0" err="1"/>
              <a:t>agrobacterium</a:t>
            </a:r>
            <a:r>
              <a:rPr lang="en-US" baseline="0" dirty="0"/>
              <a:t>, the plant absorbs the new gene into its DNA and becomes part of the plant.  After this occurs the plant can be bred going forward into different lines of germ </a:t>
            </a:r>
            <a:r>
              <a:rPr lang="en-US" baseline="0" dirty="0" err="1"/>
              <a:t>plasm</a:t>
            </a:r>
            <a:r>
              <a:rPr lang="en-US" baseline="0" dirty="0"/>
              <a:t>.  </a:t>
            </a:r>
            <a:endParaRPr lang="en-US" dirty="0"/>
          </a:p>
        </p:txBody>
      </p:sp>
      <p:sp>
        <p:nvSpPr>
          <p:cNvPr id="4" name="Slide Number Placeholder 3"/>
          <p:cNvSpPr>
            <a:spLocks noGrp="1"/>
          </p:cNvSpPr>
          <p:nvPr>
            <p:ph type="sldNum" sz="quarter" idx="10"/>
          </p:nvPr>
        </p:nvSpPr>
        <p:spPr/>
        <p:txBody>
          <a:bodyPr/>
          <a:lstStyle/>
          <a:p>
            <a:fld id="{48F7AC42-5E10-47CB-B87F-9204F672EBE9}"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is a thorough</a:t>
            </a:r>
            <a:r>
              <a:rPr lang="en-US" baseline="0" dirty="0"/>
              <a:t> testing process.  Over 75 different studies are conducted to check safety for growing, safety for the environment and for non-targeted (beneficial) insects and safety for people and animals to eat.  </a:t>
            </a:r>
            <a:endParaRPr lang="en-US" dirty="0"/>
          </a:p>
        </p:txBody>
      </p:sp>
      <p:sp>
        <p:nvSpPr>
          <p:cNvPr id="4" name="Slide Number Placeholder 3"/>
          <p:cNvSpPr>
            <a:spLocks noGrp="1"/>
          </p:cNvSpPr>
          <p:nvPr>
            <p:ph type="sldNum" sz="quarter" idx="10"/>
          </p:nvPr>
        </p:nvSpPr>
        <p:spPr/>
        <p:txBody>
          <a:bodyPr/>
          <a:lstStyle/>
          <a:p>
            <a:fld id="{48F7AC42-5E10-47CB-B87F-9204F672EBE9}"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Seedlings are moved into greenhouses</a:t>
            </a:r>
            <a:r>
              <a:rPr lang="en-US" baseline="0" dirty="0"/>
              <a:t> where they are tested rigorously before advancing to field testing, and regulatory studies are continued.  </a:t>
            </a:r>
            <a:endParaRPr lang="en-US" dirty="0"/>
          </a:p>
        </p:txBody>
      </p:sp>
      <p:sp>
        <p:nvSpPr>
          <p:cNvPr id="4" name="Slide Number Placeholder 3"/>
          <p:cNvSpPr>
            <a:spLocks noGrp="1"/>
          </p:cNvSpPr>
          <p:nvPr>
            <p:ph type="sldNum" sz="quarter" idx="10"/>
          </p:nvPr>
        </p:nvSpPr>
        <p:spPr/>
        <p:txBody>
          <a:bodyPr/>
          <a:lstStyle/>
          <a:p>
            <a:fld id="{48F7AC42-5E10-47CB-B87F-9204F672EBE9}"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Out in the fields, GMOs</a:t>
            </a:r>
            <a:r>
              <a:rPr lang="en-US" baseline="0" dirty="0"/>
              <a:t> </a:t>
            </a:r>
            <a:r>
              <a:rPr lang="en-US" dirty="0"/>
              <a:t>are tested in real world situations</a:t>
            </a:r>
            <a:r>
              <a:rPr lang="en-US" baseline="0" dirty="0"/>
              <a:t> under a variety of conditions.  GMOs are tested in areas of the world where they will be brought to market.  </a:t>
            </a:r>
          </a:p>
          <a:p>
            <a:endParaRPr lang="en-US" baseline="0" dirty="0"/>
          </a:p>
          <a:p>
            <a:r>
              <a:rPr lang="en-US" baseline="0" dirty="0"/>
              <a:t>More than 90 government bodies in more than 60 countries globally review and approve GMOs.  They are reviewed for cultivation and importation.  </a:t>
            </a:r>
            <a:endParaRPr lang="en-US" dirty="0"/>
          </a:p>
        </p:txBody>
      </p:sp>
      <p:sp>
        <p:nvSpPr>
          <p:cNvPr id="4" name="Slide Number Placeholder 3"/>
          <p:cNvSpPr>
            <a:spLocks noGrp="1"/>
          </p:cNvSpPr>
          <p:nvPr>
            <p:ph type="sldNum" sz="quarter" idx="10"/>
          </p:nvPr>
        </p:nvSpPr>
        <p:spPr/>
        <p:txBody>
          <a:bodyPr/>
          <a:lstStyle/>
          <a:p>
            <a:fld id="{48F7AC42-5E10-47CB-B87F-9204F672EBE9}"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 y="2362200"/>
            <a:ext cx="8229600" cy="1143000"/>
          </a:xfrm>
        </p:spPr>
        <p:txBody>
          <a:bodyPr/>
          <a:lstStyle/>
          <a:p>
            <a:r>
              <a:rPr lang="en-US" dirty="0"/>
              <a:t>Click to edit Master title style</a:t>
            </a:r>
          </a:p>
        </p:txBody>
      </p:sp>
      <p:cxnSp>
        <p:nvCxnSpPr>
          <p:cNvPr id="5" name="Straight Connector 4"/>
          <p:cNvCxnSpPr/>
          <p:nvPr userDrawn="1"/>
        </p:nvCxnSpPr>
        <p:spPr>
          <a:xfrm>
            <a:off x="457200" y="1981200"/>
            <a:ext cx="8077200" cy="0"/>
          </a:xfrm>
          <a:prstGeom prst="line">
            <a:avLst/>
          </a:prstGeom>
          <a:ln w="38100" cap="rnd">
            <a:solidFill>
              <a:srgbClr val="0091DF"/>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533400" y="3962400"/>
            <a:ext cx="8001000" cy="0"/>
          </a:xfrm>
          <a:prstGeom prst="line">
            <a:avLst/>
          </a:prstGeom>
          <a:ln w="38100" cap="rnd">
            <a:solidFill>
              <a:srgbClr val="0091DF"/>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8610600" cy="868753"/>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8610600" cy="868753"/>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9834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00" cy="639762"/>
          </a:xfrm>
        </p:spPr>
        <p:txBody>
          <a:bodyPr>
            <a:noAutofit/>
          </a:bodyPr>
          <a:lstStyle>
            <a:lvl1pPr>
              <a:defRPr sz="3600" b="0">
                <a:latin typeface="Arial" panose="020B0604020202020204" pitchFamily="34" charset="0"/>
                <a:cs typeface="Arial" panose="020B0604020202020204" pitchFamily="34" charset="0"/>
              </a:defRPr>
            </a:lvl1pPr>
          </a:lstStyle>
          <a:p>
            <a:r>
              <a:rPr lang="en-US" dirty="0"/>
              <a:t>Click to edit Master title</a:t>
            </a:r>
          </a:p>
        </p:txBody>
      </p:sp>
      <p:sp>
        <p:nvSpPr>
          <p:cNvPr id="3" name="Content Placeholder 2"/>
          <p:cNvSpPr>
            <a:spLocks noGrp="1"/>
          </p:cNvSpPr>
          <p:nvPr>
            <p:ph idx="1"/>
          </p:nvPr>
        </p:nvSpPr>
        <p:spPr>
          <a:xfrm>
            <a:off x="457200" y="1600200"/>
            <a:ext cx="7543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F42273D7-9888-4807-9582-3181C44EA721}" type="datetimeFigureOut">
              <a:rPr lang="en-US" smtClean="0"/>
              <a:pPr/>
              <a:t>12/16/2020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507287" cy="1362075"/>
          </a:xfrm>
        </p:spPr>
        <p:txBody>
          <a:bodyPr anchor="t"/>
          <a:lstStyle>
            <a:lvl1pPr algn="l">
              <a:defRPr sz="4000" b="0" cap="a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507287" cy="1500187"/>
          </a:xfrm>
        </p:spPr>
        <p:txBody>
          <a:bodyPr anchor="b"/>
          <a:lstStyle>
            <a:lvl1pPr marL="0" indent="0">
              <a:buNone/>
              <a:defRPr sz="2000">
                <a:solidFill>
                  <a:srgbClr val="10384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6553200" y="6356350"/>
            <a:ext cx="19050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EA7665D1-2C3C-4E0D-97AA-2EA738D3C000}"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9762"/>
          </a:xfrm>
        </p:spPr>
        <p:txBody>
          <a:bodyPr>
            <a:normAutofit/>
          </a:bodyPr>
          <a:lstStyle>
            <a:lvl1pPr>
              <a:defRPr sz="3600" b="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solidFill>
                  <a:srgbClr val="10384F"/>
                </a:solidFill>
              </a:defRPr>
            </a:lvl1pPr>
            <a:lvl2pPr>
              <a:defRPr sz="2400">
                <a:solidFill>
                  <a:srgbClr val="10384F"/>
                </a:solidFill>
              </a:defRPr>
            </a:lvl2pPr>
            <a:lvl3pPr>
              <a:defRPr sz="2000">
                <a:solidFill>
                  <a:srgbClr val="10384F"/>
                </a:solidFill>
              </a:defRPr>
            </a:lvl3pPr>
            <a:lvl4pPr>
              <a:defRPr sz="1800">
                <a:solidFill>
                  <a:srgbClr val="10384F"/>
                </a:solidFill>
              </a:defRPr>
            </a:lvl4pPr>
            <a:lvl5pPr>
              <a:defRPr sz="1800">
                <a:solidFill>
                  <a:srgbClr val="10384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6553200" y="6356350"/>
            <a:ext cx="19050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EA7665D1-2C3C-4E0D-97AA-2EA738D3C000}"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639762"/>
          </a:xfrm>
        </p:spPr>
        <p:txBody>
          <a:bodyPr>
            <a:normAutofit/>
          </a:bodyPr>
          <a:lstStyle>
            <a:lvl1pPr>
              <a:defRPr sz="3600" b="0">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F42273D7-9888-4807-9582-3181C44EA721}" type="datetimeFigureOut">
              <a:rPr lang="en-US" smtClean="0"/>
              <a:pPr/>
              <a:t>12/16/2020</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19812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EA7665D1-2C3C-4E0D-97AA-2EA738D3C000}"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8610600" cy="868753"/>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title" idx="4294967295" hasCustomPrompt="1"/>
          </p:nvPr>
        </p:nvSpPr>
        <p:spPr>
          <a:xfrm rot="5400000">
            <a:off x="5905500" y="3619500"/>
            <a:ext cx="6019800" cy="457200"/>
          </a:xfrm>
        </p:spPr>
        <p:txBody>
          <a:bodyPr>
            <a:normAutofit/>
          </a:bodyPr>
          <a:lstStyle>
            <a:lvl1pPr>
              <a:defRPr sz="1800" b="0">
                <a:solidFill>
                  <a:schemeClr val="tx1"/>
                </a:solidFill>
              </a:defRPr>
            </a:lvl1pPr>
          </a:lstStyle>
          <a:p>
            <a:pPr algn="l"/>
            <a:r>
              <a:rPr lang="en-US" sz="2400" dirty="0">
                <a:solidFill>
                  <a:schemeClr val="bg1"/>
                </a:solidFill>
              </a:rPr>
              <a:t>TEXT</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8610600" cy="868753"/>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9834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00" cy="639762"/>
          </a:xfrm>
        </p:spPr>
        <p:txBody>
          <a:bodyPr>
            <a:noAutofit/>
          </a:bodyPr>
          <a:lstStyle>
            <a:lvl1pPr>
              <a:defRPr sz="3600" b="0"/>
            </a:lvl1pPr>
          </a:lstStyle>
          <a:p>
            <a:r>
              <a:rPr lang="en-US" dirty="0"/>
              <a:t>Click to edit Master title</a:t>
            </a:r>
          </a:p>
        </p:txBody>
      </p:sp>
      <p:sp>
        <p:nvSpPr>
          <p:cNvPr id="3" name="Content Placeholder 2"/>
          <p:cNvSpPr>
            <a:spLocks noGrp="1"/>
          </p:cNvSpPr>
          <p:nvPr>
            <p:ph idx="1"/>
          </p:nvPr>
        </p:nvSpPr>
        <p:spPr>
          <a:xfrm>
            <a:off x="457200" y="1600200"/>
            <a:ext cx="75438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F42273D7-9888-4807-9582-3181C44EA721}" type="datetimeFigureOut">
              <a:rPr lang="en-US" smtClean="0"/>
              <a:pPr/>
              <a:t>12/16/2020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507287" cy="1362075"/>
          </a:xfrm>
        </p:spPr>
        <p:txBody>
          <a:bodyPr anchor="t"/>
          <a:lstStyle>
            <a:lvl1pPr algn="l">
              <a:defRPr sz="4000" b="0" cap="all"/>
            </a:lvl1pPr>
          </a:lstStyle>
          <a:p>
            <a:r>
              <a:rPr lang="en-US" dirty="0"/>
              <a:t>Click to edit Master title style</a:t>
            </a:r>
          </a:p>
        </p:txBody>
      </p:sp>
      <p:sp>
        <p:nvSpPr>
          <p:cNvPr id="3" name="Text Placeholder 2"/>
          <p:cNvSpPr>
            <a:spLocks noGrp="1"/>
          </p:cNvSpPr>
          <p:nvPr>
            <p:ph type="body" idx="1"/>
          </p:nvPr>
        </p:nvSpPr>
        <p:spPr>
          <a:xfrm>
            <a:off x="722313" y="2906713"/>
            <a:ext cx="7507287" cy="1500187"/>
          </a:xfrm>
        </p:spPr>
        <p:txBody>
          <a:bodyPr anchor="b"/>
          <a:lstStyle>
            <a:lvl1pPr marL="0" indent="0">
              <a:buNone/>
              <a:defRPr sz="2000">
                <a:solidFill>
                  <a:srgbClr val="10384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6553200" y="6356350"/>
            <a:ext cx="19050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EA7665D1-2C3C-4E0D-97AA-2EA738D3C00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153400" cy="1219200"/>
          </a:xfrm>
        </p:spPr>
        <p:txBody>
          <a:bodyPr/>
          <a:lstStyle>
            <a:lvl1pPr>
              <a:defRPr sz="3600"/>
            </a:lvl1pPr>
          </a:lstStyle>
          <a:p>
            <a:r>
              <a:rPr lang="en-US" dirty="0"/>
              <a:t>Click to edit Master title style</a:t>
            </a:r>
          </a:p>
        </p:txBody>
      </p:sp>
      <p:cxnSp>
        <p:nvCxnSpPr>
          <p:cNvPr id="6" name="Straight Connector 5"/>
          <p:cNvCxnSpPr/>
          <p:nvPr userDrawn="1"/>
        </p:nvCxnSpPr>
        <p:spPr>
          <a:xfrm flipV="1">
            <a:off x="8686800" y="0"/>
            <a:ext cx="0" cy="6172200"/>
          </a:xfrm>
          <a:prstGeom prst="line">
            <a:avLst/>
          </a:prstGeom>
          <a:ln w="38100" cap="rnd">
            <a:solidFill>
              <a:srgbClr val="0091DF"/>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0" y="6553200"/>
            <a:ext cx="8229600" cy="0"/>
          </a:xfrm>
          <a:prstGeom prst="line">
            <a:avLst/>
          </a:prstGeom>
          <a:ln w="38100" cap="rnd">
            <a:solidFill>
              <a:srgbClr val="0091DF"/>
            </a:solidFill>
            <a:prstDash val="solid"/>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rot="5400000">
            <a:off x="6934200" y="1901309"/>
            <a:ext cx="3962400" cy="369332"/>
          </a:xfrm>
          <a:prstGeom prst="rect">
            <a:avLst/>
          </a:prstGeom>
          <a:noFill/>
        </p:spPr>
        <p:txBody>
          <a:bodyPr wrap="square" rtlCol="0">
            <a:spAutoFit/>
          </a:bodyPr>
          <a:lstStyle/>
          <a:p>
            <a:r>
              <a:rPr lang="en-US" sz="1800" b="0" dirty="0">
                <a:solidFill>
                  <a:srgbClr val="10384F"/>
                </a:solidFill>
                <a:latin typeface="Arial" panose="020B0604020202020204" pitchFamily="34" charset="0"/>
                <a:cs typeface="Arial" panose="020B0604020202020204" pitchFamily="34" charset="0"/>
              </a:rPr>
              <a:t>PRESENTER’S NOTE</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355219" y="6254034"/>
            <a:ext cx="589346" cy="450612"/>
          </a:xfrm>
          <a:prstGeom prst="rect">
            <a:avLst/>
          </a:prstGeom>
          <a:noFill/>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9762"/>
          </a:xfrm>
        </p:spPr>
        <p:txBody>
          <a:bodyPr>
            <a:normAutofit/>
          </a:bodyPr>
          <a:lstStyle>
            <a:lvl1pPr>
              <a:defRPr sz="3600" b="0"/>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6553200" y="6356350"/>
            <a:ext cx="19050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EA7665D1-2C3C-4E0D-97AA-2EA738D3C000}"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639762"/>
          </a:xfrm>
        </p:spPr>
        <p:txBody>
          <a:bodyPr>
            <a:normAutofit/>
          </a:bodyPr>
          <a:lstStyle>
            <a:lvl1pPr>
              <a:defRPr sz="3600" b="0">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F42273D7-9888-4807-9582-3181C44EA721}" type="datetimeFigureOut">
              <a:rPr lang="en-US" smtClean="0"/>
              <a:pPr/>
              <a:t>12/16/2020</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19812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EA7665D1-2C3C-4E0D-97AA-2EA738D3C000}"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1038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10384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4C2DF809-3794-48CC-8A53-21F4798DFB95}" type="datetimeFigureOut">
              <a:rPr lang="en-US" smtClean="0"/>
              <a:pPr/>
              <a:t>12/16/2020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CC40F4D1-17CA-40A6-A0DB-E072F0CFC3A3}"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4C2DF809-3794-48CC-8A53-21F4798DFB95}" type="datetimeFigureOut">
              <a:rPr lang="en-US" smtClean="0"/>
              <a:pPr/>
              <a:t>12/16/2020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CC40F4D1-17CA-40A6-A0DB-E072F0CFC3A3}"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4C2DF809-3794-48CC-8A53-21F4798DFB95}" type="datetimeFigureOut">
              <a:rPr lang="en-US" smtClean="0"/>
              <a:pPr/>
              <a:t>12/16/2020</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CC40F4D1-17CA-40A6-A0DB-E072F0CFC3A3}"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4C2DF809-3794-48CC-8A53-21F4798DFB95}" type="datetimeFigureOut">
              <a:rPr lang="en-US" smtClean="0"/>
              <a:pPr/>
              <a:t>12/16/2020</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CC40F4D1-17CA-40A6-A0DB-E072F0CFC3A3}"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4C2DF809-3794-48CC-8A53-21F4798DFB95}" type="datetimeFigureOut">
              <a:rPr lang="en-US" smtClean="0"/>
              <a:pPr/>
              <a:t>12/16/2020</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CC40F4D1-17CA-40A6-A0DB-E072F0CFC3A3}"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4C2DF809-3794-48CC-8A53-21F4798DFB95}" type="datetimeFigureOut">
              <a:rPr lang="en-US" smtClean="0"/>
              <a:pPr/>
              <a:t>12/16/2020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CC40F4D1-17CA-40A6-A0DB-E072F0CFC3A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8610600" cy="868753"/>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title" idx="4294967295" hasCustomPrompt="1"/>
          </p:nvPr>
        </p:nvSpPr>
        <p:spPr>
          <a:xfrm rot="5400000">
            <a:off x="5905500" y="3619500"/>
            <a:ext cx="6019800" cy="457200"/>
          </a:xfrm>
        </p:spPr>
        <p:txBody>
          <a:bodyPr>
            <a:normAutofit/>
          </a:bodyPr>
          <a:lstStyle>
            <a:lvl1pPr>
              <a:defRPr sz="1800" b="0">
                <a:solidFill>
                  <a:schemeClr val="tx1"/>
                </a:solidFill>
              </a:defRPr>
            </a:lvl1pPr>
          </a:lstStyle>
          <a:p>
            <a:pPr algn="l"/>
            <a:r>
              <a:rPr lang="en-US" sz="2400" dirty="0">
                <a:solidFill>
                  <a:schemeClr val="bg1"/>
                </a:solidFill>
              </a:rPr>
              <a:t>TEXT</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4C2DF809-3794-48CC-8A53-21F4798DFB95}" type="datetimeFigureOut">
              <a:rPr lang="en-US" smtClean="0"/>
              <a:pPr/>
              <a:t>12/16/2020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CC40F4D1-17CA-40A6-A0DB-E072F0CFC3A3}"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4C2DF809-3794-48CC-8A53-21F4798DFB95}" type="datetimeFigureOut">
              <a:rPr lang="en-US" smtClean="0"/>
              <a:pPr/>
              <a:t>12/16/2020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CC40F4D1-17CA-40A6-A0DB-E072F0CFC3A3}"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cs typeface="Arial" panose="020B0604020202020204" pitchFamily="34" charset="0"/>
              </a:defRPr>
            </a:lvl1pPr>
          </a:lstStyle>
          <a:p>
            <a:fld id="{4C2DF809-3794-48CC-8A53-21F4798DFB95}" type="datetimeFigureOut">
              <a:rPr lang="en-US" smtClean="0"/>
              <a:pPr/>
              <a:t>12/16/2020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CC40F4D1-17CA-40A6-A0DB-E072F0CFC3A3}"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Right Image_Consumer B">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078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1038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AE4DD258-0F47-42FD-80A6-0DEAEEC1C449}" type="datetimeFigureOut">
              <a:rPr lang="en-US" smtClean="0"/>
              <a:pPr/>
              <a:t>12/16/2020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8678288F-3DF2-4B32-9ACB-ACE0230B0DF3}"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AE4DD258-0F47-42FD-80A6-0DEAEEC1C449}" type="datetimeFigureOut">
              <a:rPr lang="en-US" smtClean="0"/>
              <a:pPr/>
              <a:t>12/16/2020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8678288F-3DF2-4B32-9ACB-ACE0230B0DF3}"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dirty="0"/>
              <a:t>Click to edit Master title style</a:t>
            </a:r>
          </a:p>
        </p:txBody>
      </p:sp>
      <p:sp>
        <p:nvSpPr>
          <p:cNvPr id="3" name="Text Placeholder 2"/>
          <p:cNvSpPr>
            <a:spLocks noGrp="1"/>
          </p:cNvSpPr>
          <p:nvPr>
            <p:ph type="body" idx="1"/>
          </p:nvPr>
        </p:nvSpPr>
        <p:spPr>
          <a:xfrm>
            <a:off x="762000" y="2895600"/>
            <a:ext cx="7772400" cy="1500187"/>
          </a:xfrm>
        </p:spPr>
        <p:txBody>
          <a:bodyPr anchor="b"/>
          <a:lstStyle>
            <a:lvl1pPr marL="0" indent="0">
              <a:buNone/>
              <a:defRPr sz="2000">
                <a:solidFill>
                  <a:srgbClr val="10384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AE4DD258-0F47-42FD-80A6-0DEAEEC1C449}" type="datetimeFigureOut">
              <a:rPr lang="en-US" smtClean="0"/>
              <a:pPr/>
              <a:t>12/16/2020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8678288F-3DF2-4B32-9ACB-ACE0230B0DF3}" type="slidenum">
              <a:rPr lang="en-US" smtClean="0"/>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AE4DD258-0F47-42FD-80A6-0DEAEEC1C449}" type="datetimeFigureOut">
              <a:rPr lang="en-US" smtClean="0"/>
              <a:pPr/>
              <a:t>12/16/2020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8678288F-3DF2-4B32-9ACB-ACE0230B0DF3}"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AE4DD258-0F47-42FD-80A6-0DEAEEC1C449}" type="datetimeFigureOut">
              <a:rPr lang="en-US" smtClean="0"/>
              <a:pPr/>
              <a:t>12/16/2020</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8678288F-3DF2-4B32-9ACB-ACE0230B0DF3}"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AE4DD258-0F47-42FD-80A6-0DEAEEC1C449}" type="datetimeFigureOut">
              <a:rPr lang="en-US" smtClean="0"/>
              <a:pPr/>
              <a:t>12/16/2020</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8678288F-3DF2-4B32-9ACB-ACE0230B0DF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8610600" cy="868753"/>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98344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AE4DD258-0F47-42FD-80A6-0DEAEEC1C449}" type="datetimeFigureOut">
              <a:rPr lang="en-US" smtClean="0"/>
              <a:pPr/>
              <a:t>12/16/2020</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8678288F-3DF2-4B32-9ACB-ACE0230B0DF3}"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AE4DD258-0F47-42FD-80A6-0DEAEEC1C449}" type="datetimeFigureOut">
              <a:rPr lang="en-US" smtClean="0"/>
              <a:pPr/>
              <a:t>12/16/2020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8678288F-3DF2-4B32-9ACB-ACE0230B0DF3}"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AE4DD258-0F47-42FD-80A6-0DEAEEC1C449}" type="datetimeFigureOut">
              <a:rPr lang="en-US" smtClean="0"/>
              <a:pPr/>
              <a:t>12/16/2020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8678288F-3DF2-4B32-9ACB-ACE0230B0DF3}"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153400" cy="1219200"/>
          </a:xfrm>
        </p:spPr>
        <p:txBody>
          <a:bodyPr/>
          <a:lstStyle>
            <a:lvl1pPr>
              <a:defRPr sz="3600"/>
            </a:lvl1pPr>
          </a:lstStyle>
          <a:p>
            <a:r>
              <a:rPr lang="en-US" dirty="0"/>
              <a:t>Click to edit Master title style</a:t>
            </a:r>
          </a:p>
        </p:txBody>
      </p:sp>
      <p:cxnSp>
        <p:nvCxnSpPr>
          <p:cNvPr id="6" name="Straight Connector 5"/>
          <p:cNvCxnSpPr/>
          <p:nvPr userDrawn="1"/>
        </p:nvCxnSpPr>
        <p:spPr>
          <a:xfrm flipV="1">
            <a:off x="8686800" y="0"/>
            <a:ext cx="0" cy="6172200"/>
          </a:xfrm>
          <a:prstGeom prst="line">
            <a:avLst/>
          </a:prstGeom>
          <a:ln w="38100" cap="rnd">
            <a:solidFill>
              <a:srgbClr val="0091DF"/>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829C2E60-131A-F547-891A-71BEB2A8EF41}" type="datetimeFigureOut">
              <a:rPr lang="en-US" smtClean="0"/>
              <a:pPr/>
              <a:t>12/16/2020</a:t>
            </a:fld>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B9B73602-0E34-FC43-99C7-6F7B27D7C02E}" type="slidenum">
              <a:rPr lang="en-US" smtClean="0"/>
              <a:pPr/>
              <a:t>‹#›</a:t>
            </a:fld>
            <a:endParaRPr lang="en-US" dirty="0"/>
          </a:p>
        </p:txBody>
      </p:sp>
    </p:spTree>
    <p:extLst>
      <p:ext uri="{BB962C8B-B14F-4D97-AF65-F5344CB8AC3E}">
        <p14:creationId xmlns:p14="http://schemas.microsoft.com/office/powerpoint/2010/main" val="18576927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829C2E60-131A-F547-891A-71BEB2A8EF41}" type="datetimeFigureOut">
              <a:rPr lang="en-US" smtClean="0"/>
              <a:pPr/>
              <a:t>12/16/2020</a:t>
            </a:fld>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B9B73602-0E34-FC43-99C7-6F7B27D7C02E}" type="slidenum">
              <a:rPr lang="en-US" smtClean="0"/>
              <a:pPr/>
              <a:t>‹#›</a:t>
            </a:fld>
            <a:endParaRPr lang="en-US" dirty="0"/>
          </a:p>
        </p:txBody>
      </p:sp>
    </p:spTree>
    <p:extLst>
      <p:ext uri="{BB962C8B-B14F-4D97-AF65-F5344CB8AC3E}">
        <p14:creationId xmlns:p14="http://schemas.microsoft.com/office/powerpoint/2010/main" val="21254110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rgbClr val="10384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829C2E60-131A-F547-891A-71BEB2A8EF41}" type="datetimeFigureOut">
              <a:rPr lang="en-US" smtClean="0"/>
              <a:pPr/>
              <a:t>12/16/2020</a:t>
            </a:fld>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B9B73602-0E34-FC43-99C7-6F7B27D7C02E}" type="slidenum">
              <a:rPr lang="en-US" smtClean="0"/>
              <a:pPr/>
              <a:t>‹#›</a:t>
            </a:fld>
            <a:endParaRPr lang="en-US" dirty="0"/>
          </a:p>
        </p:txBody>
      </p:sp>
    </p:spTree>
    <p:extLst>
      <p:ext uri="{BB962C8B-B14F-4D97-AF65-F5344CB8AC3E}">
        <p14:creationId xmlns:p14="http://schemas.microsoft.com/office/powerpoint/2010/main" val="5400793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829C2E60-131A-F547-891A-71BEB2A8EF41}" type="datetimeFigureOut">
              <a:rPr lang="en-US" smtClean="0"/>
              <a:pPr/>
              <a:t>12/16/2020</a:t>
            </a:fld>
            <a:endParaRPr lang="en-US"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B9B73602-0E34-FC43-99C7-6F7B27D7C02E}" type="slidenum">
              <a:rPr lang="en-US" smtClean="0"/>
              <a:pPr/>
              <a:t>‹#›</a:t>
            </a:fld>
            <a:endParaRPr lang="en-US" dirty="0"/>
          </a:p>
        </p:txBody>
      </p:sp>
    </p:spTree>
    <p:extLst>
      <p:ext uri="{BB962C8B-B14F-4D97-AF65-F5344CB8AC3E}">
        <p14:creationId xmlns:p14="http://schemas.microsoft.com/office/powerpoint/2010/main" val="18479617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0"/>
            <a:ext cx="20574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829C2E60-131A-F547-891A-71BEB2A8EF41}" type="datetimeFigureOut">
              <a:rPr lang="en-US" smtClean="0"/>
              <a:pPr/>
              <a:t>12/16/2020</a:t>
            </a:fld>
            <a:endParaRPr lang="en-US" dirty="0"/>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B9B73602-0E34-FC43-99C7-6F7B27D7C02E}" type="slidenum">
              <a:rPr lang="en-US" smtClean="0"/>
              <a:pPr/>
              <a:t>‹#›</a:t>
            </a:fld>
            <a:endParaRPr lang="en-US" dirty="0"/>
          </a:p>
        </p:txBody>
      </p:sp>
    </p:spTree>
    <p:extLst>
      <p:ext uri="{BB962C8B-B14F-4D97-AF65-F5344CB8AC3E}">
        <p14:creationId xmlns:p14="http://schemas.microsoft.com/office/powerpoint/2010/main" val="17841083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829C2E60-131A-F547-891A-71BEB2A8EF41}" type="datetimeFigureOut">
              <a:rPr lang="en-US" smtClean="0"/>
              <a:pPr/>
              <a:t>12/16/2020</a:t>
            </a:fld>
            <a:endParaRPr lang="en-US" dirty="0"/>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B9B73602-0E34-FC43-99C7-6F7B27D7C02E}" type="slidenum">
              <a:rPr lang="en-US" smtClean="0"/>
              <a:pPr/>
              <a:t>‹#›</a:t>
            </a:fld>
            <a:endParaRPr lang="en-US" dirty="0"/>
          </a:p>
        </p:txBody>
      </p:sp>
    </p:spTree>
    <p:extLst>
      <p:ext uri="{BB962C8B-B14F-4D97-AF65-F5344CB8AC3E}">
        <p14:creationId xmlns:p14="http://schemas.microsoft.com/office/powerpoint/2010/main" val="194354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00" cy="639762"/>
          </a:xfrm>
        </p:spPr>
        <p:txBody>
          <a:bodyPr>
            <a:noAutofit/>
          </a:bodyPr>
          <a:lstStyle>
            <a:lvl1pPr>
              <a:defRPr sz="3600" b="0"/>
            </a:lvl1pPr>
          </a:lstStyle>
          <a:p>
            <a:r>
              <a:rPr lang="en-US" dirty="0"/>
              <a:t>Click to edit Master title</a:t>
            </a:r>
          </a:p>
        </p:txBody>
      </p:sp>
      <p:sp>
        <p:nvSpPr>
          <p:cNvPr id="3" name="Content Placeholder 2"/>
          <p:cNvSpPr>
            <a:spLocks noGrp="1"/>
          </p:cNvSpPr>
          <p:nvPr>
            <p:ph idx="1"/>
          </p:nvPr>
        </p:nvSpPr>
        <p:spPr>
          <a:xfrm>
            <a:off x="457200" y="1600200"/>
            <a:ext cx="7543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rgbClr val="10384F"/>
                </a:solidFill>
              </a:defRPr>
            </a:lvl1pPr>
          </a:lstStyle>
          <a:p>
            <a:fld id="{F42273D7-9888-4807-9582-3181C44EA721}" type="datetimeFigureOut">
              <a:rPr lang="en-US" smtClean="0"/>
              <a:pPr/>
              <a:t>12/16/2020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829C2E60-131A-F547-891A-71BEB2A8EF41}" type="datetimeFigureOut">
              <a:rPr lang="en-US" smtClean="0"/>
              <a:pPr/>
              <a:t>12/16/2020</a:t>
            </a:fld>
            <a:endParaRPr lang="en-US" dirty="0"/>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B9B73602-0E34-FC43-99C7-6F7B27D7C02E}" type="slidenum">
              <a:rPr lang="en-US" smtClean="0"/>
              <a:pPr/>
              <a:t>‹#›</a:t>
            </a:fld>
            <a:endParaRPr lang="en-US" dirty="0"/>
          </a:p>
        </p:txBody>
      </p:sp>
    </p:spTree>
    <p:extLst>
      <p:ext uri="{BB962C8B-B14F-4D97-AF65-F5344CB8AC3E}">
        <p14:creationId xmlns:p14="http://schemas.microsoft.com/office/powerpoint/2010/main" val="1913031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829C2E60-131A-F547-891A-71BEB2A8EF41}" type="datetimeFigureOut">
              <a:rPr lang="en-US" smtClean="0"/>
              <a:pPr/>
              <a:t>12/16/2020</a:t>
            </a:fld>
            <a:endParaRPr lang="en-US"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B9B73602-0E34-FC43-99C7-6F7B27D7C02E}" type="slidenum">
              <a:rPr lang="en-US" smtClean="0"/>
              <a:pPr/>
              <a:t>‹#›</a:t>
            </a:fld>
            <a:endParaRPr lang="en-US" dirty="0"/>
          </a:p>
        </p:txBody>
      </p:sp>
    </p:spTree>
    <p:extLst>
      <p:ext uri="{BB962C8B-B14F-4D97-AF65-F5344CB8AC3E}">
        <p14:creationId xmlns:p14="http://schemas.microsoft.com/office/powerpoint/2010/main" val="4484678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829C2E60-131A-F547-891A-71BEB2A8EF41}" type="datetimeFigureOut">
              <a:rPr lang="en-US" smtClean="0"/>
              <a:pPr/>
              <a:t>12/16/2020</a:t>
            </a:fld>
            <a:endParaRPr lang="en-US"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B9B73602-0E34-FC43-99C7-6F7B27D7C02E}" type="slidenum">
              <a:rPr lang="en-US" smtClean="0"/>
              <a:pPr/>
              <a:t>‹#›</a:t>
            </a:fld>
            <a:endParaRPr lang="en-US" dirty="0"/>
          </a:p>
        </p:txBody>
      </p:sp>
    </p:spTree>
    <p:extLst>
      <p:ext uri="{BB962C8B-B14F-4D97-AF65-F5344CB8AC3E}">
        <p14:creationId xmlns:p14="http://schemas.microsoft.com/office/powerpoint/2010/main" val="18792056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 y="2362200"/>
            <a:ext cx="8229600" cy="1143000"/>
          </a:xfrm>
        </p:spPr>
        <p:txBody>
          <a:bodyPr/>
          <a:lstStyle/>
          <a:p>
            <a:r>
              <a:rPr lang="en-US" dirty="0"/>
              <a:t>Click to edit Master title style</a:t>
            </a:r>
          </a:p>
        </p:txBody>
      </p:sp>
      <p:cxnSp>
        <p:nvCxnSpPr>
          <p:cNvPr id="5" name="Straight Connector 4"/>
          <p:cNvCxnSpPr/>
          <p:nvPr userDrawn="1"/>
        </p:nvCxnSpPr>
        <p:spPr>
          <a:xfrm>
            <a:off x="457200" y="1981200"/>
            <a:ext cx="8077200" cy="0"/>
          </a:xfrm>
          <a:prstGeom prst="line">
            <a:avLst/>
          </a:prstGeom>
          <a:ln w="381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533400" y="3962400"/>
            <a:ext cx="8001000" cy="0"/>
          </a:xfrm>
          <a:prstGeom prst="line">
            <a:avLst/>
          </a:prstGeom>
          <a:ln w="381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153400" cy="1219200"/>
          </a:xfrm>
        </p:spPr>
        <p:txBody>
          <a:bodyPr/>
          <a:lstStyle>
            <a:lvl1pPr>
              <a:defRPr sz="3600"/>
            </a:lvl1pPr>
          </a:lstStyle>
          <a:p>
            <a:r>
              <a:rPr lang="en-US" dirty="0"/>
              <a:t>Click to edit Master title style</a:t>
            </a:r>
          </a:p>
        </p:txBody>
      </p:sp>
      <p:cxnSp>
        <p:nvCxnSpPr>
          <p:cNvPr id="6" name="Straight Connector 5"/>
          <p:cNvCxnSpPr/>
          <p:nvPr userDrawn="1"/>
        </p:nvCxnSpPr>
        <p:spPr>
          <a:xfrm flipV="1">
            <a:off x="8686800" y="0"/>
            <a:ext cx="0" cy="6172200"/>
          </a:xfrm>
          <a:prstGeom prst="line">
            <a:avLst/>
          </a:prstGeom>
          <a:ln w="381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0" y="6553200"/>
            <a:ext cx="8229600" cy="0"/>
          </a:xfrm>
          <a:prstGeom prst="line">
            <a:avLst/>
          </a:prstGeom>
          <a:ln w="38100" cap="rnd">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cstate="print"/>
          <a:srcRect b="27835"/>
          <a:stretch>
            <a:fillRect/>
          </a:stretch>
        </p:blipFill>
        <p:spPr bwMode="auto">
          <a:xfrm>
            <a:off x="8067675" y="6254034"/>
            <a:ext cx="1164434" cy="450612"/>
          </a:xfrm>
          <a:prstGeom prst="rect">
            <a:avLst/>
          </a:prstGeom>
          <a:noFill/>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829C2E60-131A-F547-891A-71BEB2A8EF41}" type="datetimeFigureOut">
              <a:rPr lang="en-US" smtClean="0"/>
              <a:pPr/>
              <a:t>12/16/2020</a:t>
            </a:fld>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B9B73602-0E34-FC43-99C7-6F7B27D7C02E}" type="slidenum">
              <a:rPr lang="en-US" smtClean="0"/>
              <a:pPr/>
              <a:t>‹#›</a:t>
            </a:fld>
            <a:endParaRPr lang="en-US" dirty="0"/>
          </a:p>
        </p:txBody>
      </p:sp>
    </p:spTree>
    <p:extLst>
      <p:ext uri="{BB962C8B-B14F-4D97-AF65-F5344CB8AC3E}">
        <p14:creationId xmlns:p14="http://schemas.microsoft.com/office/powerpoint/2010/main" val="18576927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829C2E60-131A-F547-891A-71BEB2A8EF41}" type="datetimeFigureOut">
              <a:rPr lang="en-US" smtClean="0"/>
              <a:pPr/>
              <a:t>12/16/2020</a:t>
            </a:fld>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B9B73602-0E34-FC43-99C7-6F7B27D7C02E}" type="slidenum">
              <a:rPr lang="en-US" smtClean="0"/>
              <a:pPr/>
              <a:t>‹#›</a:t>
            </a:fld>
            <a:endParaRPr lang="en-US" dirty="0"/>
          </a:p>
        </p:txBody>
      </p:sp>
    </p:spTree>
    <p:extLst>
      <p:ext uri="{BB962C8B-B14F-4D97-AF65-F5344CB8AC3E}">
        <p14:creationId xmlns:p14="http://schemas.microsoft.com/office/powerpoint/2010/main" val="21254110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rgbClr val="10384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829C2E60-131A-F547-891A-71BEB2A8EF41}" type="datetimeFigureOut">
              <a:rPr lang="en-US" smtClean="0"/>
              <a:pPr/>
              <a:t>12/16/2020</a:t>
            </a:fld>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B9B73602-0E34-FC43-99C7-6F7B27D7C02E}" type="slidenum">
              <a:rPr lang="en-US" smtClean="0"/>
              <a:pPr/>
              <a:t>‹#›</a:t>
            </a:fld>
            <a:endParaRPr lang="en-US" dirty="0"/>
          </a:p>
        </p:txBody>
      </p:sp>
    </p:spTree>
    <p:extLst>
      <p:ext uri="{BB962C8B-B14F-4D97-AF65-F5344CB8AC3E}">
        <p14:creationId xmlns:p14="http://schemas.microsoft.com/office/powerpoint/2010/main" val="5400793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829C2E60-131A-F547-891A-71BEB2A8EF41}" type="datetimeFigureOut">
              <a:rPr lang="en-US" smtClean="0"/>
              <a:pPr/>
              <a:t>12/16/2020</a:t>
            </a:fld>
            <a:endParaRPr lang="en-US"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B9B73602-0E34-FC43-99C7-6F7B27D7C02E}" type="slidenum">
              <a:rPr lang="en-US" smtClean="0"/>
              <a:pPr/>
              <a:t>‹#›</a:t>
            </a:fld>
            <a:endParaRPr lang="en-US" dirty="0"/>
          </a:p>
        </p:txBody>
      </p:sp>
    </p:spTree>
    <p:extLst>
      <p:ext uri="{BB962C8B-B14F-4D97-AF65-F5344CB8AC3E}">
        <p14:creationId xmlns:p14="http://schemas.microsoft.com/office/powerpoint/2010/main" val="18479617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0"/>
            <a:ext cx="20574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829C2E60-131A-F547-891A-71BEB2A8EF41}" type="datetimeFigureOut">
              <a:rPr lang="en-US" smtClean="0"/>
              <a:pPr/>
              <a:t>12/16/2020</a:t>
            </a:fld>
            <a:endParaRPr lang="en-US" dirty="0"/>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B9B73602-0E34-FC43-99C7-6F7B27D7C02E}" type="slidenum">
              <a:rPr lang="en-US" smtClean="0"/>
              <a:pPr/>
              <a:t>‹#›</a:t>
            </a:fld>
            <a:endParaRPr lang="en-US" dirty="0"/>
          </a:p>
        </p:txBody>
      </p:sp>
    </p:spTree>
    <p:extLst>
      <p:ext uri="{BB962C8B-B14F-4D97-AF65-F5344CB8AC3E}">
        <p14:creationId xmlns:p14="http://schemas.microsoft.com/office/powerpoint/2010/main" val="1784108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507287" cy="1362075"/>
          </a:xfrm>
        </p:spPr>
        <p:txBody>
          <a:bodyPr anchor="t"/>
          <a:lstStyle>
            <a:lvl1pPr algn="l">
              <a:defRPr sz="4000" b="0" cap="all"/>
            </a:lvl1pPr>
          </a:lstStyle>
          <a:p>
            <a:r>
              <a:rPr lang="en-US" dirty="0"/>
              <a:t>Click to edit Master title style</a:t>
            </a:r>
          </a:p>
        </p:txBody>
      </p:sp>
      <p:sp>
        <p:nvSpPr>
          <p:cNvPr id="3" name="Text Placeholder 2"/>
          <p:cNvSpPr>
            <a:spLocks noGrp="1"/>
          </p:cNvSpPr>
          <p:nvPr>
            <p:ph type="body" idx="1"/>
          </p:nvPr>
        </p:nvSpPr>
        <p:spPr>
          <a:xfrm>
            <a:off x="722313" y="2906713"/>
            <a:ext cx="7507287" cy="1500187"/>
          </a:xfrm>
        </p:spPr>
        <p:txBody>
          <a:bodyPr anchor="b"/>
          <a:lstStyle>
            <a:lvl1pPr marL="0" indent="0">
              <a:buNone/>
              <a:defRPr sz="2000">
                <a:solidFill>
                  <a:srgbClr val="10384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6553200" y="6356350"/>
            <a:ext cx="19050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EA7665D1-2C3C-4E0D-97AA-2EA738D3C000}"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829C2E60-131A-F547-891A-71BEB2A8EF41}" type="datetimeFigureOut">
              <a:rPr lang="en-US" smtClean="0"/>
              <a:pPr/>
              <a:t>12/16/2020</a:t>
            </a:fld>
            <a:endParaRPr lang="en-US" dirty="0"/>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B9B73602-0E34-FC43-99C7-6F7B27D7C02E}" type="slidenum">
              <a:rPr lang="en-US" smtClean="0"/>
              <a:pPr/>
              <a:t>‹#›</a:t>
            </a:fld>
            <a:endParaRPr lang="en-US" dirty="0"/>
          </a:p>
        </p:txBody>
      </p:sp>
    </p:spTree>
    <p:extLst>
      <p:ext uri="{BB962C8B-B14F-4D97-AF65-F5344CB8AC3E}">
        <p14:creationId xmlns:p14="http://schemas.microsoft.com/office/powerpoint/2010/main" val="1943543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829C2E60-131A-F547-891A-71BEB2A8EF41}" type="datetimeFigureOut">
              <a:rPr lang="en-US" smtClean="0"/>
              <a:pPr/>
              <a:t>12/16/2020</a:t>
            </a:fld>
            <a:endParaRPr lang="en-US" dirty="0"/>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B9B73602-0E34-FC43-99C7-6F7B27D7C02E}" type="slidenum">
              <a:rPr lang="en-US" smtClean="0"/>
              <a:pPr/>
              <a:t>‹#›</a:t>
            </a:fld>
            <a:endParaRPr lang="en-US" dirty="0"/>
          </a:p>
        </p:txBody>
      </p:sp>
    </p:spTree>
    <p:extLst>
      <p:ext uri="{BB962C8B-B14F-4D97-AF65-F5344CB8AC3E}">
        <p14:creationId xmlns:p14="http://schemas.microsoft.com/office/powerpoint/2010/main" val="1913031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829C2E60-131A-F547-891A-71BEB2A8EF41}" type="datetimeFigureOut">
              <a:rPr lang="en-US" smtClean="0"/>
              <a:pPr/>
              <a:t>12/16/2020</a:t>
            </a:fld>
            <a:endParaRPr lang="en-US"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B9B73602-0E34-FC43-99C7-6F7B27D7C02E}" type="slidenum">
              <a:rPr lang="en-US" smtClean="0"/>
              <a:pPr/>
              <a:t>‹#›</a:t>
            </a:fld>
            <a:endParaRPr lang="en-US" dirty="0"/>
          </a:p>
        </p:txBody>
      </p:sp>
    </p:spTree>
    <p:extLst>
      <p:ext uri="{BB962C8B-B14F-4D97-AF65-F5344CB8AC3E}">
        <p14:creationId xmlns:p14="http://schemas.microsoft.com/office/powerpoint/2010/main" val="4484678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829C2E60-131A-F547-891A-71BEB2A8EF41}" type="datetimeFigureOut">
              <a:rPr lang="en-US" smtClean="0"/>
              <a:pPr/>
              <a:t>12/16/2020</a:t>
            </a:fld>
            <a:endParaRPr lang="en-US"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B9B73602-0E34-FC43-99C7-6F7B27D7C02E}" type="slidenum">
              <a:rPr lang="en-US" smtClean="0"/>
              <a:pPr/>
              <a:t>‹#›</a:t>
            </a:fld>
            <a:endParaRPr lang="en-US" dirty="0"/>
          </a:p>
        </p:txBody>
      </p:sp>
    </p:spTree>
    <p:extLst>
      <p:ext uri="{BB962C8B-B14F-4D97-AF65-F5344CB8AC3E}">
        <p14:creationId xmlns:p14="http://schemas.microsoft.com/office/powerpoint/2010/main" val="18792056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 y="2362200"/>
            <a:ext cx="8229600" cy="1143000"/>
          </a:xfrm>
        </p:spPr>
        <p:txBody>
          <a:bodyPr/>
          <a:lstStyle/>
          <a:p>
            <a:r>
              <a:rPr lang="en-US" dirty="0"/>
              <a:t>Click to edit Master title style</a:t>
            </a:r>
          </a:p>
        </p:txBody>
      </p:sp>
      <p:cxnSp>
        <p:nvCxnSpPr>
          <p:cNvPr id="5" name="Straight Connector 4"/>
          <p:cNvCxnSpPr/>
          <p:nvPr userDrawn="1"/>
        </p:nvCxnSpPr>
        <p:spPr>
          <a:xfrm>
            <a:off x="457200" y="1981200"/>
            <a:ext cx="8077200" cy="0"/>
          </a:xfrm>
          <a:prstGeom prst="line">
            <a:avLst/>
          </a:prstGeom>
          <a:ln w="381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533400" y="3962400"/>
            <a:ext cx="8001000" cy="0"/>
          </a:xfrm>
          <a:prstGeom prst="line">
            <a:avLst/>
          </a:prstGeom>
          <a:ln w="381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9762"/>
          </a:xfrm>
        </p:spPr>
        <p:txBody>
          <a:bodyPr>
            <a:normAutofit/>
          </a:bodyPr>
          <a:lstStyle>
            <a:lvl1pPr>
              <a:defRPr sz="3600" b="0"/>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6356350"/>
            <a:ext cx="19050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EA7665D1-2C3C-4E0D-97AA-2EA738D3C00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639762"/>
          </a:xfrm>
        </p:spPr>
        <p:txBody>
          <a:bodyPr>
            <a:normAutofit/>
          </a:bodyPr>
          <a:lstStyle>
            <a:lvl1pPr>
              <a:defRPr sz="3600" b="0"/>
            </a:lvl1p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F42273D7-9888-4807-9582-3181C44EA721}" type="datetimeFigureOut">
              <a:rPr lang="en-US" smtClean="0"/>
              <a:pPr/>
              <a:t>12/16/2020</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19812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EA7665D1-2C3C-4E0D-97AA-2EA738D3C00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 y="2362200"/>
            <a:ext cx="8229600" cy="1143000"/>
          </a:xfrm>
        </p:spPr>
        <p:txBody>
          <a:bodyPr/>
          <a:lstStyle>
            <a:lvl1pPr>
              <a:defRPr sz="4400" b="0">
                <a:solidFill>
                  <a:srgbClr val="66B512"/>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5" name="Straight Connector 4"/>
          <p:cNvCxnSpPr/>
          <p:nvPr userDrawn="1"/>
        </p:nvCxnSpPr>
        <p:spPr>
          <a:xfrm>
            <a:off x="457200" y="1981200"/>
            <a:ext cx="8077200" cy="0"/>
          </a:xfrm>
          <a:prstGeom prst="line">
            <a:avLst/>
          </a:prstGeom>
          <a:ln w="38100" cap="rnd">
            <a:solidFill>
              <a:srgbClr val="0091DF"/>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533400" y="3962400"/>
            <a:ext cx="8001000" cy="0"/>
          </a:xfrm>
          <a:prstGeom prst="line">
            <a:avLst/>
          </a:prstGeom>
          <a:ln w="38100" cap="rnd">
            <a:solidFill>
              <a:srgbClr val="0091DF"/>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86873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5.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image" Target="../media/image1.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6.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1.pn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7.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theme" Target="../theme/theme8.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362200"/>
            <a:ext cx="8229600" cy="1143000"/>
          </a:xfrm>
          <a:prstGeom prst="rect">
            <a:avLst/>
          </a:prstGeom>
        </p:spPr>
        <p:txBody>
          <a:bodyPr vert="horz" lIns="91440" tIns="45720" rIns="91440" bIns="45720" rtlCol="0" anchor="ctr">
            <a:noAutofit/>
          </a:bodyPr>
          <a:lstStyle/>
          <a:p>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Lst>
  <p:txStyles>
    <p:titleStyle>
      <a:lvl1pPr algn="ctr" defTabSz="914400" rtl="0" eaLnBrk="1" latinLnBrk="0" hangingPunct="1">
        <a:spcBef>
          <a:spcPct val="0"/>
        </a:spcBef>
        <a:buNone/>
        <a:defRPr sz="4400" b="0" kern="1200">
          <a:solidFill>
            <a:srgbClr val="66B512"/>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p:cNvCxnSpPr/>
          <p:nvPr userDrawn="1"/>
        </p:nvCxnSpPr>
        <p:spPr>
          <a:xfrm flipV="1">
            <a:off x="8686800" y="0"/>
            <a:ext cx="0" cy="6143626"/>
          </a:xfrm>
          <a:prstGeom prst="line">
            <a:avLst/>
          </a:prstGeom>
          <a:ln w="38100" cap="rnd">
            <a:solidFill>
              <a:srgbClr val="0091DF"/>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0" y="6553200"/>
            <a:ext cx="8220075" cy="0"/>
          </a:xfrm>
          <a:prstGeom prst="line">
            <a:avLst/>
          </a:prstGeom>
          <a:ln w="38100" cap="rnd">
            <a:solidFill>
              <a:srgbClr val="0091DF"/>
            </a:solidFill>
            <a:prstDash val="solid"/>
          </a:ln>
        </p:spPr>
        <p:style>
          <a:lnRef idx="1">
            <a:schemeClr val="accent1"/>
          </a:lnRef>
          <a:fillRef idx="0">
            <a:schemeClr val="accent1"/>
          </a:fillRef>
          <a:effectRef idx="0">
            <a:schemeClr val="accent1"/>
          </a:effectRef>
          <a:fontRef idx="minor">
            <a:schemeClr val="tx1"/>
          </a:fontRef>
        </p:style>
      </p:cxnSp>
      <p:sp>
        <p:nvSpPr>
          <p:cNvPr id="26" name="TextBox 25"/>
          <p:cNvSpPr txBox="1"/>
          <p:nvPr userDrawn="1"/>
        </p:nvSpPr>
        <p:spPr>
          <a:xfrm rot="5400000">
            <a:off x="6934200" y="1935748"/>
            <a:ext cx="3962400" cy="338554"/>
          </a:xfrm>
          <a:prstGeom prst="rect">
            <a:avLst/>
          </a:prstGeom>
          <a:noFill/>
        </p:spPr>
        <p:txBody>
          <a:bodyPr wrap="square" rtlCol="0">
            <a:spAutoFit/>
          </a:bodyPr>
          <a:lstStyle/>
          <a:p>
            <a:r>
              <a:rPr lang="en-US" sz="1600" dirty="0">
                <a:solidFill>
                  <a:srgbClr val="10384F"/>
                </a:solidFill>
                <a:latin typeface="Arial" panose="020B0604020202020204" pitchFamily="34" charset="0"/>
                <a:cs typeface="Arial" panose="020B0604020202020204" pitchFamily="34" charset="0"/>
              </a:rPr>
              <a:t>Organic &amp; Conventional Farming</a:t>
            </a:r>
          </a:p>
        </p:txBody>
      </p:sp>
      <p:pic>
        <p:nvPicPr>
          <p:cNvPr id="13" name="Picture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8345694" y="6263559"/>
            <a:ext cx="589346" cy="450612"/>
          </a:xfrm>
          <a:prstGeom prst="rect">
            <a:avLst/>
          </a:prstGeom>
          <a:noFill/>
        </p:spPr>
      </p:pic>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Lst>
  <p:txStyles>
    <p:titleStyle>
      <a:lvl1pPr algn="ctr" defTabSz="914400" rtl="0" eaLnBrk="1" latinLnBrk="0" hangingPunct="1">
        <a:spcBef>
          <a:spcPct val="0"/>
        </a:spcBef>
        <a:buNone/>
        <a:defRPr sz="3600" b="0" kern="1200">
          <a:solidFill>
            <a:srgbClr val="66B512"/>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0384F"/>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1038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1038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1038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1038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p:cNvCxnSpPr/>
          <p:nvPr userDrawn="1"/>
        </p:nvCxnSpPr>
        <p:spPr>
          <a:xfrm flipV="1">
            <a:off x="8686800" y="0"/>
            <a:ext cx="0" cy="6143626"/>
          </a:xfrm>
          <a:prstGeom prst="line">
            <a:avLst/>
          </a:prstGeom>
          <a:ln w="38100" cap="rnd">
            <a:solidFill>
              <a:srgbClr val="0091DF"/>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0" y="6553200"/>
            <a:ext cx="8220075" cy="0"/>
          </a:xfrm>
          <a:prstGeom prst="line">
            <a:avLst/>
          </a:prstGeom>
          <a:ln w="38100" cap="rnd">
            <a:solidFill>
              <a:srgbClr val="0091DF"/>
            </a:solidFill>
            <a:prstDash val="solid"/>
          </a:ln>
        </p:spPr>
        <p:style>
          <a:lnRef idx="1">
            <a:schemeClr val="accent1"/>
          </a:lnRef>
          <a:fillRef idx="0">
            <a:schemeClr val="accent1"/>
          </a:fillRef>
          <a:effectRef idx="0">
            <a:schemeClr val="accent1"/>
          </a:effectRef>
          <a:fontRef idx="minor">
            <a:schemeClr val="tx1"/>
          </a:fontRef>
        </p:style>
      </p:cxnSp>
      <p:sp>
        <p:nvSpPr>
          <p:cNvPr id="26" name="TextBox 25"/>
          <p:cNvSpPr txBox="1"/>
          <p:nvPr userDrawn="1"/>
        </p:nvSpPr>
        <p:spPr>
          <a:xfrm rot="5400000">
            <a:off x="6934200" y="1935748"/>
            <a:ext cx="3962400" cy="338554"/>
          </a:xfrm>
          <a:prstGeom prst="rect">
            <a:avLst/>
          </a:prstGeom>
          <a:noFill/>
        </p:spPr>
        <p:txBody>
          <a:bodyPr wrap="square" rtlCol="0">
            <a:spAutoFit/>
          </a:bodyPr>
          <a:lstStyle/>
          <a:p>
            <a:r>
              <a:rPr lang="en-US" sz="1600" dirty="0">
                <a:solidFill>
                  <a:srgbClr val="10384F"/>
                </a:solidFill>
                <a:latin typeface="Arial" panose="020B0604020202020204" pitchFamily="34" charset="0"/>
                <a:cs typeface="Arial" panose="020B0604020202020204" pitchFamily="34" charset="0"/>
              </a:rPr>
              <a:t>Understanding</a:t>
            </a:r>
            <a:r>
              <a:rPr lang="en-US" sz="1600" baseline="0" dirty="0">
                <a:solidFill>
                  <a:srgbClr val="10384F"/>
                </a:solidFill>
                <a:latin typeface="Arial" panose="020B0604020202020204" pitchFamily="34" charset="0"/>
                <a:cs typeface="Arial" panose="020B0604020202020204" pitchFamily="34" charset="0"/>
              </a:rPr>
              <a:t> Pesticides</a:t>
            </a:r>
            <a:endParaRPr lang="en-US" sz="1600" dirty="0">
              <a:solidFill>
                <a:srgbClr val="10384F"/>
              </a:solidFill>
              <a:latin typeface="Arial" panose="020B0604020202020204" pitchFamily="34" charset="0"/>
              <a:cs typeface="Arial" panose="020B0604020202020204" pitchFamily="34" charset="0"/>
            </a:endParaRPr>
          </a:p>
        </p:txBody>
      </p:sp>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8345694" y="6263559"/>
            <a:ext cx="589346" cy="450612"/>
          </a:xfrm>
          <a:prstGeom prst="rect">
            <a:avLst/>
          </a:prstGeom>
          <a:noFill/>
        </p:spPr>
      </p:pic>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Lst>
  <p:txStyles>
    <p:titleStyle>
      <a:lvl1pPr algn="ctr" defTabSz="914400" rtl="0" eaLnBrk="1" latinLnBrk="0" hangingPunct="1">
        <a:spcBef>
          <a:spcPct val="0"/>
        </a:spcBef>
        <a:buNone/>
        <a:defRPr sz="3600" b="0" kern="1200">
          <a:solidFill>
            <a:srgbClr val="66B51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10384F"/>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1038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1038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1038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1038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p:cNvCxnSpPr/>
          <p:nvPr userDrawn="1"/>
        </p:nvCxnSpPr>
        <p:spPr>
          <a:xfrm flipV="1">
            <a:off x="8686800" y="0"/>
            <a:ext cx="0" cy="6143626"/>
          </a:xfrm>
          <a:prstGeom prst="line">
            <a:avLst/>
          </a:prstGeom>
          <a:ln w="38100" cap="rnd">
            <a:solidFill>
              <a:srgbClr val="0091DF"/>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0" y="6553200"/>
            <a:ext cx="8220075" cy="0"/>
          </a:xfrm>
          <a:prstGeom prst="line">
            <a:avLst/>
          </a:prstGeom>
          <a:ln w="38100" cap="rnd">
            <a:solidFill>
              <a:srgbClr val="0091DF"/>
            </a:solidFill>
            <a:prstDash val="solid"/>
          </a:ln>
        </p:spPr>
        <p:style>
          <a:lnRef idx="1">
            <a:schemeClr val="accent1"/>
          </a:lnRef>
          <a:fillRef idx="0">
            <a:schemeClr val="accent1"/>
          </a:fillRef>
          <a:effectRef idx="0">
            <a:schemeClr val="accent1"/>
          </a:effectRef>
          <a:fontRef idx="minor">
            <a:schemeClr val="tx1"/>
          </a:fontRef>
        </p:style>
      </p:cxnSp>
      <p:sp>
        <p:nvSpPr>
          <p:cNvPr id="26" name="TextBox 25"/>
          <p:cNvSpPr txBox="1"/>
          <p:nvPr userDrawn="1"/>
        </p:nvSpPr>
        <p:spPr>
          <a:xfrm rot="5400000">
            <a:off x="6934200" y="1935748"/>
            <a:ext cx="3962400" cy="338554"/>
          </a:xfrm>
          <a:prstGeom prst="rect">
            <a:avLst/>
          </a:prstGeom>
          <a:noFill/>
        </p:spPr>
        <p:txBody>
          <a:bodyPr wrap="square" rtlCol="0">
            <a:spAutoFit/>
          </a:bodyPr>
          <a:lstStyle/>
          <a:p>
            <a:r>
              <a:rPr lang="en-US" sz="1600" dirty="0">
                <a:solidFill>
                  <a:srgbClr val="10384F"/>
                </a:solidFill>
              </a:rPr>
              <a:t>LIFE CYCLE OF A GMO</a:t>
            </a:r>
          </a:p>
        </p:txBody>
      </p:sp>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8345694" y="6263559"/>
            <a:ext cx="589346" cy="450612"/>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65" r:id="rId2"/>
    <p:sldLayoutId id="2147483650" r:id="rId3"/>
    <p:sldLayoutId id="2147483651" r:id="rId4"/>
    <p:sldLayoutId id="2147483652" r:id="rId5"/>
    <p:sldLayoutId id="2147483654" r:id="rId6"/>
  </p:sldLayoutIdLst>
  <p:txStyles>
    <p:titleStyle>
      <a:lvl1pPr algn="ctr" defTabSz="914400" rtl="0" eaLnBrk="1" latinLnBrk="0" hangingPunct="1">
        <a:spcBef>
          <a:spcPct val="0"/>
        </a:spcBef>
        <a:buNone/>
        <a:defRPr sz="3600" b="0" kern="1200">
          <a:solidFill>
            <a:srgbClr val="66B51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10384F"/>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1038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1038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1038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1038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74638"/>
            <a:ext cx="80010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81000" y="1600200"/>
            <a:ext cx="80010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flipV="1">
            <a:off x="8686800" y="0"/>
            <a:ext cx="0" cy="6162676"/>
          </a:xfrm>
          <a:prstGeom prst="line">
            <a:avLst/>
          </a:prstGeom>
          <a:ln w="38100" cap="rnd">
            <a:solidFill>
              <a:srgbClr val="0091DF"/>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0" y="6543675"/>
            <a:ext cx="8210550" cy="9525"/>
          </a:xfrm>
          <a:prstGeom prst="line">
            <a:avLst/>
          </a:prstGeom>
          <a:ln w="38100" cap="rnd">
            <a:solidFill>
              <a:srgbClr val="0091DF"/>
            </a:solidFill>
            <a:prstDash val="solid"/>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rot="5400000">
            <a:off x="6934200" y="1973848"/>
            <a:ext cx="3962400" cy="338554"/>
          </a:xfrm>
          <a:prstGeom prst="rect">
            <a:avLst/>
          </a:prstGeom>
          <a:noFill/>
        </p:spPr>
        <p:txBody>
          <a:bodyPr wrap="square" rtlCol="0">
            <a:spAutoFit/>
          </a:bodyPr>
          <a:lstStyle/>
          <a:p>
            <a:r>
              <a:rPr lang="en-US" sz="1600" dirty="0">
                <a:solidFill>
                  <a:srgbClr val="10384F"/>
                </a:solidFill>
                <a:latin typeface="Arial" panose="020B0604020202020204" pitchFamily="34" charset="0"/>
                <a:cs typeface="Arial" panose="020B0604020202020204" pitchFamily="34" charset="0"/>
              </a:rPr>
              <a:t>STATISTICS</a:t>
            </a:r>
          </a:p>
        </p:txBody>
      </p:sp>
      <p:pic>
        <p:nvPicPr>
          <p:cNvPr id="15" name="Picture 1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8336169" y="6244509"/>
            <a:ext cx="589346" cy="450612"/>
          </a:xfrm>
          <a:prstGeom prst="rect">
            <a:avLst/>
          </a:prstGeom>
          <a:noFill/>
        </p:spPr>
      </p:pic>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2" r:id="rId12"/>
  </p:sldLayoutIdLst>
  <p:txStyles>
    <p:titleStyle>
      <a:lvl1pPr algn="ctr" defTabSz="914400" rtl="0" eaLnBrk="1" latinLnBrk="0" hangingPunct="1">
        <a:spcBef>
          <a:spcPct val="0"/>
        </a:spcBef>
        <a:buNone/>
        <a:defRPr sz="4400" kern="1200">
          <a:solidFill>
            <a:srgbClr val="66B512"/>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0384F"/>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1038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1038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1038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1038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96200" cy="7159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V="1">
            <a:off x="8686800" y="0"/>
            <a:ext cx="0" cy="6115050"/>
          </a:xfrm>
          <a:prstGeom prst="line">
            <a:avLst/>
          </a:prstGeom>
          <a:ln w="38100" cap="rnd">
            <a:solidFill>
              <a:srgbClr val="0091DF"/>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0" y="6553200"/>
            <a:ext cx="8229600" cy="0"/>
          </a:xfrm>
          <a:prstGeom prst="line">
            <a:avLst/>
          </a:prstGeom>
          <a:ln w="38100" cap="rnd">
            <a:solidFill>
              <a:srgbClr val="0091DF"/>
            </a:solidFill>
            <a:prstDash val="solid"/>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rot="5400000">
            <a:off x="6934200" y="1992898"/>
            <a:ext cx="3962400" cy="338554"/>
          </a:xfrm>
          <a:prstGeom prst="rect">
            <a:avLst/>
          </a:prstGeom>
          <a:noFill/>
        </p:spPr>
        <p:txBody>
          <a:bodyPr wrap="square" rtlCol="0">
            <a:spAutoFit/>
          </a:bodyPr>
          <a:lstStyle/>
          <a:p>
            <a:r>
              <a:rPr lang="en-US" sz="1600" dirty="0">
                <a:solidFill>
                  <a:srgbClr val="10384F"/>
                </a:solidFill>
                <a:latin typeface="Arial" panose="020B0604020202020204" pitchFamily="34" charset="0"/>
                <a:cs typeface="Arial" panose="020B0604020202020204" pitchFamily="34" charset="0"/>
              </a:rPr>
              <a:t>AG INNOVATION</a:t>
            </a:r>
          </a:p>
        </p:txBody>
      </p:sp>
      <p:pic>
        <p:nvPicPr>
          <p:cNvPr id="17" name="Picture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bwMode="auto">
          <a:xfrm>
            <a:off x="8336169" y="6244509"/>
            <a:ext cx="589346" cy="450612"/>
          </a:xfrm>
          <a:prstGeom prst="rect">
            <a:avLst/>
          </a:prstGeom>
          <a:noFill/>
        </p:spPr>
      </p:pic>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707" r:id="rId10"/>
  </p:sldLayoutIdLst>
  <p:txStyles>
    <p:titleStyle>
      <a:lvl1pPr algn="ctr" defTabSz="914400" rtl="0" eaLnBrk="1" latinLnBrk="0" hangingPunct="1">
        <a:spcBef>
          <a:spcPct val="0"/>
        </a:spcBef>
        <a:buNone/>
        <a:defRPr sz="3600" b="0" kern="1200">
          <a:solidFill>
            <a:srgbClr val="66B512"/>
          </a:solidFill>
          <a:latin typeface="Arial" panose="020B0604020202020204" pitchFamily="34" charset="0"/>
          <a:ea typeface="Verdana" pitchFamily="34" charset="0"/>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0384F"/>
          </a:solidFill>
          <a:latin typeface="Arial" panose="020B0604020202020204" pitchFamily="34" charset="0"/>
          <a:ea typeface="Verdana" pitchFamily="34" charset="0"/>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10384F"/>
          </a:solidFill>
          <a:latin typeface="Arial" panose="020B0604020202020204" pitchFamily="34" charset="0"/>
          <a:ea typeface="Verdana" pitchFamily="34" charset="0"/>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10384F"/>
          </a:solidFill>
          <a:latin typeface="Arial" panose="020B0604020202020204" pitchFamily="34" charset="0"/>
          <a:ea typeface="Verdana" pitchFamily="34" charset="0"/>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10384F"/>
          </a:solidFill>
          <a:latin typeface="Arial" panose="020B0604020202020204" pitchFamily="34" charset="0"/>
          <a:ea typeface="Verdana" pitchFamily="34" charset="0"/>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10384F"/>
          </a:solidFill>
          <a:latin typeface="Arial" panose="020B0604020202020204" pitchFamily="34" charset="0"/>
          <a:ea typeface="Verdana" pitchFamily="34"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flipV="1">
            <a:off x="8686800" y="0"/>
            <a:ext cx="0" cy="6181726"/>
          </a:xfrm>
          <a:prstGeom prst="line">
            <a:avLst/>
          </a:prstGeom>
          <a:ln w="38100" cap="rnd">
            <a:solidFill>
              <a:srgbClr val="0091DF"/>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0" y="6553200"/>
            <a:ext cx="8239125" cy="0"/>
          </a:xfrm>
          <a:prstGeom prst="line">
            <a:avLst/>
          </a:prstGeom>
          <a:ln w="38100" cap="rnd">
            <a:solidFill>
              <a:srgbClr val="0091DF"/>
            </a:solidFill>
            <a:prstDash val="solid"/>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rot="5400000">
            <a:off x="6934200" y="1907173"/>
            <a:ext cx="3962400" cy="338554"/>
          </a:xfrm>
          <a:prstGeom prst="rect">
            <a:avLst/>
          </a:prstGeom>
          <a:noFill/>
        </p:spPr>
        <p:txBody>
          <a:bodyPr wrap="square" rtlCol="0">
            <a:spAutoFit/>
          </a:bodyPr>
          <a:lstStyle/>
          <a:p>
            <a:r>
              <a:rPr lang="en-US" sz="1600" b="0" dirty="0">
                <a:solidFill>
                  <a:srgbClr val="10384F"/>
                </a:solidFill>
                <a:latin typeface="Arial" panose="020B0604020202020204" pitchFamily="34" charset="0"/>
                <a:ea typeface="Verdana" charset="0"/>
                <a:cs typeface="Arial" panose="020B0604020202020204" pitchFamily="34" charset="0"/>
              </a:rPr>
              <a:t>UNDERSTANDING GMOs</a:t>
            </a:r>
          </a:p>
        </p:txBody>
      </p:sp>
      <p:pic>
        <p:nvPicPr>
          <p:cNvPr id="16" name="Picture 1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8345694" y="6254034"/>
            <a:ext cx="589346" cy="450612"/>
          </a:xfrm>
          <a:prstGeom prst="rect">
            <a:avLst/>
          </a:prstGeom>
          <a:noFill/>
        </p:spPr>
      </p:pic>
    </p:spTree>
    <p:extLst>
      <p:ext uri="{BB962C8B-B14F-4D97-AF65-F5344CB8AC3E}">
        <p14:creationId xmlns:p14="http://schemas.microsoft.com/office/powerpoint/2010/main" val="211283987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95" r:id="rId10"/>
    <p:sldLayoutId id="2147483708" r:id="rId11"/>
  </p:sldLayoutIdLst>
  <p:txStyles>
    <p:titleStyle>
      <a:lvl1pPr algn="l" defTabSz="914400" rtl="0" eaLnBrk="1" latinLnBrk="0" hangingPunct="1">
        <a:lnSpc>
          <a:spcPct val="90000"/>
        </a:lnSpc>
        <a:spcBef>
          <a:spcPct val="0"/>
        </a:spcBef>
        <a:buNone/>
        <a:defRPr sz="4400" kern="1200">
          <a:solidFill>
            <a:srgbClr val="66B51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1038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rgbClr val="1038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000" kern="1200">
          <a:solidFill>
            <a:srgbClr val="1038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800" kern="1200">
          <a:solidFill>
            <a:srgbClr val="1038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800" kern="1200">
          <a:solidFill>
            <a:srgbClr val="1038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flipV="1">
            <a:off x="8686800" y="0"/>
            <a:ext cx="0" cy="6181726"/>
          </a:xfrm>
          <a:prstGeom prst="line">
            <a:avLst/>
          </a:prstGeom>
          <a:ln w="38100" cap="rnd">
            <a:solidFill>
              <a:srgbClr val="0091DF"/>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0" y="6553200"/>
            <a:ext cx="8239125" cy="0"/>
          </a:xfrm>
          <a:prstGeom prst="line">
            <a:avLst/>
          </a:prstGeom>
          <a:ln w="38100" cap="rnd">
            <a:solidFill>
              <a:srgbClr val="0091DF"/>
            </a:solidFill>
            <a:prstDash val="solid"/>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rot="5400000">
            <a:off x="6934200" y="1945273"/>
            <a:ext cx="3962400" cy="338554"/>
          </a:xfrm>
          <a:prstGeom prst="rect">
            <a:avLst/>
          </a:prstGeom>
          <a:noFill/>
        </p:spPr>
        <p:txBody>
          <a:bodyPr wrap="square" rtlCol="0">
            <a:spAutoFit/>
          </a:bodyPr>
          <a:lstStyle/>
          <a:p>
            <a:r>
              <a:rPr lang="en-US" sz="1600" b="0" dirty="0">
                <a:solidFill>
                  <a:srgbClr val="10384F"/>
                </a:solidFill>
                <a:latin typeface="Arial" panose="020B0604020202020204" pitchFamily="34" charset="0"/>
                <a:ea typeface="Verdana" charset="0"/>
                <a:cs typeface="Arial" panose="020B0604020202020204" pitchFamily="34" charset="0"/>
              </a:rPr>
              <a:t>VEGETABLE</a:t>
            </a:r>
            <a:r>
              <a:rPr lang="en-US" sz="1600" b="0" baseline="0" dirty="0">
                <a:solidFill>
                  <a:srgbClr val="10384F"/>
                </a:solidFill>
                <a:latin typeface="Arial" panose="020B0604020202020204" pitchFamily="34" charset="0"/>
                <a:ea typeface="Verdana" charset="0"/>
                <a:cs typeface="Arial" panose="020B0604020202020204" pitchFamily="34" charset="0"/>
              </a:rPr>
              <a:t> BREEDING</a:t>
            </a:r>
            <a:endParaRPr lang="en-US" sz="1600" b="0" dirty="0">
              <a:solidFill>
                <a:srgbClr val="10384F"/>
              </a:solidFill>
              <a:latin typeface="Arial" panose="020B0604020202020204" pitchFamily="34" charset="0"/>
              <a:ea typeface="Verdana" charset="0"/>
              <a:cs typeface="Arial" panose="020B0604020202020204" pitchFamily="34" charset="0"/>
            </a:endParaRPr>
          </a:p>
        </p:txBody>
      </p:sp>
      <p:pic>
        <p:nvPicPr>
          <p:cNvPr id="16" name="Picture 1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bwMode="auto">
          <a:xfrm>
            <a:off x="8345694" y="6263559"/>
            <a:ext cx="589346" cy="450612"/>
          </a:xfrm>
          <a:prstGeom prst="rect">
            <a:avLst/>
          </a:prstGeom>
          <a:noFill/>
        </p:spPr>
      </p:pic>
    </p:spTree>
    <p:extLst>
      <p:ext uri="{BB962C8B-B14F-4D97-AF65-F5344CB8AC3E}">
        <p14:creationId xmlns:p14="http://schemas.microsoft.com/office/powerpoint/2010/main" val="21128398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xStyles>
    <p:titleStyle>
      <a:lvl1pPr algn="l" defTabSz="914400" rtl="0" eaLnBrk="1" latinLnBrk="0" hangingPunct="1">
        <a:lnSpc>
          <a:spcPct val="90000"/>
        </a:lnSpc>
        <a:spcBef>
          <a:spcPct val="0"/>
        </a:spcBef>
        <a:buNone/>
        <a:defRPr sz="4400" kern="1200">
          <a:solidFill>
            <a:srgbClr val="66B51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1038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rgbClr val="1038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000" kern="1200">
          <a:solidFill>
            <a:srgbClr val="1038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800" kern="1200">
          <a:solidFill>
            <a:srgbClr val="1038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800" kern="1200">
          <a:solidFill>
            <a:srgbClr val="1038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hyperlink" Target="https://gmoanswers.com/sites/default/files/GMOA%2011x17%20Handout_0.pdf" TargetMode="Externa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hyperlink" Target="https://gmoanswers.com/sites/default/files/GMOA%2011x17%20Handout_0.pdf"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hyperlink" Target="https://www.isaaa.org/resources/publications/briefs/55/executivesummary/default.asp" TargetMode="Externa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5.xml"/><Relationship Id="rId4" Type="http://schemas.openxmlformats.org/officeDocument/2006/relationships/hyperlink" Target="https://gmoanswers.com/sites/default/files/GMOA-GeneticTraits10crops-4x6_Postcard-Jan2018.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2.xml"/><Relationship Id="rId1" Type="http://schemas.openxmlformats.org/officeDocument/2006/relationships/slideLayout" Target="../slideLayouts/slideLayout35.xml"/><Relationship Id="rId5" Type="http://schemas.openxmlformats.org/officeDocument/2006/relationships/hyperlink" Target="http://croplife.org/wp-content/uploads/2014/04/Getting-a-Biotech-Crop-to-Market-Phillips-McDougall-Study.pdf" TargetMode="Externa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hyperlink" Target="https://www.isaaa.org/resources/publications/briefs/55/executivesummary/default.asp" TargetMode="External"/><Relationship Id="rId2" Type="http://schemas.openxmlformats.org/officeDocument/2006/relationships/notesSlide" Target="../notesSlides/notesSlide13.xml"/><Relationship Id="rId1" Type="http://schemas.openxmlformats.org/officeDocument/2006/relationships/slideLayout" Target="../slideLayouts/slideLayout49.xml"/><Relationship Id="rId6" Type="http://schemas.microsoft.com/office/2007/relationships/hdphoto" Target="../media/hdphoto1.wdp"/><Relationship Id="rId5" Type="http://schemas.openxmlformats.org/officeDocument/2006/relationships/image" Target="../media/image23.png"/><Relationship Id="rId4" Type="http://schemas.openxmlformats.org/officeDocument/2006/relationships/hyperlink" Target="http://croplife.org/wp-content/uploads/2014/04/Getting-a-Biotech-Crop-to-Market-Phillips-McDougall-Study.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hyperlink" Target="https://www.isaaa.org/resources/publications/briefs/55/executivesummary/default.asp" TargetMode="External"/><Relationship Id="rId2" Type="http://schemas.openxmlformats.org/officeDocument/2006/relationships/notesSlide" Target="../notesSlides/notesSlide14.xml"/><Relationship Id="rId1" Type="http://schemas.openxmlformats.org/officeDocument/2006/relationships/slideLayout" Target="../slideLayouts/slideLayout5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49.xml"/><Relationship Id="rId6" Type="http://schemas.openxmlformats.org/officeDocument/2006/relationships/hyperlink" Target="https://www.tandfonline.com/doi/full/10.1080/21645698.2020.1779574" TargetMode="Externa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49.xml"/><Relationship Id="rId5" Type="http://schemas.openxmlformats.org/officeDocument/2006/relationships/hyperlink" Target="https://www.isaaa.org/resources/publications/briefs/55/executivesummary/default.asp" TargetMode="External"/><Relationship Id="rId4" Type="http://schemas.openxmlformats.org/officeDocument/2006/relationships/hyperlink" Target="https://www.tandfonline.com/doi/full/10.1080/21645698.2020.1779574"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49.xml"/><Relationship Id="rId5" Type="http://schemas.openxmlformats.org/officeDocument/2006/relationships/hyperlink" Target="https://www.isaaa.org/resources/publications/briefs/55/executivesummary/default.asp" TargetMode="External"/><Relationship Id="rId4" Type="http://schemas.openxmlformats.org/officeDocument/2006/relationships/hyperlink" Target="https://www.tandfonline.com/doi/full/10.1080/21645698.2020.1779574"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cropscience.bayer.com/who-we-are/farmer-partner-resources/resource-library" TargetMode="External"/><Relationship Id="rId2" Type="http://schemas.openxmlformats.org/officeDocument/2006/relationships/hyperlink" Target="mailto:cientificResources@bayer.com" TargetMode="Externa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50.xml"/><Relationship Id="rId4" Type="http://schemas.openxmlformats.org/officeDocument/2006/relationships/hyperlink" Target="https://www.isaaa.org/resources/publications/briefs/55/executivesummary/default.asp"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45.xml"/><Relationship Id="rId5" Type="http://schemas.openxmlformats.org/officeDocument/2006/relationships/image" Target="../media/image36.jpeg"/><Relationship Id="rId4" Type="http://schemas.openxmlformats.org/officeDocument/2006/relationships/image" Target="../media/image35.gif"/></Relationships>
</file>

<file path=ppt/slides/_rels/slide23.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20.xml"/><Relationship Id="rId1" Type="http://schemas.openxmlformats.org/officeDocument/2006/relationships/slideLayout" Target="../slideLayouts/slideLayout50.xml"/><Relationship Id="rId4" Type="http://schemas.openxmlformats.org/officeDocument/2006/relationships/hyperlink" Target="https://gmoanswers.com/sites/default/files/2018-11/How%20Does%20a%20GMo%20Get%20to%20Market_0.JPG"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3" Type="http://schemas.openxmlformats.org/officeDocument/2006/relationships/hyperlink" Target="https://gmoanswers.com/" TargetMode="External"/><Relationship Id="rId2" Type="http://schemas.openxmlformats.org/officeDocument/2006/relationships/notesSlide" Target="../notesSlides/notesSlide24.xml"/><Relationship Id="rId1" Type="http://schemas.openxmlformats.org/officeDocument/2006/relationships/slideLayout" Target="../slideLayouts/slideLayout50.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9.png"/><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3" Type="http://schemas.openxmlformats.org/officeDocument/2006/relationships/hyperlink" Target="https://www.cropscience.bayer.com/who-we-are/farmer-partner-resources/resource-library" TargetMode="External"/><Relationship Id="rId2" Type="http://schemas.openxmlformats.org/officeDocument/2006/relationships/hyperlink" Target="mailto:cientificResources@bayer.com"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0.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0.xml"/><Relationship Id="rId6" Type="http://schemas.openxmlformats.org/officeDocument/2006/relationships/hyperlink" Target="https://gmoanswers.com/sites/default/files/WhatIsGMO_Infographic_1224x792px-Jan2018_0.jpg"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frH8a0BYWgs&amp;list=PLaEu0JGyJrzEENDM6qwYBsGCvv6PzkTSy&amp;index=5" TargetMode="External"/><Relationship Id="rId2" Type="http://schemas.openxmlformats.org/officeDocument/2006/relationships/notesSlide" Target="../notesSlides/notesSlide4.xml"/><Relationship Id="rId1" Type="http://schemas.openxmlformats.org/officeDocument/2006/relationships/slideLayout" Target="../slideLayouts/slideLayout50.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hyperlink" Target="https://gmoanswers.com/sites/default/files/GMOA%2011x17%20Handout_0.pdf" TargetMode="Externa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hyperlink" Target="https://gmoanswers.com/sites/default/files/GMOA%2011x17%20Handout_0.pdf" TargetMode="Externa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hyperlink" Target="https://gmoanswers.com/sites/default/files/2018-11/How%20Does%20a%20GMo%20Get%20to%20Market_0.JPG" TargetMode="External"/><Relationship Id="rId5" Type="http://schemas.openxmlformats.org/officeDocument/2006/relationships/hyperlink" Target="http://croplife.org/wp-content/uploads/2014/04/Getting-a-Biotech-Crop-to-Market-Phillips-McDougall-Study.pdf"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Biotechnology and </a:t>
            </a:r>
            <a:br>
              <a:rPr lang="en-US" dirty="0"/>
            </a:br>
            <a:r>
              <a:rPr lang="en-US" dirty="0"/>
              <a:t>Genetically Modified Crops</a:t>
            </a:r>
          </a:p>
        </p:txBody>
      </p:sp>
      <p:pic>
        <p:nvPicPr>
          <p:cNvPr id="3" name="Picture 2">
            <a:extLst>
              <a:ext uri="{FF2B5EF4-FFF2-40B4-BE49-F238E27FC236}">
                <a16:creationId xmlns:a16="http://schemas.microsoft.com/office/drawing/2014/main" id="{9B247EC5-E90B-4AEC-BD94-419A7B27E3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6898" y="5239790"/>
            <a:ext cx="727359" cy="72735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96" y="1061799"/>
            <a:ext cx="5047754" cy="3862707"/>
          </a:xfrm>
          <a:prstGeom prst="rect">
            <a:avLst/>
          </a:prstGeom>
        </p:spPr>
      </p:pic>
      <p:sp>
        <p:nvSpPr>
          <p:cNvPr id="11" name="Rectangle 10"/>
          <p:cNvSpPr/>
          <p:nvPr/>
        </p:nvSpPr>
        <p:spPr>
          <a:xfrm>
            <a:off x="6352415" y="1981201"/>
            <a:ext cx="1724785" cy="237122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5959984" y="2691765"/>
            <a:ext cx="2295525" cy="2062103"/>
          </a:xfrm>
          <a:prstGeom prst="rect">
            <a:avLst/>
          </a:prstGeom>
          <a:noFill/>
        </p:spPr>
        <p:txBody>
          <a:bodyPr wrap="square" rtlCol="0">
            <a:spAutoFit/>
          </a:bodyPr>
          <a:lstStyle/>
          <a:p>
            <a:r>
              <a:rPr lang="en-US" sz="1600" dirty="0">
                <a:solidFill>
                  <a:srgbClr val="66B512"/>
                </a:solidFill>
                <a:latin typeface="Arial" panose="020B0604020202020204" pitchFamily="34" charset="0"/>
                <a:ea typeface="Verdana" pitchFamily="34" charset="0"/>
                <a:cs typeface="Arial" panose="020B0604020202020204" pitchFamily="34" charset="0"/>
              </a:rPr>
              <a:t>Only after several years of </a:t>
            </a:r>
            <a:r>
              <a:rPr lang="en-US" sz="1600" b="1" dirty="0">
                <a:solidFill>
                  <a:srgbClr val="10384F"/>
                </a:solidFill>
                <a:latin typeface="Arial" panose="020B0604020202020204" pitchFamily="34" charset="0"/>
                <a:ea typeface="Verdana" pitchFamily="34" charset="0"/>
                <a:cs typeface="Arial" panose="020B0604020202020204" pitchFamily="34" charset="0"/>
              </a:rPr>
              <a:t>rigorous testing</a:t>
            </a:r>
            <a:r>
              <a:rPr lang="en-US" sz="1600" dirty="0">
                <a:solidFill>
                  <a:srgbClr val="10384F"/>
                </a:solidFill>
                <a:latin typeface="Arial" panose="020B0604020202020204" pitchFamily="34" charset="0"/>
                <a:ea typeface="Verdana" pitchFamily="34" charset="0"/>
                <a:cs typeface="Arial" panose="020B0604020202020204" pitchFamily="34" charset="0"/>
              </a:rPr>
              <a:t> </a:t>
            </a:r>
            <a:r>
              <a:rPr lang="en-US" sz="1600" dirty="0">
                <a:solidFill>
                  <a:srgbClr val="66B512"/>
                </a:solidFill>
                <a:latin typeface="Arial" panose="020B0604020202020204" pitchFamily="34" charset="0"/>
                <a:ea typeface="Verdana" pitchFamily="34" charset="0"/>
                <a:cs typeface="Arial" panose="020B0604020202020204" pitchFamily="34" charset="0"/>
              </a:rPr>
              <a:t>are the top performing plants and traits selected to advance to field testing and further regulatory review.</a:t>
            </a:r>
          </a:p>
        </p:txBody>
      </p:sp>
      <p:sp>
        <p:nvSpPr>
          <p:cNvPr id="14" name="TextBox 13"/>
          <p:cNvSpPr txBox="1"/>
          <p:nvPr/>
        </p:nvSpPr>
        <p:spPr>
          <a:xfrm>
            <a:off x="441282" y="5188089"/>
            <a:ext cx="7864518" cy="1200329"/>
          </a:xfrm>
          <a:prstGeom prst="rect">
            <a:avLst/>
          </a:prstGeom>
          <a:noFill/>
        </p:spPr>
        <p:txBody>
          <a:bodyPr wrap="square" rtlCol="0">
            <a:spAutoFit/>
          </a:bodyPr>
          <a:lstStyle/>
          <a:p>
            <a:r>
              <a:rPr lang="en-US" sz="2400" b="1" dirty="0">
                <a:solidFill>
                  <a:srgbClr val="10384F"/>
                </a:solidFill>
                <a:latin typeface="Arial" panose="020B0604020202020204" pitchFamily="34" charset="0"/>
                <a:ea typeface="Verdana" pitchFamily="34" charset="0"/>
                <a:cs typeface="Arial" panose="020B0604020202020204" pitchFamily="34" charset="0"/>
              </a:rPr>
              <a:t>After a GMO is developed in the lab, the seedlings are moved to greenhouses where further tests are performed.  </a:t>
            </a:r>
          </a:p>
        </p:txBody>
      </p:sp>
      <p:sp>
        <p:nvSpPr>
          <p:cNvPr id="17" name="Rectangle 16"/>
          <p:cNvSpPr/>
          <p:nvPr/>
        </p:nvSpPr>
        <p:spPr>
          <a:xfrm>
            <a:off x="6273490" y="1604915"/>
            <a:ext cx="1791010" cy="426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532244" y="2160830"/>
            <a:ext cx="1368079" cy="400110"/>
          </a:xfrm>
          <a:prstGeom prst="rect">
            <a:avLst/>
          </a:prstGeom>
          <a:noFill/>
        </p:spPr>
        <p:txBody>
          <a:bodyPr wrap="square" rtlCol="0">
            <a:spAutoFit/>
          </a:bodyPr>
          <a:lstStyle/>
          <a:p>
            <a:pPr algn="r"/>
            <a:r>
              <a:rPr lang="en-US" sz="2000" b="1" dirty="0">
                <a:solidFill>
                  <a:srgbClr val="66B512"/>
                </a:solidFill>
                <a:latin typeface="Arial" panose="020B0604020202020204" pitchFamily="34" charset="0"/>
                <a:ea typeface="Verdana" pitchFamily="34" charset="0"/>
                <a:cs typeface="Arial" panose="020B0604020202020204" pitchFamily="34" charset="0"/>
              </a:rPr>
              <a:t>Fun fact:</a:t>
            </a:r>
            <a:r>
              <a:rPr lang="en-US" sz="2000" dirty="0">
                <a:solidFill>
                  <a:srgbClr val="66B512"/>
                </a:solidFill>
                <a:latin typeface="Arial" panose="020B0604020202020204" pitchFamily="34" charset="0"/>
                <a:ea typeface="Verdana" pitchFamily="34" charset="0"/>
                <a:cs typeface="Arial" panose="020B0604020202020204" pitchFamily="34" charset="0"/>
              </a:rPr>
              <a:t> </a:t>
            </a:r>
          </a:p>
        </p:txBody>
      </p:sp>
      <p:pic>
        <p:nvPicPr>
          <p:cNvPr id="19" name="Picture 18" descr="Info Fast Fact Icon Lim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7538" y="2079185"/>
            <a:ext cx="558687" cy="558687"/>
          </a:xfrm>
          <a:prstGeom prst="rect">
            <a:avLst/>
          </a:prstGeom>
        </p:spPr>
      </p:pic>
      <p:sp>
        <p:nvSpPr>
          <p:cNvPr id="21" name="TextBox 20"/>
          <p:cNvSpPr txBox="1"/>
          <p:nvPr/>
        </p:nvSpPr>
        <p:spPr>
          <a:xfrm rot="5400000">
            <a:off x="7214548" y="3999898"/>
            <a:ext cx="3429000" cy="338554"/>
          </a:xfrm>
          <a:prstGeom prst="rect">
            <a:avLst/>
          </a:prstGeom>
          <a:noFill/>
        </p:spPr>
        <p:txBody>
          <a:bodyPr wrap="square" rtlCol="0">
            <a:spAutoFit/>
          </a:bodyPr>
          <a:lstStyle/>
          <a:p>
            <a:r>
              <a:rPr lang="en-US" sz="1600" dirty="0">
                <a:solidFill>
                  <a:srgbClr val="10384F"/>
                </a:solidFill>
                <a:latin typeface="Arial" panose="020B0604020202020204" pitchFamily="34" charset="0"/>
                <a:cs typeface="Arial" panose="020B0604020202020204" pitchFamily="34" charset="0"/>
              </a:rPr>
              <a:t>: GREENHOUSE TESTING</a:t>
            </a:r>
          </a:p>
        </p:txBody>
      </p:sp>
      <p:sp>
        <p:nvSpPr>
          <p:cNvPr id="15" name="Rectangle 14"/>
          <p:cNvSpPr/>
          <p:nvPr/>
        </p:nvSpPr>
        <p:spPr>
          <a:xfrm>
            <a:off x="5915025" y="1981200"/>
            <a:ext cx="2295525" cy="2838450"/>
          </a:xfrm>
          <a:prstGeom prst="rect">
            <a:avLst/>
          </a:prstGeom>
          <a:noFill/>
          <a:ln>
            <a:solidFill>
              <a:srgbClr val="0091D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2285D"/>
              </a:solidFill>
            </a:endParaRPr>
          </a:p>
        </p:txBody>
      </p:sp>
      <p:sp>
        <p:nvSpPr>
          <p:cNvPr id="22" name="TextBox 21"/>
          <p:cNvSpPr txBox="1"/>
          <p:nvPr/>
        </p:nvSpPr>
        <p:spPr>
          <a:xfrm>
            <a:off x="282310" y="187289"/>
            <a:ext cx="5997274" cy="1031051"/>
          </a:xfrm>
          <a:prstGeom prst="rect">
            <a:avLst/>
          </a:prstGeom>
          <a:noFill/>
        </p:spPr>
        <p:txBody>
          <a:bodyPr wrap="square" rtlCol="0">
            <a:spAutoFit/>
          </a:bodyPr>
          <a:lstStyle/>
          <a:p>
            <a:pPr>
              <a:spcAft>
                <a:spcPts val="600"/>
              </a:spcAft>
            </a:pPr>
            <a:r>
              <a:rPr lang="en-US" sz="3200" b="1" dirty="0">
                <a:solidFill>
                  <a:srgbClr val="66B512"/>
                </a:solidFill>
                <a:latin typeface="Arial" panose="020B0604020202020204" pitchFamily="34" charset="0"/>
                <a:ea typeface="Verdana" pitchFamily="34" charset="0"/>
                <a:cs typeface="Arial" panose="020B0604020202020204" pitchFamily="34" charset="0"/>
              </a:rPr>
              <a:t>The GMO Process</a:t>
            </a:r>
          </a:p>
          <a:p>
            <a:pPr>
              <a:spcAft>
                <a:spcPts val="600"/>
              </a:spcAft>
            </a:pPr>
            <a:r>
              <a:rPr lang="en-US" sz="2400" dirty="0">
                <a:solidFill>
                  <a:srgbClr val="10384F"/>
                </a:solidFill>
                <a:latin typeface="Arial" panose="020B0604020202020204" pitchFamily="34" charset="0"/>
                <a:ea typeface="Verdana" pitchFamily="34" charset="0"/>
                <a:cs typeface="Arial" panose="020B0604020202020204" pitchFamily="34" charset="0"/>
              </a:rPr>
              <a:t>Step 4: Greenhouse Testing</a:t>
            </a:r>
          </a:p>
        </p:txBody>
      </p:sp>
      <p:sp>
        <p:nvSpPr>
          <p:cNvPr id="16" name="TextBox 15">
            <a:extLst>
              <a:ext uri="{FF2B5EF4-FFF2-40B4-BE49-F238E27FC236}">
                <a16:creationId xmlns:a16="http://schemas.microsoft.com/office/drawing/2014/main" id="{567E4C8A-FE11-419B-9A50-776916FA148D}"/>
              </a:ext>
            </a:extLst>
          </p:cNvPr>
          <p:cNvSpPr txBox="1"/>
          <p:nvPr/>
        </p:nvSpPr>
        <p:spPr>
          <a:xfrm>
            <a:off x="241052" y="6562695"/>
            <a:ext cx="6942068" cy="400110"/>
          </a:xfrm>
          <a:prstGeom prst="rect">
            <a:avLst/>
          </a:prstGeom>
          <a:noFill/>
        </p:spPr>
        <p:txBody>
          <a:bodyPr wrap="square" rtlCol="0">
            <a:spAutoFit/>
          </a:bodyPr>
          <a:lstStyle/>
          <a:p>
            <a:r>
              <a:rPr lang="en-US" sz="1000" i="1" dirty="0">
                <a:solidFill>
                  <a:srgbClr val="10384F"/>
                </a:solidFill>
                <a:latin typeface="Arial" panose="020B0604020202020204" pitchFamily="34" charset="0"/>
                <a:ea typeface="Verdana" charset="0"/>
                <a:cs typeface="Arial" panose="020B0604020202020204" pitchFamily="34" charset="0"/>
              </a:rPr>
              <a:t>Source: GMOAnswers.com </a:t>
            </a:r>
            <a:r>
              <a:rPr lang="en-US" sz="1000" i="1" dirty="0">
                <a:solidFill>
                  <a:srgbClr val="10384F"/>
                </a:solidFill>
                <a:latin typeface="Arial" panose="020B0604020202020204" pitchFamily="34" charset="0"/>
                <a:ea typeface="Verdana" charset="0"/>
                <a:cs typeface="Arial" panose="020B0604020202020204" pitchFamily="34" charset="0"/>
                <a:hlinkClick r:id="rId5"/>
              </a:rPr>
              <a:t>https://gmoanswers.com/sites/default/files/GMOA%2011x17%20Handout_0.pdf</a:t>
            </a:r>
            <a:r>
              <a:rPr lang="en-US" sz="1000" i="1" dirty="0">
                <a:solidFill>
                  <a:srgbClr val="10384F"/>
                </a:solidFill>
                <a:latin typeface="Arial" panose="020B0604020202020204" pitchFamily="34" charset="0"/>
                <a:ea typeface="Verdana" charset="0"/>
                <a:cs typeface="Arial" panose="020B0604020202020204" pitchFamily="34" charset="0"/>
              </a:rPr>
              <a:t>  </a:t>
            </a:r>
          </a:p>
          <a:p>
            <a:endParaRPr lang="en-US" sz="1000" i="1" dirty="0">
              <a:solidFill>
                <a:schemeClr val="accent2"/>
              </a:solidFill>
              <a:latin typeface="Verdana" charset="0"/>
              <a:ea typeface="Verdana" charset="0"/>
              <a:cs typeface="Verdana" charset="0"/>
            </a:endParaRPr>
          </a:p>
        </p:txBody>
      </p:sp>
    </p:spTree>
    <p:extLst>
      <p:ext uri="{BB962C8B-B14F-4D97-AF65-F5344CB8AC3E}">
        <p14:creationId xmlns:p14="http://schemas.microsoft.com/office/powerpoint/2010/main" val="1265204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76" y="1271041"/>
            <a:ext cx="5107594" cy="3728543"/>
          </a:xfrm>
          <a:prstGeom prst="rect">
            <a:avLst/>
          </a:prstGeom>
        </p:spPr>
      </p:pic>
      <p:sp>
        <p:nvSpPr>
          <p:cNvPr id="20" name="Rectangle 19"/>
          <p:cNvSpPr/>
          <p:nvPr/>
        </p:nvSpPr>
        <p:spPr>
          <a:xfrm>
            <a:off x="0" y="0"/>
            <a:ext cx="8610600" cy="868753"/>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5840730" y="2667000"/>
            <a:ext cx="2520950" cy="2062103"/>
          </a:xfrm>
          <a:prstGeom prst="rect">
            <a:avLst/>
          </a:prstGeom>
          <a:noFill/>
        </p:spPr>
        <p:txBody>
          <a:bodyPr wrap="square" rtlCol="0">
            <a:spAutoFit/>
          </a:bodyPr>
          <a:lstStyle/>
          <a:p>
            <a:r>
              <a:rPr lang="en-US" sz="1600" dirty="0">
                <a:solidFill>
                  <a:srgbClr val="66B512"/>
                </a:solidFill>
                <a:latin typeface="Arial" panose="020B0604020202020204" pitchFamily="34" charset="0"/>
                <a:ea typeface="Verdana" pitchFamily="34" charset="0"/>
                <a:cs typeface="Arial" panose="020B0604020202020204" pitchFamily="34" charset="0"/>
              </a:rPr>
              <a:t>More than </a:t>
            </a:r>
            <a:r>
              <a:rPr lang="en-US" sz="1600" b="1" dirty="0">
                <a:solidFill>
                  <a:srgbClr val="10384F"/>
                </a:solidFill>
                <a:latin typeface="Arial" panose="020B0604020202020204" pitchFamily="34" charset="0"/>
                <a:ea typeface="Verdana" pitchFamily="34" charset="0"/>
                <a:cs typeface="Arial" panose="020B0604020202020204" pitchFamily="34" charset="0"/>
              </a:rPr>
              <a:t>90 government bodies in more than 60 countries </a:t>
            </a:r>
            <a:r>
              <a:rPr lang="en-US" sz="1600" dirty="0">
                <a:solidFill>
                  <a:srgbClr val="66B512"/>
                </a:solidFill>
                <a:latin typeface="Arial" panose="020B0604020202020204" pitchFamily="34" charset="0"/>
                <a:ea typeface="Verdana" pitchFamily="34" charset="0"/>
                <a:cs typeface="Arial" panose="020B0604020202020204" pitchFamily="34" charset="0"/>
              </a:rPr>
              <a:t>globally review and approve GMOs. In many countries, multiple agencies are involved in the regulation of GMOs.</a:t>
            </a:r>
          </a:p>
        </p:txBody>
      </p:sp>
      <p:sp>
        <p:nvSpPr>
          <p:cNvPr id="14" name="TextBox 13"/>
          <p:cNvSpPr txBox="1"/>
          <p:nvPr/>
        </p:nvSpPr>
        <p:spPr>
          <a:xfrm>
            <a:off x="431757" y="5210175"/>
            <a:ext cx="7864518" cy="1200329"/>
          </a:xfrm>
          <a:prstGeom prst="rect">
            <a:avLst/>
          </a:prstGeom>
          <a:noFill/>
        </p:spPr>
        <p:txBody>
          <a:bodyPr wrap="square" rtlCol="0">
            <a:spAutoFit/>
          </a:bodyPr>
          <a:lstStyle/>
          <a:p>
            <a:r>
              <a:rPr lang="en-US" sz="2400" b="1" dirty="0">
                <a:solidFill>
                  <a:srgbClr val="10384F"/>
                </a:solidFill>
                <a:latin typeface="Arial" panose="020B0604020202020204" pitchFamily="34" charset="0"/>
                <a:ea typeface="Verdana" pitchFamily="34" charset="0"/>
                <a:cs typeface="Arial" panose="020B0604020202020204" pitchFamily="34" charset="0"/>
              </a:rPr>
              <a:t>Field trials are an important part of developing new products. They provide critical scientific and performance data.</a:t>
            </a:r>
          </a:p>
        </p:txBody>
      </p:sp>
      <p:sp>
        <p:nvSpPr>
          <p:cNvPr id="18" name="TextBox 17"/>
          <p:cNvSpPr txBox="1"/>
          <p:nvPr/>
        </p:nvSpPr>
        <p:spPr>
          <a:xfrm>
            <a:off x="6531609" y="2103485"/>
            <a:ext cx="1368079" cy="400110"/>
          </a:xfrm>
          <a:prstGeom prst="rect">
            <a:avLst/>
          </a:prstGeom>
          <a:noFill/>
        </p:spPr>
        <p:txBody>
          <a:bodyPr wrap="square" rtlCol="0">
            <a:spAutoFit/>
          </a:bodyPr>
          <a:lstStyle/>
          <a:p>
            <a:pPr algn="r"/>
            <a:r>
              <a:rPr lang="en-US" sz="2000" b="1" dirty="0">
                <a:solidFill>
                  <a:srgbClr val="66B512"/>
                </a:solidFill>
                <a:latin typeface="Arial" panose="020B0604020202020204" pitchFamily="34" charset="0"/>
                <a:ea typeface="Verdana" pitchFamily="34" charset="0"/>
                <a:cs typeface="Arial" panose="020B0604020202020204" pitchFamily="34" charset="0"/>
              </a:rPr>
              <a:t>Fun fact:</a:t>
            </a:r>
            <a:r>
              <a:rPr lang="en-US" sz="2000" dirty="0">
                <a:solidFill>
                  <a:srgbClr val="66B512"/>
                </a:solidFill>
                <a:latin typeface="Arial" panose="020B0604020202020204" pitchFamily="34" charset="0"/>
                <a:ea typeface="Verdana" pitchFamily="34" charset="0"/>
                <a:cs typeface="Arial" panose="020B0604020202020204" pitchFamily="34" charset="0"/>
              </a:rPr>
              <a:t> </a:t>
            </a:r>
          </a:p>
        </p:txBody>
      </p:sp>
      <p:pic>
        <p:nvPicPr>
          <p:cNvPr id="19" name="Picture 18" descr="Info Fast Fact Icon Lim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2138" y="2038350"/>
            <a:ext cx="558687" cy="558687"/>
          </a:xfrm>
          <a:prstGeom prst="rect">
            <a:avLst/>
          </a:prstGeom>
        </p:spPr>
      </p:pic>
      <p:sp>
        <p:nvSpPr>
          <p:cNvPr id="21" name="TextBox 20"/>
          <p:cNvSpPr txBox="1"/>
          <p:nvPr/>
        </p:nvSpPr>
        <p:spPr>
          <a:xfrm rot="5400000">
            <a:off x="7276606" y="3986461"/>
            <a:ext cx="3304883" cy="338554"/>
          </a:xfrm>
          <a:prstGeom prst="rect">
            <a:avLst/>
          </a:prstGeom>
          <a:noFill/>
        </p:spPr>
        <p:txBody>
          <a:bodyPr wrap="square" rtlCol="0">
            <a:spAutoFit/>
          </a:bodyPr>
          <a:lstStyle/>
          <a:p>
            <a:r>
              <a:rPr lang="en-US" sz="1600" dirty="0">
                <a:solidFill>
                  <a:srgbClr val="10384F"/>
                </a:solidFill>
                <a:latin typeface="Arial" panose="020B0604020202020204" pitchFamily="34" charset="0"/>
                <a:cs typeface="Arial" panose="020B0604020202020204" pitchFamily="34" charset="0"/>
              </a:rPr>
              <a:t>: FIELD TESTING</a:t>
            </a:r>
          </a:p>
        </p:txBody>
      </p:sp>
      <p:sp>
        <p:nvSpPr>
          <p:cNvPr id="15" name="Rectangle 14"/>
          <p:cNvSpPr/>
          <p:nvPr/>
        </p:nvSpPr>
        <p:spPr>
          <a:xfrm>
            <a:off x="5876925" y="1819276"/>
            <a:ext cx="2295525" cy="3045332"/>
          </a:xfrm>
          <a:prstGeom prst="rect">
            <a:avLst/>
          </a:prstGeom>
          <a:noFill/>
          <a:ln>
            <a:solidFill>
              <a:srgbClr val="0091D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2285D"/>
              </a:solidFill>
            </a:endParaRPr>
          </a:p>
        </p:txBody>
      </p:sp>
      <p:sp>
        <p:nvSpPr>
          <p:cNvPr id="17" name="TextBox 16"/>
          <p:cNvSpPr txBox="1"/>
          <p:nvPr/>
        </p:nvSpPr>
        <p:spPr>
          <a:xfrm>
            <a:off x="282310" y="187289"/>
            <a:ext cx="5997274" cy="1031051"/>
          </a:xfrm>
          <a:prstGeom prst="rect">
            <a:avLst/>
          </a:prstGeom>
          <a:noFill/>
        </p:spPr>
        <p:txBody>
          <a:bodyPr wrap="square" rtlCol="0">
            <a:spAutoFit/>
          </a:bodyPr>
          <a:lstStyle/>
          <a:p>
            <a:pPr>
              <a:spcAft>
                <a:spcPts val="600"/>
              </a:spcAft>
            </a:pPr>
            <a:r>
              <a:rPr lang="en-US" sz="3200" b="1" dirty="0">
                <a:solidFill>
                  <a:srgbClr val="66B512"/>
                </a:solidFill>
                <a:latin typeface="Arial" panose="020B0604020202020204" pitchFamily="34" charset="0"/>
                <a:ea typeface="Verdana" pitchFamily="34" charset="0"/>
                <a:cs typeface="Arial" panose="020B0604020202020204" pitchFamily="34" charset="0"/>
              </a:rPr>
              <a:t>The GMO Process</a:t>
            </a:r>
          </a:p>
          <a:p>
            <a:pPr>
              <a:spcAft>
                <a:spcPts val="600"/>
              </a:spcAft>
            </a:pPr>
            <a:r>
              <a:rPr lang="en-US" sz="2400" dirty="0">
                <a:solidFill>
                  <a:srgbClr val="10384F"/>
                </a:solidFill>
                <a:latin typeface="Arial" panose="020B0604020202020204" pitchFamily="34" charset="0"/>
                <a:ea typeface="Verdana" pitchFamily="34" charset="0"/>
                <a:cs typeface="Arial" panose="020B0604020202020204" pitchFamily="34" charset="0"/>
              </a:rPr>
              <a:t>Step 5: Field Testing</a:t>
            </a:r>
          </a:p>
        </p:txBody>
      </p:sp>
      <p:sp>
        <p:nvSpPr>
          <p:cNvPr id="16" name="TextBox 15">
            <a:extLst>
              <a:ext uri="{FF2B5EF4-FFF2-40B4-BE49-F238E27FC236}">
                <a16:creationId xmlns:a16="http://schemas.microsoft.com/office/drawing/2014/main" id="{8453555C-14C1-4BC8-A976-2E4CF6684C49}"/>
              </a:ext>
            </a:extLst>
          </p:cNvPr>
          <p:cNvSpPr txBox="1"/>
          <p:nvPr/>
        </p:nvSpPr>
        <p:spPr>
          <a:xfrm>
            <a:off x="241052" y="6562695"/>
            <a:ext cx="6942068" cy="400110"/>
          </a:xfrm>
          <a:prstGeom prst="rect">
            <a:avLst/>
          </a:prstGeom>
          <a:noFill/>
        </p:spPr>
        <p:txBody>
          <a:bodyPr wrap="square" rtlCol="0">
            <a:spAutoFit/>
          </a:bodyPr>
          <a:lstStyle/>
          <a:p>
            <a:r>
              <a:rPr lang="en-US" sz="1000" i="1" dirty="0">
                <a:solidFill>
                  <a:srgbClr val="10384F"/>
                </a:solidFill>
                <a:latin typeface="Arial" panose="020B0604020202020204" pitchFamily="34" charset="0"/>
                <a:ea typeface="Verdana" charset="0"/>
                <a:cs typeface="Arial" panose="020B0604020202020204" pitchFamily="34" charset="0"/>
              </a:rPr>
              <a:t>Source: GMOAnswers.com </a:t>
            </a:r>
            <a:r>
              <a:rPr lang="en-US" sz="1000" i="1" dirty="0">
                <a:solidFill>
                  <a:srgbClr val="10384F"/>
                </a:solidFill>
                <a:latin typeface="Arial" panose="020B0604020202020204" pitchFamily="34" charset="0"/>
                <a:ea typeface="Verdana" charset="0"/>
                <a:cs typeface="Arial" panose="020B0604020202020204" pitchFamily="34" charset="0"/>
                <a:hlinkClick r:id="rId5"/>
              </a:rPr>
              <a:t>https://gmoanswers.com/sites/default/files/GMOA%2011x17%20Handout_0.pdf</a:t>
            </a:r>
            <a:r>
              <a:rPr lang="en-US" sz="1000" i="1" dirty="0">
                <a:solidFill>
                  <a:srgbClr val="10384F"/>
                </a:solidFill>
                <a:latin typeface="Arial" panose="020B0604020202020204" pitchFamily="34" charset="0"/>
                <a:ea typeface="Verdana" charset="0"/>
                <a:cs typeface="Arial" panose="020B0604020202020204" pitchFamily="34" charset="0"/>
              </a:rPr>
              <a:t>  </a:t>
            </a:r>
          </a:p>
          <a:p>
            <a:endParaRPr lang="en-US" sz="1000" i="1" dirty="0">
              <a:solidFill>
                <a:schemeClr val="accent2"/>
              </a:solidFill>
              <a:latin typeface="Verdana" charset="0"/>
              <a:ea typeface="Verdana" charset="0"/>
              <a:cs typeface="Verdana" charset="0"/>
            </a:endParaRPr>
          </a:p>
        </p:txBody>
      </p:sp>
    </p:spTree>
    <p:extLst>
      <p:ext uri="{BB962C8B-B14F-4D97-AF65-F5344CB8AC3E}">
        <p14:creationId xmlns:p14="http://schemas.microsoft.com/office/powerpoint/2010/main" val="1251300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855" y="2286000"/>
            <a:ext cx="4673689" cy="1972297"/>
          </a:xfrm>
          <a:prstGeom prst="rect">
            <a:avLst/>
          </a:prstGeom>
        </p:spPr>
      </p:pic>
      <p:sp>
        <p:nvSpPr>
          <p:cNvPr id="20" name="Rectangle 19"/>
          <p:cNvSpPr/>
          <p:nvPr/>
        </p:nvSpPr>
        <p:spPr>
          <a:xfrm>
            <a:off x="0" y="0"/>
            <a:ext cx="8610600" cy="868753"/>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061906" y="2111157"/>
            <a:ext cx="1811981" cy="2689443"/>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5813425" y="2237244"/>
            <a:ext cx="2395855" cy="2862322"/>
          </a:xfrm>
          <a:prstGeom prst="rect">
            <a:avLst/>
          </a:prstGeom>
          <a:noFill/>
        </p:spPr>
        <p:txBody>
          <a:bodyPr wrap="square" rtlCol="0">
            <a:spAutoFit/>
          </a:bodyPr>
          <a:lstStyle/>
          <a:p>
            <a:r>
              <a:rPr lang="en-US" dirty="0">
                <a:solidFill>
                  <a:srgbClr val="66B512"/>
                </a:solidFill>
                <a:latin typeface="Arial" panose="020B0604020202020204" pitchFamily="34" charset="0"/>
                <a:ea typeface="Verdana" pitchFamily="34" charset="0"/>
                <a:cs typeface="Arial" panose="020B0604020202020204" pitchFamily="34" charset="0"/>
              </a:rPr>
              <a:t>In 2018, </a:t>
            </a:r>
            <a:r>
              <a:rPr lang="en-US" b="1" dirty="0">
                <a:solidFill>
                  <a:srgbClr val="10384F"/>
                </a:solidFill>
                <a:latin typeface="Arial" panose="020B0604020202020204" pitchFamily="34" charset="0"/>
                <a:ea typeface="Verdana" pitchFamily="34" charset="0"/>
                <a:cs typeface="Arial" panose="020B0604020202020204" pitchFamily="34" charset="0"/>
              </a:rPr>
              <a:t>17 million farmers </a:t>
            </a:r>
            <a:r>
              <a:rPr lang="en-US" dirty="0">
                <a:solidFill>
                  <a:srgbClr val="66B512"/>
                </a:solidFill>
                <a:latin typeface="Arial" panose="020B0604020202020204" pitchFamily="34" charset="0"/>
                <a:ea typeface="Verdana" pitchFamily="34" charset="0"/>
                <a:cs typeface="Arial" panose="020B0604020202020204" pitchFamily="34" charset="0"/>
              </a:rPr>
              <a:t>globally chose to plant GMO seeds for better harvests, improved crop quality and the ability to use sustainable farming practices, such as no-till. </a:t>
            </a:r>
          </a:p>
        </p:txBody>
      </p:sp>
      <p:sp>
        <p:nvSpPr>
          <p:cNvPr id="14" name="TextBox 13"/>
          <p:cNvSpPr txBox="1"/>
          <p:nvPr/>
        </p:nvSpPr>
        <p:spPr>
          <a:xfrm>
            <a:off x="374607" y="5172075"/>
            <a:ext cx="7435893" cy="1200329"/>
          </a:xfrm>
          <a:prstGeom prst="rect">
            <a:avLst/>
          </a:prstGeom>
          <a:noFill/>
        </p:spPr>
        <p:txBody>
          <a:bodyPr wrap="square" rtlCol="0">
            <a:spAutoFit/>
          </a:bodyPr>
          <a:lstStyle/>
          <a:p>
            <a:r>
              <a:rPr lang="en-US" sz="2400" b="1" dirty="0">
                <a:solidFill>
                  <a:srgbClr val="10384F"/>
                </a:solidFill>
                <a:latin typeface="Arial" panose="020B0604020202020204" pitchFamily="34" charset="0"/>
                <a:ea typeface="Verdana" pitchFamily="34" charset="0"/>
                <a:cs typeface="Arial" panose="020B0604020202020204" pitchFamily="34" charset="0"/>
              </a:rPr>
              <a:t>Farmers choose seeds that are best for their farms and businesses. Both GM and non-GM seeds are available options for farmers.</a:t>
            </a:r>
          </a:p>
        </p:txBody>
      </p:sp>
      <p:sp>
        <p:nvSpPr>
          <p:cNvPr id="17" name="Rectangle 16"/>
          <p:cNvSpPr/>
          <p:nvPr/>
        </p:nvSpPr>
        <p:spPr>
          <a:xfrm>
            <a:off x="6082877" y="1706955"/>
            <a:ext cx="1791010" cy="426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422276" y="1691370"/>
            <a:ext cx="1368079" cy="400110"/>
          </a:xfrm>
          <a:prstGeom prst="rect">
            <a:avLst/>
          </a:prstGeom>
          <a:noFill/>
        </p:spPr>
        <p:txBody>
          <a:bodyPr wrap="square" rtlCol="0">
            <a:spAutoFit/>
          </a:bodyPr>
          <a:lstStyle/>
          <a:p>
            <a:pPr algn="r"/>
            <a:r>
              <a:rPr lang="en-US" sz="2000" b="1" dirty="0">
                <a:solidFill>
                  <a:srgbClr val="66B512"/>
                </a:solidFill>
                <a:latin typeface="Arial" panose="020B0604020202020204" pitchFamily="34" charset="0"/>
                <a:ea typeface="Verdana" pitchFamily="34" charset="0"/>
                <a:cs typeface="Arial" panose="020B0604020202020204" pitchFamily="34" charset="0"/>
              </a:rPr>
              <a:t>Fun fact:</a:t>
            </a:r>
            <a:r>
              <a:rPr lang="en-US" sz="2000" dirty="0">
                <a:solidFill>
                  <a:srgbClr val="66B512"/>
                </a:solidFill>
                <a:latin typeface="Arial" panose="020B0604020202020204" pitchFamily="34" charset="0"/>
                <a:ea typeface="Verdana" pitchFamily="34" charset="0"/>
                <a:cs typeface="Arial" panose="020B0604020202020204" pitchFamily="34" charset="0"/>
              </a:rPr>
              <a:t> </a:t>
            </a:r>
          </a:p>
        </p:txBody>
      </p:sp>
      <p:pic>
        <p:nvPicPr>
          <p:cNvPr id="19" name="Picture 18" descr="Info Fast Fact Icon Lim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5500" y="1647825"/>
            <a:ext cx="558687" cy="558687"/>
          </a:xfrm>
          <a:prstGeom prst="rect">
            <a:avLst/>
          </a:prstGeom>
        </p:spPr>
      </p:pic>
      <p:sp>
        <p:nvSpPr>
          <p:cNvPr id="21" name="TextBox 20"/>
          <p:cNvSpPr txBox="1"/>
          <p:nvPr/>
        </p:nvSpPr>
        <p:spPr>
          <a:xfrm>
            <a:off x="299030" y="6517392"/>
            <a:ext cx="6051970" cy="507831"/>
          </a:xfrm>
          <a:prstGeom prst="rect">
            <a:avLst/>
          </a:prstGeom>
          <a:noFill/>
        </p:spPr>
        <p:txBody>
          <a:bodyPr wrap="square" rtlCol="0">
            <a:spAutoFit/>
          </a:bodyPr>
          <a:lstStyle/>
          <a:p>
            <a:r>
              <a:rPr lang="en-US" sz="900" dirty="0">
                <a:solidFill>
                  <a:srgbClr val="10384F"/>
                </a:solidFill>
                <a:latin typeface="Arial" panose="020B0604020202020204" pitchFamily="34" charset="0"/>
                <a:ea typeface="Verdana" charset="0"/>
                <a:cs typeface="Arial" panose="020B0604020202020204" pitchFamily="34" charset="0"/>
              </a:rPr>
              <a:t>Source:</a:t>
            </a:r>
            <a:r>
              <a:rPr lang="en-US" sz="900" dirty="0"/>
              <a:t> ISAAA.org </a:t>
            </a:r>
            <a:r>
              <a:rPr lang="en-US" sz="900" dirty="0">
                <a:hlinkClick r:id="rId5"/>
              </a:rPr>
              <a:t>https://www.isaaa.org/resources/publications/briefs/55/executivesummary/default.asp</a:t>
            </a:r>
            <a:r>
              <a:rPr lang="en-US" sz="900" dirty="0">
                <a:solidFill>
                  <a:srgbClr val="10384F"/>
                </a:solidFill>
                <a:latin typeface="Arial" panose="020B0604020202020204" pitchFamily="34" charset="0"/>
                <a:ea typeface="Verdana" charset="0"/>
                <a:cs typeface="Arial" panose="020B0604020202020204" pitchFamily="34" charset="0"/>
              </a:rPr>
              <a:t>  </a:t>
            </a:r>
          </a:p>
          <a:p>
            <a:endParaRPr lang="en-US" sz="900" dirty="0">
              <a:latin typeface="Verdana" charset="0"/>
              <a:ea typeface="Verdana" charset="0"/>
              <a:cs typeface="Verdana" charset="0"/>
            </a:endParaRPr>
          </a:p>
        </p:txBody>
      </p:sp>
      <p:sp>
        <p:nvSpPr>
          <p:cNvPr id="15" name="TextBox 14"/>
          <p:cNvSpPr txBox="1"/>
          <p:nvPr/>
        </p:nvSpPr>
        <p:spPr>
          <a:xfrm rot="5400000">
            <a:off x="7245185" y="3971424"/>
            <a:ext cx="3348676" cy="338554"/>
          </a:xfrm>
          <a:prstGeom prst="rect">
            <a:avLst/>
          </a:prstGeom>
          <a:noFill/>
        </p:spPr>
        <p:txBody>
          <a:bodyPr wrap="square" rtlCol="0">
            <a:spAutoFit/>
          </a:bodyPr>
          <a:lstStyle/>
          <a:p>
            <a:r>
              <a:rPr lang="en-US" sz="1600" dirty="0">
                <a:solidFill>
                  <a:srgbClr val="10384F"/>
                </a:solidFill>
                <a:latin typeface="Arial" panose="020B0604020202020204" pitchFamily="34" charset="0"/>
                <a:cs typeface="Arial" panose="020B0604020202020204" pitchFamily="34" charset="0"/>
              </a:rPr>
              <a:t>: SEEDS TO FARMERS</a:t>
            </a:r>
          </a:p>
        </p:txBody>
      </p:sp>
      <p:sp>
        <p:nvSpPr>
          <p:cNvPr id="13" name="Rectangle 12"/>
          <p:cNvSpPr/>
          <p:nvPr/>
        </p:nvSpPr>
        <p:spPr>
          <a:xfrm>
            <a:off x="5772150" y="1533524"/>
            <a:ext cx="2295525" cy="3501183"/>
          </a:xfrm>
          <a:prstGeom prst="rect">
            <a:avLst/>
          </a:prstGeom>
          <a:noFill/>
          <a:ln>
            <a:solidFill>
              <a:srgbClr val="0091D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2285D"/>
              </a:solidFill>
            </a:endParaRPr>
          </a:p>
        </p:txBody>
      </p:sp>
      <p:sp>
        <p:nvSpPr>
          <p:cNvPr id="22" name="TextBox 21"/>
          <p:cNvSpPr txBox="1"/>
          <p:nvPr/>
        </p:nvSpPr>
        <p:spPr>
          <a:xfrm>
            <a:off x="326378" y="242374"/>
            <a:ext cx="5997274" cy="1031051"/>
          </a:xfrm>
          <a:prstGeom prst="rect">
            <a:avLst/>
          </a:prstGeom>
          <a:noFill/>
        </p:spPr>
        <p:txBody>
          <a:bodyPr wrap="square" rtlCol="0">
            <a:spAutoFit/>
          </a:bodyPr>
          <a:lstStyle/>
          <a:p>
            <a:pPr>
              <a:spcAft>
                <a:spcPts val="600"/>
              </a:spcAft>
            </a:pPr>
            <a:r>
              <a:rPr lang="en-US" sz="3200" b="1" dirty="0">
                <a:solidFill>
                  <a:srgbClr val="66B512"/>
                </a:solidFill>
                <a:latin typeface="Arial" panose="020B0604020202020204" pitchFamily="34" charset="0"/>
                <a:ea typeface="Verdana" pitchFamily="34" charset="0"/>
                <a:cs typeface="Arial" panose="020B0604020202020204" pitchFamily="34" charset="0"/>
              </a:rPr>
              <a:t>The GMO Process</a:t>
            </a:r>
          </a:p>
          <a:p>
            <a:pPr>
              <a:spcAft>
                <a:spcPts val="600"/>
              </a:spcAft>
            </a:pPr>
            <a:r>
              <a:rPr lang="en-US" sz="2400" dirty="0">
                <a:solidFill>
                  <a:srgbClr val="10384F"/>
                </a:solidFill>
                <a:latin typeface="Arial" panose="020B0604020202020204" pitchFamily="34" charset="0"/>
                <a:ea typeface="Verdana" pitchFamily="34" charset="0"/>
                <a:cs typeface="Arial" panose="020B0604020202020204" pitchFamily="34" charset="0"/>
              </a:rPr>
              <a:t>Step 6: Getting Seeds to Farmers</a:t>
            </a:r>
          </a:p>
        </p:txBody>
      </p:sp>
    </p:spTree>
    <p:extLst>
      <p:ext uri="{BB962C8B-B14F-4D97-AF65-F5344CB8AC3E}">
        <p14:creationId xmlns:p14="http://schemas.microsoft.com/office/powerpoint/2010/main" val="2089018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E0D33-D2E5-4C55-9A01-7FEC83C4A141}"/>
              </a:ext>
            </a:extLst>
          </p:cNvPr>
          <p:cNvSpPr>
            <a:spLocks noGrp="1"/>
          </p:cNvSpPr>
          <p:nvPr>
            <p:ph type="title"/>
          </p:nvPr>
        </p:nvSpPr>
        <p:spPr>
          <a:xfrm>
            <a:off x="45085" y="-127959"/>
            <a:ext cx="9053830" cy="1325563"/>
          </a:xfrm>
        </p:spPr>
        <p:txBody>
          <a:bodyPr>
            <a:normAutofit/>
          </a:bodyPr>
          <a:lstStyle/>
          <a:p>
            <a:r>
              <a:rPr lang="en-US" sz="2800" b="1" dirty="0"/>
              <a:t>Genetic Traits Expressed in GMOs in the U.S.</a:t>
            </a:r>
          </a:p>
        </p:txBody>
      </p:sp>
      <p:pic>
        <p:nvPicPr>
          <p:cNvPr id="5" name="Picture 4">
            <a:extLst>
              <a:ext uri="{FF2B5EF4-FFF2-40B4-BE49-F238E27FC236}">
                <a16:creationId xmlns:a16="http://schemas.microsoft.com/office/drawing/2014/main" id="{D07A616E-338C-4823-A91D-ED8E0CEE16AB}"/>
              </a:ext>
            </a:extLst>
          </p:cNvPr>
          <p:cNvPicPr>
            <a:picLocks noChangeAspect="1"/>
          </p:cNvPicPr>
          <p:nvPr/>
        </p:nvPicPr>
        <p:blipFill rotWithShape="1">
          <a:blip r:embed="rId3">
            <a:extLst>
              <a:ext uri="{28A0092B-C50C-407E-A947-70E740481C1C}">
                <a14:useLocalDpi xmlns:a14="http://schemas.microsoft.com/office/drawing/2010/main" val="0"/>
              </a:ext>
            </a:extLst>
          </a:blip>
          <a:srcRect l="567" t="27714" r="74926" b="14354"/>
          <a:stretch/>
        </p:blipFill>
        <p:spPr>
          <a:xfrm>
            <a:off x="101600" y="1461824"/>
            <a:ext cx="2194560" cy="2404982"/>
          </a:xfrm>
          <a:prstGeom prst="rect">
            <a:avLst/>
          </a:prstGeom>
        </p:spPr>
      </p:pic>
      <p:pic>
        <p:nvPicPr>
          <p:cNvPr id="6" name="Picture 5">
            <a:extLst>
              <a:ext uri="{FF2B5EF4-FFF2-40B4-BE49-F238E27FC236}">
                <a16:creationId xmlns:a16="http://schemas.microsoft.com/office/drawing/2014/main" id="{2B0550F4-15CA-409C-944C-DF7CC90C2968}"/>
              </a:ext>
            </a:extLst>
          </p:cNvPr>
          <p:cNvPicPr>
            <a:picLocks noChangeAspect="1"/>
          </p:cNvPicPr>
          <p:nvPr/>
        </p:nvPicPr>
        <p:blipFill rotWithShape="1">
          <a:blip r:embed="rId3">
            <a:extLst>
              <a:ext uri="{28A0092B-C50C-407E-A947-70E740481C1C}">
                <a14:useLocalDpi xmlns:a14="http://schemas.microsoft.com/office/drawing/2010/main" val="0"/>
              </a:ext>
            </a:extLst>
          </a:blip>
          <a:srcRect l="25312" r="25134"/>
          <a:stretch/>
        </p:blipFill>
        <p:spPr>
          <a:xfrm>
            <a:off x="2159019" y="1487488"/>
            <a:ext cx="4236720" cy="3963616"/>
          </a:xfrm>
          <a:prstGeom prst="rect">
            <a:avLst/>
          </a:prstGeom>
        </p:spPr>
      </p:pic>
      <p:pic>
        <p:nvPicPr>
          <p:cNvPr id="7" name="Picture 6">
            <a:extLst>
              <a:ext uri="{FF2B5EF4-FFF2-40B4-BE49-F238E27FC236}">
                <a16:creationId xmlns:a16="http://schemas.microsoft.com/office/drawing/2014/main" id="{E5D6D8A9-ACF4-481F-AFD4-886EB2514F08}"/>
              </a:ext>
            </a:extLst>
          </p:cNvPr>
          <p:cNvPicPr>
            <a:picLocks noChangeAspect="1"/>
          </p:cNvPicPr>
          <p:nvPr/>
        </p:nvPicPr>
        <p:blipFill rotWithShape="1">
          <a:blip r:embed="rId3">
            <a:extLst>
              <a:ext uri="{28A0092B-C50C-407E-A947-70E740481C1C}">
                <a14:useLocalDpi xmlns:a14="http://schemas.microsoft.com/office/drawing/2010/main" val="0"/>
              </a:ext>
            </a:extLst>
          </a:blip>
          <a:srcRect l="26878" t="60781" r="49615"/>
          <a:stretch/>
        </p:blipFill>
        <p:spPr>
          <a:xfrm>
            <a:off x="101600" y="3865272"/>
            <a:ext cx="2057419" cy="1591317"/>
          </a:xfrm>
          <a:prstGeom prst="rect">
            <a:avLst/>
          </a:prstGeom>
        </p:spPr>
      </p:pic>
      <p:pic>
        <p:nvPicPr>
          <p:cNvPr id="8" name="Picture 7">
            <a:extLst>
              <a:ext uri="{FF2B5EF4-FFF2-40B4-BE49-F238E27FC236}">
                <a16:creationId xmlns:a16="http://schemas.microsoft.com/office/drawing/2014/main" id="{FAA97805-3111-438D-9621-AA2208A78B10}"/>
              </a:ext>
            </a:extLst>
          </p:cNvPr>
          <p:cNvPicPr>
            <a:picLocks noChangeAspect="1"/>
          </p:cNvPicPr>
          <p:nvPr/>
        </p:nvPicPr>
        <p:blipFill rotWithShape="1">
          <a:blip r:embed="rId3">
            <a:extLst>
              <a:ext uri="{28A0092B-C50C-407E-A947-70E740481C1C}">
                <a14:useLocalDpi xmlns:a14="http://schemas.microsoft.com/office/drawing/2010/main" val="0"/>
              </a:ext>
            </a:extLst>
          </a:blip>
          <a:srcRect l="74331" r="1" b="6409"/>
          <a:stretch/>
        </p:blipFill>
        <p:spPr>
          <a:xfrm>
            <a:off x="6395738" y="1513152"/>
            <a:ext cx="2329640" cy="3937952"/>
          </a:xfrm>
          <a:prstGeom prst="rect">
            <a:avLst/>
          </a:prstGeom>
        </p:spPr>
      </p:pic>
      <p:sp>
        <p:nvSpPr>
          <p:cNvPr id="9" name="TextBox 8">
            <a:extLst>
              <a:ext uri="{FF2B5EF4-FFF2-40B4-BE49-F238E27FC236}">
                <a16:creationId xmlns:a16="http://schemas.microsoft.com/office/drawing/2014/main" id="{F36A74BF-049B-41B8-8C3C-8378A2D54589}"/>
              </a:ext>
            </a:extLst>
          </p:cNvPr>
          <p:cNvSpPr txBox="1"/>
          <p:nvPr/>
        </p:nvSpPr>
        <p:spPr>
          <a:xfrm>
            <a:off x="238125" y="6581775"/>
            <a:ext cx="7439384" cy="707886"/>
          </a:xfrm>
          <a:prstGeom prst="rect">
            <a:avLst/>
          </a:prstGeom>
          <a:noFill/>
        </p:spPr>
        <p:txBody>
          <a:bodyPr wrap="square" rtlCol="0">
            <a:spAutoFit/>
          </a:bodyPr>
          <a:lstStyle/>
          <a:p>
            <a:r>
              <a:rPr lang="en-US" sz="1000" dirty="0">
                <a:solidFill>
                  <a:srgbClr val="10384F"/>
                </a:solidFill>
                <a:latin typeface="Arial" panose="020B0604020202020204" pitchFamily="34" charset="0"/>
                <a:ea typeface="Verdana" charset="0"/>
                <a:cs typeface="Arial" panose="020B0604020202020204" pitchFamily="34" charset="0"/>
              </a:rPr>
              <a:t>Source: GMOAnswers.com :</a:t>
            </a:r>
            <a:r>
              <a:rPr lang="en-US" sz="1000" dirty="0">
                <a:hlinkClick r:id="rId4"/>
              </a:rPr>
              <a:t>https://gmoanswers.com/sites/default/files/GMOA-GeneticTraits10crops-4x6_Postcard-Jan2018.pdf</a:t>
            </a:r>
            <a:endParaRPr lang="en-US" sz="1000" dirty="0">
              <a:solidFill>
                <a:srgbClr val="10384F"/>
              </a:solidFill>
              <a:latin typeface="Arial" panose="020B0604020202020204" pitchFamily="34" charset="0"/>
              <a:ea typeface="Verdana" charset="0"/>
              <a:cs typeface="Arial" panose="020B0604020202020204" pitchFamily="34" charset="0"/>
            </a:endParaRPr>
          </a:p>
          <a:p>
            <a:endParaRPr lang="en-US" sz="1000" dirty="0">
              <a:solidFill>
                <a:schemeClr val="accent2"/>
              </a:solidFill>
              <a:latin typeface="Arial" panose="020B0604020202020204" pitchFamily="34" charset="0"/>
              <a:ea typeface="Verdana" charset="0"/>
              <a:cs typeface="Arial" panose="020B0604020202020204" pitchFamily="34" charset="0"/>
            </a:endParaRPr>
          </a:p>
          <a:p>
            <a:endParaRPr lang="en-US" sz="1000" dirty="0">
              <a:solidFill>
                <a:schemeClr val="accent2"/>
              </a:solidFill>
              <a:latin typeface="Arial" panose="020B0604020202020204" pitchFamily="34" charset="0"/>
              <a:ea typeface="Verdana" charset="0"/>
              <a:cs typeface="Arial" panose="020B0604020202020204" pitchFamily="34" charset="0"/>
            </a:endParaRPr>
          </a:p>
          <a:p>
            <a:endParaRPr lang="en-US" sz="1000" dirty="0">
              <a:solidFill>
                <a:schemeClr val="accent2"/>
              </a:solidFill>
              <a:latin typeface="Arial" panose="020B0604020202020204" pitchFamily="34" charset="0"/>
              <a:ea typeface="Verdana" charset="0"/>
              <a:cs typeface="Arial" panose="020B0604020202020204" pitchFamily="34" charset="0"/>
            </a:endParaRPr>
          </a:p>
        </p:txBody>
      </p:sp>
    </p:spTree>
    <p:extLst>
      <p:ext uri="{BB962C8B-B14F-4D97-AF65-F5344CB8AC3E}">
        <p14:creationId xmlns:p14="http://schemas.microsoft.com/office/powerpoint/2010/main" val="3309214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88753" y="2324044"/>
            <a:ext cx="6305805" cy="3720425"/>
          </a:xfrm>
          <a:prstGeom prst="rect">
            <a:avLst/>
          </a:prstGeom>
          <a:noFill/>
        </p:spPr>
      </p:pic>
      <p:sp>
        <p:nvSpPr>
          <p:cNvPr id="6" name="Title 1"/>
          <p:cNvSpPr>
            <a:spLocks noGrp="1"/>
          </p:cNvSpPr>
          <p:nvPr>
            <p:ph type="title"/>
          </p:nvPr>
        </p:nvSpPr>
        <p:spPr>
          <a:xfrm>
            <a:off x="219075" y="85725"/>
            <a:ext cx="8686800" cy="967312"/>
          </a:xfrm>
        </p:spPr>
        <p:txBody>
          <a:bodyPr>
            <a:normAutofit/>
          </a:bodyPr>
          <a:lstStyle/>
          <a:p>
            <a:pPr algn="l"/>
            <a:r>
              <a:rPr lang="en-US" sz="2800" b="1" dirty="0"/>
              <a:t>How a GM Seed Gets to Market</a:t>
            </a:r>
          </a:p>
        </p:txBody>
      </p:sp>
      <p:sp>
        <p:nvSpPr>
          <p:cNvPr id="4" name="TextBox 3"/>
          <p:cNvSpPr txBox="1"/>
          <p:nvPr/>
        </p:nvSpPr>
        <p:spPr>
          <a:xfrm>
            <a:off x="237259" y="884093"/>
            <a:ext cx="8372104" cy="1115690"/>
          </a:xfrm>
          <a:prstGeom prst="rect">
            <a:avLst/>
          </a:prstGeom>
          <a:noFill/>
        </p:spPr>
        <p:txBody>
          <a:bodyPr wrap="square" rtlCol="0">
            <a:spAutoFit/>
          </a:bodyPr>
          <a:lstStyle/>
          <a:p>
            <a:r>
              <a:rPr lang="en-US" sz="1400" b="1" dirty="0">
                <a:solidFill>
                  <a:srgbClr val="10384F"/>
                </a:solidFill>
                <a:latin typeface="Arial" panose="020B0604020202020204" pitchFamily="34" charset="0"/>
                <a:ea typeface="Verdana" pitchFamily="34" charset="0"/>
                <a:cs typeface="Arial" panose="020B0604020202020204" pitchFamily="34" charset="0"/>
              </a:rPr>
              <a:t>No other type of new seed that comes to the market from other breeding methods goes through pre-market regulatory approval, including the thousands of conventional and organic seeds developed from mutagenesis*. Only GMOs are required to be reviewed. Even before the new seed goes through the review process, years of testing and research take place.</a:t>
            </a:r>
          </a:p>
          <a:p>
            <a:r>
              <a:rPr lang="en-US" sz="1050" b="1" dirty="0">
                <a:solidFill>
                  <a:srgbClr val="10384F"/>
                </a:solidFill>
                <a:latin typeface="Arial" panose="020B0604020202020204" pitchFamily="34" charset="0"/>
                <a:ea typeface="Verdana" pitchFamily="34" charset="0"/>
                <a:cs typeface="Arial" panose="020B0604020202020204" pitchFamily="34" charset="0"/>
              </a:rPr>
              <a:t>*Deliberately engineered DNA mutations</a:t>
            </a:r>
            <a:endParaRPr lang="en-US" sz="1000" b="1" dirty="0">
              <a:solidFill>
                <a:srgbClr val="10384F"/>
              </a:solidFill>
              <a:latin typeface="Arial" panose="020B0604020202020204" pitchFamily="34" charset="0"/>
              <a:ea typeface="Verdana" pitchFamily="34" charset="0"/>
              <a:cs typeface="Arial" panose="020B0604020202020204" pitchFamily="34" charset="0"/>
            </a:endParaRPr>
          </a:p>
        </p:txBody>
      </p:sp>
      <p:pic>
        <p:nvPicPr>
          <p:cNvPr id="1026" name="Picture 2" descr="\\Finch\Consumer Engagement\Societal Outreach\10 OCT - Nutrition Toolkit\Drafts for Legal\Alliance.png"/>
          <p:cNvPicPr>
            <a:picLocks noChangeAspect="1" noChangeArrowheads="1"/>
          </p:cNvPicPr>
          <p:nvPr/>
        </p:nvPicPr>
        <p:blipFill>
          <a:blip r:embed="rId4" cstate="print"/>
          <a:srcRect/>
          <a:stretch>
            <a:fillRect/>
          </a:stretch>
        </p:blipFill>
        <p:spPr bwMode="auto">
          <a:xfrm>
            <a:off x="6220805" y="5754051"/>
            <a:ext cx="2205586" cy="303414"/>
          </a:xfrm>
          <a:prstGeom prst="rect">
            <a:avLst/>
          </a:prstGeom>
          <a:noFill/>
        </p:spPr>
      </p:pic>
      <p:sp>
        <p:nvSpPr>
          <p:cNvPr id="10" name="TextBox 9"/>
          <p:cNvSpPr txBox="1"/>
          <p:nvPr/>
        </p:nvSpPr>
        <p:spPr>
          <a:xfrm>
            <a:off x="6095343" y="6098008"/>
            <a:ext cx="2280745" cy="246221"/>
          </a:xfrm>
          <a:prstGeom prst="rect">
            <a:avLst/>
          </a:prstGeom>
          <a:noFill/>
        </p:spPr>
        <p:txBody>
          <a:bodyPr wrap="square" rtlCol="0">
            <a:spAutoFit/>
          </a:bodyPr>
          <a:lstStyle/>
          <a:p>
            <a:pPr algn="ctr"/>
            <a:r>
              <a:rPr lang="en-US" sz="1000" dirty="0">
                <a:solidFill>
                  <a:srgbClr val="10384F"/>
                </a:solidFill>
                <a:latin typeface="Arial" panose="020B0604020202020204" pitchFamily="34" charset="0"/>
                <a:ea typeface="Verdana" pitchFamily="34" charset="0"/>
                <a:cs typeface="Arial" panose="020B0604020202020204" pitchFamily="34" charset="0"/>
              </a:rPr>
              <a:t>www.FoodDialogues.com</a:t>
            </a:r>
          </a:p>
        </p:txBody>
      </p:sp>
      <p:sp>
        <p:nvSpPr>
          <p:cNvPr id="12" name="TextBox 11"/>
          <p:cNvSpPr txBox="1"/>
          <p:nvPr/>
        </p:nvSpPr>
        <p:spPr>
          <a:xfrm>
            <a:off x="1503680" y="4332513"/>
            <a:ext cx="1415671" cy="738664"/>
          </a:xfrm>
          <a:prstGeom prst="rect">
            <a:avLst/>
          </a:prstGeom>
          <a:noFill/>
        </p:spPr>
        <p:txBody>
          <a:bodyPr wrap="square" rtlCol="0">
            <a:spAutoFit/>
          </a:bodyPr>
          <a:lstStyle/>
          <a:p>
            <a:pPr algn="ctr"/>
            <a:r>
              <a:rPr lang="en-US" sz="1400" dirty="0">
                <a:solidFill>
                  <a:srgbClr val="10384F"/>
                </a:solidFill>
                <a:latin typeface="Arial" panose="020B0604020202020204" pitchFamily="34" charset="0"/>
                <a:ea typeface="Verdana" pitchFamily="34" charset="0"/>
                <a:cs typeface="Arial" panose="020B0604020202020204" pitchFamily="34" charset="0"/>
              </a:rPr>
              <a:t>Review to prove GMOs are safe to eat</a:t>
            </a:r>
          </a:p>
        </p:txBody>
      </p:sp>
      <p:sp>
        <p:nvSpPr>
          <p:cNvPr id="13" name="TextBox 12"/>
          <p:cNvSpPr txBox="1"/>
          <p:nvPr/>
        </p:nvSpPr>
        <p:spPr>
          <a:xfrm>
            <a:off x="3583989" y="3608366"/>
            <a:ext cx="1302971" cy="1815882"/>
          </a:xfrm>
          <a:prstGeom prst="rect">
            <a:avLst/>
          </a:prstGeom>
          <a:noFill/>
        </p:spPr>
        <p:txBody>
          <a:bodyPr wrap="square" rtlCol="0">
            <a:spAutoFit/>
          </a:bodyPr>
          <a:lstStyle/>
          <a:p>
            <a:r>
              <a:rPr lang="en-US" sz="1400" dirty="0">
                <a:solidFill>
                  <a:srgbClr val="10384F"/>
                </a:solidFill>
                <a:latin typeface="Arial" panose="020B0604020202020204" pitchFamily="34" charset="0"/>
                <a:ea typeface="Verdana" pitchFamily="34" charset="0"/>
                <a:cs typeface="Arial" panose="020B0604020202020204" pitchFamily="34" charset="0"/>
              </a:rPr>
              <a:t>Review of GMOs that enhance</a:t>
            </a:r>
          </a:p>
          <a:p>
            <a:r>
              <a:rPr lang="en-US" sz="1400" dirty="0">
                <a:solidFill>
                  <a:srgbClr val="10384F"/>
                </a:solidFill>
                <a:latin typeface="Arial" panose="020B0604020202020204" pitchFamily="34" charset="0"/>
                <a:ea typeface="Verdana" pitchFamily="34" charset="0"/>
                <a:cs typeface="Arial" panose="020B0604020202020204" pitchFamily="34" charset="0"/>
              </a:rPr>
              <a:t>pest control</a:t>
            </a:r>
          </a:p>
          <a:p>
            <a:r>
              <a:rPr lang="en-US" sz="1400" dirty="0">
                <a:solidFill>
                  <a:srgbClr val="10384F"/>
                </a:solidFill>
                <a:latin typeface="Arial" panose="020B0604020202020204" pitchFamily="34" charset="0"/>
                <a:ea typeface="Verdana" pitchFamily="34" charset="0"/>
                <a:cs typeface="Arial" panose="020B0604020202020204" pitchFamily="34" charset="0"/>
              </a:rPr>
              <a:t>to prove </a:t>
            </a:r>
          </a:p>
          <a:p>
            <a:r>
              <a:rPr lang="en-US" sz="1400" dirty="0">
                <a:solidFill>
                  <a:srgbClr val="10384F"/>
                </a:solidFill>
                <a:latin typeface="Arial" panose="020B0604020202020204" pitchFamily="34" charset="0"/>
                <a:ea typeface="Verdana" pitchFamily="34" charset="0"/>
                <a:cs typeface="Arial" panose="020B0604020202020204" pitchFamily="34" charset="0"/>
              </a:rPr>
              <a:t>they are safe for the environment</a:t>
            </a:r>
          </a:p>
        </p:txBody>
      </p:sp>
      <p:sp>
        <p:nvSpPr>
          <p:cNvPr id="14" name="TextBox 13"/>
          <p:cNvSpPr txBox="1"/>
          <p:nvPr/>
        </p:nvSpPr>
        <p:spPr>
          <a:xfrm>
            <a:off x="5201921" y="2832261"/>
            <a:ext cx="1146810" cy="1169551"/>
          </a:xfrm>
          <a:prstGeom prst="rect">
            <a:avLst/>
          </a:prstGeom>
          <a:noFill/>
        </p:spPr>
        <p:txBody>
          <a:bodyPr wrap="square" rtlCol="0">
            <a:spAutoFit/>
          </a:bodyPr>
          <a:lstStyle/>
          <a:p>
            <a:r>
              <a:rPr lang="en-US" sz="1400" dirty="0">
                <a:solidFill>
                  <a:srgbClr val="10384F"/>
                </a:solidFill>
                <a:latin typeface="Arial" panose="020B0604020202020204" pitchFamily="34" charset="0"/>
                <a:ea typeface="Verdana" pitchFamily="34" charset="0"/>
                <a:cs typeface="Arial" panose="020B0604020202020204" pitchFamily="34" charset="0"/>
              </a:rPr>
              <a:t>Review of all GMOs to prove they are safe to grow</a:t>
            </a:r>
          </a:p>
        </p:txBody>
      </p:sp>
      <p:sp>
        <p:nvSpPr>
          <p:cNvPr id="15" name="TextBox 14"/>
          <p:cNvSpPr txBox="1"/>
          <p:nvPr/>
        </p:nvSpPr>
        <p:spPr>
          <a:xfrm>
            <a:off x="6581914" y="2174567"/>
            <a:ext cx="1792408" cy="1384995"/>
          </a:xfrm>
          <a:prstGeom prst="rect">
            <a:avLst/>
          </a:prstGeom>
          <a:noFill/>
        </p:spPr>
        <p:txBody>
          <a:bodyPr wrap="square" rtlCol="0">
            <a:spAutoFit/>
          </a:bodyPr>
          <a:lstStyle/>
          <a:p>
            <a:pPr algn="ctr"/>
            <a:r>
              <a:rPr lang="en-US" sz="1400" dirty="0">
                <a:solidFill>
                  <a:srgbClr val="10384F"/>
                </a:solidFill>
                <a:latin typeface="Arial" panose="020B0604020202020204" pitchFamily="34" charset="0"/>
                <a:ea typeface="Verdana" pitchFamily="34" charset="0"/>
                <a:cs typeface="Arial" panose="020B0604020202020204" pitchFamily="34" charset="0"/>
              </a:rPr>
              <a:t>After </a:t>
            </a:r>
            <a:r>
              <a:rPr lang="en-US" sz="1400" b="1" dirty="0">
                <a:solidFill>
                  <a:srgbClr val="10384F"/>
                </a:solidFill>
                <a:latin typeface="Arial" panose="020B0604020202020204" pitchFamily="34" charset="0"/>
                <a:ea typeface="Verdana" pitchFamily="34" charset="0"/>
                <a:cs typeface="Arial" panose="020B0604020202020204" pitchFamily="34" charset="0"/>
              </a:rPr>
              <a:t>13 YEARS and $136 MILLION </a:t>
            </a:r>
            <a:br>
              <a:rPr lang="en-US" sz="1400" dirty="0">
                <a:solidFill>
                  <a:srgbClr val="10384F"/>
                </a:solidFill>
                <a:latin typeface="Arial" panose="020B0604020202020204" pitchFamily="34" charset="0"/>
                <a:ea typeface="Verdana" pitchFamily="34" charset="0"/>
                <a:cs typeface="Arial" panose="020B0604020202020204" pitchFamily="34" charset="0"/>
              </a:rPr>
            </a:br>
            <a:r>
              <a:rPr lang="en-US" sz="1400" dirty="0">
                <a:solidFill>
                  <a:srgbClr val="10384F"/>
                </a:solidFill>
                <a:latin typeface="Arial" panose="020B0604020202020204" pitchFamily="34" charset="0"/>
                <a:ea typeface="Verdana" pitchFamily="34" charset="0"/>
                <a:cs typeface="Arial" panose="020B0604020202020204" pitchFamily="34" charset="0"/>
              </a:rPr>
              <a:t>(on average), the seed variety is brought </a:t>
            </a:r>
            <a:br>
              <a:rPr lang="en-US" sz="1400" dirty="0">
                <a:solidFill>
                  <a:srgbClr val="10384F"/>
                </a:solidFill>
                <a:latin typeface="Arial" panose="020B0604020202020204" pitchFamily="34" charset="0"/>
                <a:ea typeface="Verdana" pitchFamily="34" charset="0"/>
                <a:cs typeface="Arial" panose="020B0604020202020204" pitchFamily="34" charset="0"/>
              </a:rPr>
            </a:br>
            <a:r>
              <a:rPr lang="en-US" sz="1400" dirty="0">
                <a:solidFill>
                  <a:srgbClr val="10384F"/>
                </a:solidFill>
                <a:latin typeface="Arial" panose="020B0604020202020204" pitchFamily="34" charset="0"/>
                <a:ea typeface="Verdana" pitchFamily="34" charset="0"/>
                <a:cs typeface="Arial" panose="020B0604020202020204" pitchFamily="34" charset="0"/>
              </a:rPr>
              <a:t>to market</a:t>
            </a:r>
          </a:p>
        </p:txBody>
      </p:sp>
      <p:sp>
        <p:nvSpPr>
          <p:cNvPr id="17" name="TextBox 16"/>
          <p:cNvSpPr txBox="1"/>
          <p:nvPr/>
        </p:nvSpPr>
        <p:spPr>
          <a:xfrm>
            <a:off x="1350324" y="6028088"/>
            <a:ext cx="1341912" cy="523220"/>
          </a:xfrm>
          <a:prstGeom prst="rect">
            <a:avLst/>
          </a:prstGeom>
          <a:noFill/>
        </p:spPr>
        <p:txBody>
          <a:bodyPr wrap="square" rtlCol="0">
            <a:spAutoFit/>
          </a:bodyPr>
          <a:lstStyle/>
          <a:p>
            <a:pPr algn="ctr"/>
            <a:r>
              <a:rPr lang="en-US" sz="1400" dirty="0">
                <a:solidFill>
                  <a:srgbClr val="10384F"/>
                </a:solidFill>
                <a:latin typeface="Arial" panose="020B0604020202020204" pitchFamily="34" charset="0"/>
                <a:ea typeface="Verdana" pitchFamily="34" charset="0"/>
                <a:cs typeface="Arial" panose="020B0604020202020204" pitchFamily="34" charset="0"/>
              </a:rPr>
              <a:t>New GMO seed variety</a:t>
            </a:r>
          </a:p>
        </p:txBody>
      </p:sp>
      <p:sp>
        <p:nvSpPr>
          <p:cNvPr id="2" name="Rectangle 1">
            <a:extLst>
              <a:ext uri="{FF2B5EF4-FFF2-40B4-BE49-F238E27FC236}">
                <a16:creationId xmlns:a16="http://schemas.microsoft.com/office/drawing/2014/main" id="{2591B979-1ECC-4C27-86ED-1660525587BA}"/>
              </a:ext>
            </a:extLst>
          </p:cNvPr>
          <p:cNvSpPr/>
          <p:nvPr/>
        </p:nvSpPr>
        <p:spPr>
          <a:xfrm>
            <a:off x="610769" y="6581788"/>
            <a:ext cx="1903085" cy="230832"/>
          </a:xfrm>
          <a:prstGeom prst="rect">
            <a:avLst/>
          </a:prstGeom>
        </p:spPr>
        <p:txBody>
          <a:bodyPr wrap="none">
            <a:spAutoFit/>
          </a:bodyPr>
          <a:lstStyle/>
          <a:p>
            <a:r>
              <a:rPr lang="en-US" sz="900" i="1" dirty="0">
                <a:solidFill>
                  <a:srgbClr val="10384F"/>
                </a:solidFill>
                <a:latin typeface="Arial" panose="020B0604020202020204" pitchFamily="34" charset="0"/>
                <a:ea typeface="Verdana" charset="0"/>
                <a:cs typeface="Arial" panose="020B0604020202020204" pitchFamily="34" charset="0"/>
              </a:rPr>
              <a:t>Source: </a:t>
            </a:r>
            <a:r>
              <a:rPr lang="en-US" sz="900" i="1" dirty="0">
                <a:solidFill>
                  <a:srgbClr val="10384F"/>
                </a:solidFill>
                <a:latin typeface="Arial" panose="020B0604020202020204" pitchFamily="34" charset="0"/>
                <a:ea typeface="Verdana" charset="0"/>
                <a:cs typeface="Arial" panose="020B0604020202020204" pitchFamily="34" charset="0"/>
                <a:hlinkClick r:id="rId5"/>
              </a:rPr>
              <a:t>Phillips McDougall 2011</a:t>
            </a:r>
            <a:endParaRPr lang="en-US" sz="900" dirty="0"/>
          </a:p>
        </p:txBody>
      </p:sp>
    </p:spTree>
    <p:extLst>
      <p:ext uri="{BB962C8B-B14F-4D97-AF65-F5344CB8AC3E}">
        <p14:creationId xmlns:p14="http://schemas.microsoft.com/office/powerpoint/2010/main" val="2190555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388938"/>
            <a:ext cx="8001000" cy="715962"/>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66B512"/>
                </a:solidFill>
                <a:effectLst/>
                <a:uLnTx/>
                <a:uFillTx/>
                <a:latin typeface="Arial" panose="020B0604020202020204" pitchFamily="34" charset="0"/>
                <a:ea typeface="Verdana" pitchFamily="34" charset="0"/>
                <a:cs typeface="Arial" panose="020B0604020202020204" pitchFamily="34" charset="0"/>
              </a:rPr>
              <a:t>Genetically Modified</a:t>
            </a:r>
            <a:r>
              <a:rPr kumimoji="0" lang="en-US" sz="3200" b="1" i="0" u="none" strike="noStrike" kern="1200" cap="none" spc="0" normalizeH="0" noProof="0" dirty="0">
                <a:ln>
                  <a:noFill/>
                </a:ln>
                <a:solidFill>
                  <a:srgbClr val="66B512"/>
                </a:solidFill>
                <a:effectLst/>
                <a:uLnTx/>
                <a:uFillTx/>
                <a:latin typeface="Arial" panose="020B0604020202020204" pitchFamily="34" charset="0"/>
                <a:ea typeface="Verdana" pitchFamily="34" charset="0"/>
                <a:cs typeface="Arial" panose="020B0604020202020204" pitchFamily="34" charset="0"/>
              </a:rPr>
              <a:t> Crops (GMOs)</a:t>
            </a:r>
          </a:p>
          <a:p>
            <a:pPr marL="0" marR="0" lvl="0" indent="0" defTabSz="914400" rtl="0" eaLnBrk="1" fontAlgn="auto" latinLnBrk="0" hangingPunct="1">
              <a:lnSpc>
                <a:spcPct val="100000"/>
              </a:lnSpc>
              <a:spcBef>
                <a:spcPct val="0"/>
              </a:spcBef>
              <a:spcAft>
                <a:spcPts val="0"/>
              </a:spcAft>
              <a:buClrTx/>
              <a:buSzTx/>
              <a:buFontTx/>
              <a:buNone/>
              <a:tabLst/>
              <a:defRPr/>
            </a:pPr>
            <a:r>
              <a:rPr lang="en-US" sz="2400" baseline="0" dirty="0">
                <a:solidFill>
                  <a:srgbClr val="10384F"/>
                </a:solidFill>
                <a:latin typeface="Arial" panose="020B0604020202020204" pitchFamily="34" charset="0"/>
                <a:ea typeface="Verdana" pitchFamily="34" charset="0"/>
                <a:cs typeface="Arial" panose="020B0604020202020204" pitchFamily="34" charset="0"/>
              </a:rPr>
              <a:t>Produce Food that is Safe</a:t>
            </a:r>
            <a:r>
              <a:rPr lang="en-US" sz="2400" dirty="0">
                <a:solidFill>
                  <a:srgbClr val="10384F"/>
                </a:solidFill>
                <a:latin typeface="Arial" panose="020B0604020202020204" pitchFamily="34" charset="0"/>
                <a:ea typeface="Verdana" pitchFamily="34" charset="0"/>
                <a:cs typeface="Arial" panose="020B0604020202020204" pitchFamily="34" charset="0"/>
              </a:rPr>
              <a:t> and Nutritious</a:t>
            </a:r>
            <a:endParaRPr kumimoji="0" lang="en-US" sz="2400" i="0" u="none" strike="noStrike" kern="1200" cap="none" spc="0" normalizeH="0" baseline="0" noProof="0" dirty="0">
              <a:ln>
                <a:noFill/>
              </a:ln>
              <a:solidFill>
                <a:srgbClr val="10384F"/>
              </a:solidFill>
              <a:effectLst/>
              <a:uLnTx/>
              <a:uFillTx/>
              <a:latin typeface="Arial" panose="020B0604020202020204" pitchFamily="34" charset="0"/>
              <a:ea typeface="Verdana" pitchFamily="34" charset="0"/>
              <a:cs typeface="Arial" panose="020B0604020202020204" pitchFamily="34" charset="0"/>
            </a:endParaRPr>
          </a:p>
        </p:txBody>
      </p:sp>
      <p:sp>
        <p:nvSpPr>
          <p:cNvPr id="5" name="Text Placeholder 8"/>
          <p:cNvSpPr txBox="1">
            <a:spLocks/>
          </p:cNvSpPr>
          <p:nvPr/>
        </p:nvSpPr>
        <p:spPr>
          <a:xfrm>
            <a:off x="118446" y="6548022"/>
            <a:ext cx="7745394" cy="466344"/>
          </a:xfrm>
          <a:prstGeom prst="rect">
            <a:avLst/>
          </a:prstGeom>
        </p:spPr>
        <p:txBody>
          <a:bodyPr vert="horz" lIns="0" tIns="0" rIns="0" bIns="0" rtlCol="0" anchor="ctr">
            <a:normAutofit/>
          </a:bodyPr>
          <a:lstStyle>
            <a:lvl1pPr>
              <a:defRPr lang="en-US" sz="1000" b="0" i="1" dirty="0" smtClean="0">
                <a:solidFill>
                  <a:schemeClr val="tx2">
                    <a:lumMod val="60000"/>
                    <a:lumOff val="40000"/>
                  </a:schemeClr>
                </a:solidFill>
              </a:defRPr>
            </a:lvl1pPr>
          </a:lstStyle>
          <a:p>
            <a:pPr marL="228600" lvl="0" indent="-228600" fontAlgn="base">
              <a:spcBef>
                <a:spcPct val="0"/>
              </a:spcBef>
              <a:spcAft>
                <a:spcPct val="0"/>
              </a:spcAft>
              <a:defRPr/>
            </a:pPr>
            <a:r>
              <a:rPr kumimoji="0" lang="en-US" sz="900" b="0" i="1" u="none" strike="noStrike" kern="1200" cap="none" spc="0" normalizeH="0" baseline="0" noProof="0" dirty="0">
                <a:ln>
                  <a:noFill/>
                </a:ln>
                <a:solidFill>
                  <a:srgbClr val="10384F"/>
                </a:solidFill>
                <a:effectLst/>
                <a:uLnTx/>
                <a:uFillTx/>
                <a:latin typeface="Arial" panose="020B0604020202020204" pitchFamily="34" charset="0"/>
                <a:ea typeface="Calibri" pitchFamily="34" charset="0"/>
                <a:cs typeface="Arial" panose="020B0604020202020204" pitchFamily="34" charset="0"/>
              </a:rPr>
              <a:t>     Sources:</a:t>
            </a:r>
            <a:r>
              <a:rPr lang="en-US" sz="900" dirty="0">
                <a:solidFill>
                  <a:srgbClr val="10384F"/>
                </a:solidFill>
              </a:rPr>
              <a:t> ISAAA.org</a:t>
            </a:r>
            <a:r>
              <a:rPr lang="en-US" sz="900" dirty="0"/>
              <a:t> </a:t>
            </a:r>
            <a:r>
              <a:rPr lang="en-US" sz="900" dirty="0">
                <a:hlinkClick r:id="rId3"/>
              </a:rPr>
              <a:t>https://www.isaaa.org/resources/publications/briefs/55/executivesummary/default.asp</a:t>
            </a:r>
            <a:r>
              <a:rPr kumimoji="0" lang="en-US" sz="900" b="0" i="1" u="none" strike="noStrike" kern="1200" cap="none" spc="0" normalizeH="0" baseline="0" noProof="0" dirty="0">
                <a:ln>
                  <a:noFill/>
                </a:ln>
                <a:solidFill>
                  <a:srgbClr val="10384F"/>
                </a:solidFill>
                <a:effectLst/>
                <a:uLnTx/>
                <a:uFillTx/>
                <a:latin typeface="Arial" panose="020B0604020202020204" pitchFamily="34" charset="0"/>
                <a:ea typeface="Calibri" pitchFamily="34" charset="0"/>
                <a:cs typeface="Arial" panose="020B0604020202020204" pitchFamily="34" charset="0"/>
              </a:rPr>
              <a:t>; </a:t>
            </a:r>
            <a:r>
              <a:rPr lang="en-US" sz="900" dirty="0">
                <a:solidFill>
                  <a:srgbClr val="10384F"/>
                </a:solidFill>
                <a:latin typeface="Arial" panose="020B0604020202020204" pitchFamily="34" charset="0"/>
                <a:ea typeface="Verdana" charset="0"/>
                <a:cs typeface="Arial" panose="020B0604020202020204" pitchFamily="34" charset="0"/>
                <a:hlinkClick r:id="rId4"/>
              </a:rPr>
              <a:t>Phillips McDougall 2011</a:t>
            </a:r>
            <a:r>
              <a:rPr lang="en-US" sz="900" dirty="0">
                <a:solidFill>
                  <a:srgbClr val="10384F"/>
                </a:solidFill>
                <a:latin typeface="Arial" panose="020B0604020202020204" pitchFamily="34" charset="0"/>
                <a:ea typeface="Verdana" charset="0"/>
                <a:cs typeface="Arial" panose="020B0604020202020204" pitchFamily="34" charset="0"/>
              </a:rPr>
              <a:t>; </a:t>
            </a:r>
            <a:r>
              <a:rPr lang="en-US" sz="900" dirty="0">
                <a:solidFill>
                  <a:srgbClr val="10384F"/>
                </a:solidFill>
                <a:latin typeface="Arial" panose="020B0604020202020204" pitchFamily="34" charset="0"/>
                <a:ea typeface="Calibri" pitchFamily="34" charset="0"/>
                <a:cs typeface="Arial" panose="020B0604020202020204" pitchFamily="34" charset="0"/>
              </a:rPr>
              <a:t>biofortified.org </a:t>
            </a:r>
            <a:endParaRPr kumimoji="0" lang="en-US" sz="900" b="0" i="1" u="none" strike="noStrike" kern="1200" cap="none" spc="0" normalizeH="0" baseline="0" noProof="0" dirty="0">
              <a:ln>
                <a:noFill/>
              </a:ln>
              <a:solidFill>
                <a:srgbClr val="10384F"/>
              </a:solidFill>
              <a:effectLst/>
              <a:uLnTx/>
              <a:uFillTx/>
              <a:latin typeface="Arial" panose="020B0604020202020204" pitchFamily="34" charset="0"/>
              <a:cs typeface="Arial" panose="020B0604020202020204" pitchFamily="34" charset="0"/>
            </a:endParaRPr>
          </a:p>
          <a:p>
            <a:pPr marL="228600" marR="0" lvl="0" indent="-228600" algn="l" defTabSz="914400" rtl="0" eaLnBrk="1" fontAlgn="base" latinLnBrk="0" hangingPunct="1">
              <a:lnSpc>
                <a:spcPct val="100000"/>
              </a:lnSpc>
              <a:spcBef>
                <a:spcPct val="0"/>
              </a:spcBef>
              <a:spcAft>
                <a:spcPct val="0"/>
              </a:spcAft>
              <a:buClrTx/>
              <a:buSzTx/>
              <a:tabLst/>
              <a:defRPr/>
            </a:pPr>
            <a:endParaRPr kumimoji="0" lang="en-US" sz="9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228504" y="2162406"/>
            <a:ext cx="6052840" cy="4525963"/>
          </a:xfrm>
          <a:prstGeom prst="rect">
            <a:avLst/>
          </a:prstGeom>
        </p:spPr>
        <p:txBody>
          <a:bodyPr vert="horz" lIns="91440" tIns="45720" rIns="91440" bIns="45720" rtlCol="0">
            <a:noAutofit/>
          </a:bodyPr>
          <a:lstStyle/>
          <a:p>
            <a:pPr marL="576263" marR="0" lvl="2" indent="-3175" algn="l" defTabSz="914400" rtl="0" eaLnBrk="1" fontAlgn="auto" latinLnBrk="0" hangingPunct="1">
              <a:lnSpc>
                <a:spcPct val="80000"/>
              </a:lnSpc>
              <a:spcBef>
                <a:spcPts val="2000"/>
              </a:spcBef>
              <a:spcAft>
                <a:spcPts val="1800"/>
              </a:spcAft>
              <a:buClr>
                <a:schemeClr val="tx2"/>
              </a:buClr>
              <a:buSzTx/>
              <a:buFont typeface="Arial"/>
              <a:buNone/>
              <a:tabLst/>
              <a:defRPr/>
            </a:pPr>
            <a:r>
              <a:rPr kumimoji="0" lang="en-US" sz="2400" b="1" i="0" u="none" strike="noStrike" kern="1200" cap="none" spc="0" normalizeH="0" baseline="0" noProof="0" dirty="0">
                <a:ln>
                  <a:noFill/>
                </a:ln>
                <a:solidFill>
                  <a:srgbClr val="10384F"/>
                </a:solidFill>
                <a:effectLst/>
                <a:uLnTx/>
                <a:uFillTx/>
                <a:latin typeface="Arial" panose="020B0604020202020204" pitchFamily="34" charset="0"/>
                <a:ea typeface="Verdana" panose="020B0604030504040204" pitchFamily="34" charset="0"/>
                <a:cs typeface="Arial" panose="020B0604020202020204" pitchFamily="34" charset="0"/>
              </a:rPr>
              <a:t>6.7 billion acres </a:t>
            </a:r>
            <a:r>
              <a:rPr kumimoji="0" lang="en-US" sz="2400" b="0" i="0" u="none" strike="noStrike" kern="1200" cap="none" spc="0" normalizeH="0" baseline="0" noProof="0" dirty="0">
                <a:ln>
                  <a:noFill/>
                </a:ln>
                <a:solidFill>
                  <a:srgbClr val="10384F"/>
                </a:solidFill>
                <a:effectLst/>
                <a:uLnTx/>
                <a:uFillTx/>
                <a:latin typeface="Arial" panose="020B0604020202020204" pitchFamily="34" charset="0"/>
                <a:ea typeface="Verdana" panose="020B0604030504040204" pitchFamily="34" charset="0"/>
                <a:cs typeface="Arial" panose="020B0604020202020204" pitchFamily="34" charset="0"/>
              </a:rPr>
              <a:t>of farmland used for GMO crops since 1996</a:t>
            </a:r>
          </a:p>
          <a:p>
            <a:pPr marL="576263" marR="0" lvl="2" indent="-3175" algn="l" defTabSz="914400" rtl="0" eaLnBrk="1" fontAlgn="auto" latinLnBrk="0" hangingPunct="1">
              <a:lnSpc>
                <a:spcPct val="80000"/>
              </a:lnSpc>
              <a:spcBef>
                <a:spcPts val="2000"/>
              </a:spcBef>
              <a:spcAft>
                <a:spcPts val="1800"/>
              </a:spcAft>
              <a:buClr>
                <a:schemeClr val="tx2"/>
              </a:buClr>
              <a:buSzTx/>
              <a:buFont typeface="Arial"/>
              <a:buNone/>
              <a:tabLst/>
              <a:defRPr/>
            </a:pPr>
            <a:r>
              <a:rPr kumimoji="0" lang="en-US" sz="2400" b="1" i="0" u="none" strike="noStrike" kern="1200" cap="none" spc="0" normalizeH="0" baseline="0" noProof="0" dirty="0">
                <a:ln>
                  <a:noFill/>
                </a:ln>
                <a:solidFill>
                  <a:srgbClr val="10384F"/>
                </a:solidFill>
                <a:effectLst/>
                <a:uLnTx/>
                <a:uFillTx/>
                <a:latin typeface="Arial" panose="020B0604020202020204" pitchFamily="34" charset="0"/>
                <a:ea typeface="Verdana" panose="020B0604030504040204" pitchFamily="34" charset="0"/>
                <a:cs typeface="Arial" panose="020B0604020202020204" pitchFamily="34" charset="0"/>
              </a:rPr>
              <a:t>35+ years </a:t>
            </a:r>
            <a:r>
              <a:rPr kumimoji="0" lang="en-US" sz="2400" b="0" i="0" u="none" strike="noStrike" kern="1200" cap="none" spc="0" normalizeH="0" baseline="0" noProof="0" dirty="0">
                <a:ln>
                  <a:noFill/>
                </a:ln>
                <a:solidFill>
                  <a:srgbClr val="10384F"/>
                </a:solidFill>
                <a:effectLst/>
                <a:uLnTx/>
                <a:uFillTx/>
                <a:latin typeface="Arial" panose="020B0604020202020204" pitchFamily="34" charset="0"/>
                <a:ea typeface="Verdana" panose="020B0604030504040204" pitchFamily="34" charset="0"/>
                <a:cs typeface="Arial" panose="020B0604020202020204" pitchFamily="34" charset="0"/>
              </a:rPr>
              <a:t>that GMO crops have been researched</a:t>
            </a:r>
            <a:r>
              <a:rPr kumimoji="0" lang="en-US" sz="2400" b="0" i="0" u="none" strike="noStrike" kern="1200" cap="none" spc="0" normalizeH="0" noProof="0" dirty="0">
                <a:ln>
                  <a:noFill/>
                </a:ln>
                <a:solidFill>
                  <a:srgbClr val="10384F"/>
                </a:solidFill>
                <a:effectLst/>
                <a:uLnTx/>
                <a:uFillTx/>
                <a:latin typeface="Arial" panose="020B0604020202020204" pitchFamily="34" charset="0"/>
                <a:ea typeface="Verdana" panose="020B0604030504040204" pitchFamily="34" charset="0"/>
                <a:cs typeface="Arial" panose="020B0604020202020204" pitchFamily="34" charset="0"/>
              </a:rPr>
              <a:t> and developed</a:t>
            </a:r>
            <a:r>
              <a:rPr kumimoji="0" lang="en-US" sz="2400" b="0" i="0" u="none" strike="noStrike" kern="1200" cap="none" spc="0" normalizeH="0" baseline="0" noProof="0" dirty="0">
                <a:ln>
                  <a:noFill/>
                </a:ln>
                <a:solidFill>
                  <a:srgbClr val="10384F"/>
                </a:solidFill>
                <a:effectLst/>
                <a:uLnTx/>
                <a:uFillTx/>
                <a:latin typeface="Arial" panose="020B0604020202020204" pitchFamily="34" charset="0"/>
                <a:ea typeface="Verdana" panose="020B0604030504040204" pitchFamily="34" charset="0"/>
                <a:cs typeface="Arial" panose="020B0604020202020204" pitchFamily="34" charset="0"/>
              </a:rPr>
              <a:t> </a:t>
            </a:r>
          </a:p>
          <a:p>
            <a:pPr marL="576263" marR="0" lvl="2" indent="-3175" algn="l" defTabSz="914400" rtl="0" eaLnBrk="1" fontAlgn="auto" latinLnBrk="0" hangingPunct="1">
              <a:lnSpc>
                <a:spcPct val="80000"/>
              </a:lnSpc>
              <a:spcBef>
                <a:spcPts val="2000"/>
              </a:spcBef>
              <a:spcAft>
                <a:spcPts val="1800"/>
              </a:spcAft>
              <a:buClr>
                <a:schemeClr val="tx2"/>
              </a:buClr>
              <a:buSzTx/>
              <a:buFont typeface="Arial"/>
              <a:buNone/>
              <a:tabLst/>
              <a:defRPr/>
            </a:pPr>
            <a:r>
              <a:rPr lang="en-US" sz="2400" b="1" dirty="0">
                <a:solidFill>
                  <a:srgbClr val="10384F"/>
                </a:solidFill>
                <a:latin typeface="Arial" panose="020B0604020202020204" pitchFamily="34" charset="0"/>
                <a:ea typeface="Verdana" panose="020B0604030504040204" pitchFamily="34" charset="0"/>
                <a:cs typeface="Arial" panose="020B0604020202020204" pitchFamily="34" charset="0"/>
              </a:rPr>
              <a:t>71</a:t>
            </a:r>
            <a:r>
              <a:rPr kumimoji="0" lang="en-US" sz="2400" b="1" i="0" u="none" strike="noStrike" kern="1200" cap="none" spc="0" normalizeH="0" baseline="0" noProof="0" dirty="0">
                <a:ln>
                  <a:noFill/>
                </a:ln>
                <a:solidFill>
                  <a:srgbClr val="10384F"/>
                </a:solidFill>
                <a:effectLst/>
                <a:uLnTx/>
                <a:uFillTx/>
                <a:latin typeface="Arial" panose="020B0604020202020204" pitchFamily="34" charset="0"/>
                <a:ea typeface="Verdana" panose="020B0604030504040204" pitchFamily="34" charset="0"/>
                <a:cs typeface="Arial" panose="020B0604020202020204" pitchFamily="34" charset="0"/>
              </a:rPr>
              <a:t> countries </a:t>
            </a:r>
            <a:r>
              <a:rPr kumimoji="0" lang="en-US" sz="2400" b="0" i="0" u="none" strike="noStrike" kern="1200" cap="none" spc="0" normalizeH="0" baseline="0" noProof="0" dirty="0">
                <a:ln>
                  <a:noFill/>
                </a:ln>
                <a:solidFill>
                  <a:srgbClr val="10384F"/>
                </a:solidFill>
                <a:effectLst/>
                <a:uLnTx/>
                <a:uFillTx/>
                <a:latin typeface="Arial" panose="020B0604020202020204" pitchFamily="34" charset="0"/>
                <a:ea typeface="Verdana" panose="020B0604030504040204" pitchFamily="34" charset="0"/>
                <a:cs typeface="Arial" panose="020B0604020202020204" pitchFamily="34" charset="0"/>
              </a:rPr>
              <a:t>where</a:t>
            </a:r>
            <a:r>
              <a:rPr kumimoji="0" lang="en-US" sz="2400" b="0" i="0" u="none" strike="noStrike" kern="1200" cap="none" spc="0" normalizeH="0" noProof="0" dirty="0">
                <a:ln>
                  <a:noFill/>
                </a:ln>
                <a:solidFill>
                  <a:srgbClr val="10384F"/>
                </a:solidFill>
                <a:effectLst/>
                <a:uLnTx/>
                <a:uFillTx/>
                <a:latin typeface="Arial" panose="020B0604020202020204" pitchFamily="34" charset="0"/>
                <a:ea typeface="Verdana" panose="020B0604030504040204" pitchFamily="34" charset="0"/>
                <a:cs typeface="Arial" panose="020B0604020202020204" pitchFamily="34" charset="0"/>
              </a:rPr>
              <a:t> GM crops have been found safe for growing or import</a:t>
            </a:r>
            <a:endParaRPr kumimoji="0" lang="en-US" sz="2400" b="0" i="0" u="none" strike="noStrike" kern="1200" cap="none" spc="0" normalizeH="0" baseline="0" noProof="0" dirty="0">
              <a:ln>
                <a:noFill/>
              </a:ln>
              <a:solidFill>
                <a:srgbClr val="10384F"/>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7" name="Straight Connector 6"/>
          <p:cNvCxnSpPr/>
          <p:nvPr/>
        </p:nvCxnSpPr>
        <p:spPr>
          <a:xfrm>
            <a:off x="389952" y="2875462"/>
            <a:ext cx="5321745" cy="0"/>
          </a:xfrm>
          <a:prstGeom prst="line">
            <a:avLst/>
          </a:prstGeom>
          <a:ln w="38100">
            <a:solidFill>
              <a:srgbClr val="0091DF"/>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89952" y="3974342"/>
            <a:ext cx="5321745" cy="0"/>
          </a:xfrm>
          <a:prstGeom prst="line">
            <a:avLst/>
          </a:prstGeom>
          <a:ln w="38100">
            <a:solidFill>
              <a:srgbClr val="0091DF"/>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9952" y="5032255"/>
            <a:ext cx="5321745" cy="0"/>
          </a:xfrm>
          <a:prstGeom prst="line">
            <a:avLst/>
          </a:prstGeom>
          <a:ln w="38100">
            <a:solidFill>
              <a:srgbClr val="0091DF"/>
            </a:solidFill>
            <a:prstDash val="sysDot"/>
          </a:ln>
        </p:spPr>
        <p:style>
          <a:lnRef idx="1">
            <a:schemeClr val="accent1"/>
          </a:lnRef>
          <a:fillRef idx="0">
            <a:schemeClr val="accent1"/>
          </a:fillRef>
          <a:effectRef idx="0">
            <a:schemeClr val="accent1"/>
          </a:effectRef>
          <a:fontRef idx="minor">
            <a:schemeClr val="tx1"/>
          </a:fontRef>
        </p:style>
      </p:cxnSp>
      <p:pic>
        <p:nvPicPr>
          <p:cNvPr id="15" name="Picture 14" descr="biotech logo.png"/>
          <p:cNvPicPr>
            <a:picLocks noChangeAspect="1"/>
          </p:cNvPicPr>
          <p:nvPr/>
        </p:nvPicPr>
        <p:blipFill>
          <a:blip r:embed="rId5" cstate="print">
            <a:extLst>
              <a:ext uri="{BEBA8EAE-BF5A-486C-A8C5-ECC9F3942E4B}">
                <a14:imgProps xmlns:a14="http://schemas.microsoft.com/office/drawing/2010/main">
                  <a14:imgLayer r:embed="rId6">
                    <a14:imgEffect>
                      <a14:saturation sat="200000"/>
                    </a14:imgEffect>
                  </a14:imgLayer>
                </a14:imgProps>
              </a:ext>
            </a:extLst>
          </a:blip>
          <a:stretch>
            <a:fillRect/>
          </a:stretch>
        </p:blipFill>
        <p:spPr>
          <a:xfrm>
            <a:off x="6030221" y="2257162"/>
            <a:ext cx="2278892" cy="228591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33375" y="274638"/>
            <a:ext cx="8001000" cy="715962"/>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66B512"/>
                </a:solidFill>
                <a:effectLst/>
                <a:uLnTx/>
                <a:uFillTx/>
                <a:latin typeface="Arial" panose="020B0604020202020204" pitchFamily="34" charset="0"/>
                <a:ea typeface="Verdana" pitchFamily="34" charset="0"/>
                <a:cs typeface="Arial" panose="020B0604020202020204" pitchFamily="34" charset="0"/>
              </a:rPr>
              <a:t>The Benefits of GMOs</a:t>
            </a:r>
          </a:p>
        </p:txBody>
      </p:sp>
      <p:sp>
        <p:nvSpPr>
          <p:cNvPr id="8" name="Content Placeholder 2"/>
          <p:cNvSpPr txBox="1">
            <a:spLocks/>
          </p:cNvSpPr>
          <p:nvPr/>
        </p:nvSpPr>
        <p:spPr>
          <a:xfrm>
            <a:off x="81451" y="1701423"/>
            <a:ext cx="4186176" cy="4525963"/>
          </a:xfrm>
          <a:prstGeom prst="rect">
            <a:avLst/>
          </a:prstGeom>
        </p:spPr>
        <p:txBody>
          <a:bodyPr vert="horz" lIns="91440" tIns="45720" rIns="91440" bIns="45720" rtlCol="0">
            <a:normAutofit lnSpcReduction="10000"/>
          </a:bodyPr>
          <a:lstStyle/>
          <a:p>
            <a:pPr marL="231775" marR="0" lvl="2" algn="l" defTabSz="914400" rtl="0" eaLnBrk="1" fontAlgn="auto" latinLnBrk="0" hangingPunct="1">
              <a:lnSpc>
                <a:spcPct val="80000"/>
              </a:lnSpc>
              <a:spcBef>
                <a:spcPts val="2000"/>
              </a:spcBef>
              <a:spcAft>
                <a:spcPts val="1800"/>
              </a:spcAft>
              <a:buClr>
                <a:schemeClr val="tx2"/>
              </a:buClr>
              <a:buSzTx/>
              <a:buFont typeface="Arial" pitchFamily="34" charset="0"/>
              <a:buNone/>
              <a:tabLst/>
              <a:defRPr/>
            </a:pPr>
            <a:r>
              <a:rPr kumimoji="0" lang="en-US" sz="2400" b="1" i="0" u="none" strike="noStrike" kern="1200" cap="none" spc="0" normalizeH="0" baseline="0" noProof="0" dirty="0">
                <a:ln>
                  <a:noFill/>
                </a:ln>
                <a:solidFill>
                  <a:srgbClr val="10384F"/>
                </a:solidFill>
                <a:effectLst/>
                <a:uLnTx/>
                <a:uFillTx/>
                <a:latin typeface="Arial" panose="020B0604020202020204" pitchFamily="34" charset="0"/>
                <a:ea typeface="Verdana" panose="020B0604030504040204" pitchFamily="34" charset="0"/>
                <a:cs typeface="Arial" panose="020B0604020202020204" pitchFamily="34" charset="0"/>
              </a:rPr>
              <a:t>CORN</a:t>
            </a:r>
            <a:r>
              <a:rPr kumimoji="0" lang="en-US" sz="2400" b="0" i="0" u="none" strike="noStrike" kern="1200" cap="none" spc="0" normalizeH="0" baseline="0" noProof="0" dirty="0">
                <a:ln>
                  <a:noFill/>
                </a:ln>
                <a:solidFill>
                  <a:srgbClr val="10384F"/>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en-US" sz="2400" i="0" u="none" strike="noStrike" kern="1200" cap="none" spc="0" normalizeH="0" baseline="0" noProof="0" dirty="0">
                <a:ln>
                  <a:noFill/>
                </a:ln>
                <a:solidFill>
                  <a:srgbClr val="10384F"/>
                </a:solidFill>
                <a:effectLst/>
                <a:uLnTx/>
                <a:uFillTx/>
                <a:latin typeface="Arial" panose="020B0604020202020204" pitchFamily="34" charset="0"/>
                <a:ea typeface="Verdana" panose="020B0604030504040204" pitchFamily="34" charset="0"/>
                <a:cs typeface="Arial" panose="020B0604020202020204" pitchFamily="34" charset="0"/>
              </a:rPr>
              <a:t>that is </a:t>
            </a:r>
            <a:r>
              <a:rPr kumimoji="0" lang="en-US" sz="2400" b="0" i="0" u="none" strike="noStrike" kern="1200" cap="none" spc="0" normalizeH="0" noProof="0" dirty="0">
                <a:ln>
                  <a:noFill/>
                </a:ln>
                <a:solidFill>
                  <a:srgbClr val="10384F"/>
                </a:solidFill>
                <a:effectLst/>
                <a:uLnTx/>
                <a:uFillTx/>
                <a:latin typeface="Arial" panose="020B0604020202020204" pitchFamily="34" charset="0"/>
                <a:ea typeface="Verdana" panose="020B0604030504040204" pitchFamily="34" charset="0"/>
                <a:cs typeface="Arial" panose="020B0604020202020204" pitchFamily="34" charset="0"/>
              </a:rPr>
              <a:t>tolerant to drought, insects and disease</a:t>
            </a:r>
            <a:endParaRPr kumimoji="0" lang="en-US" sz="2400" b="1" i="0" u="none" strike="noStrike" kern="1200" cap="none" spc="0" normalizeH="0" baseline="0" noProof="0" dirty="0">
              <a:ln>
                <a:noFill/>
              </a:ln>
              <a:solidFill>
                <a:srgbClr val="10384F"/>
              </a:solidFill>
              <a:effectLst/>
              <a:uLnTx/>
              <a:uFillTx/>
              <a:latin typeface="Arial" panose="020B0604020202020204" pitchFamily="34" charset="0"/>
              <a:ea typeface="Verdana" panose="020B0604030504040204" pitchFamily="34" charset="0"/>
              <a:cs typeface="Arial" panose="020B0604020202020204" pitchFamily="34" charset="0"/>
            </a:endParaRPr>
          </a:p>
          <a:p>
            <a:pPr marL="231775" marR="0" lvl="2" algn="l" defTabSz="914400" rtl="0" eaLnBrk="1" fontAlgn="auto" latinLnBrk="0" hangingPunct="1">
              <a:lnSpc>
                <a:spcPct val="80000"/>
              </a:lnSpc>
              <a:spcBef>
                <a:spcPts val="2000"/>
              </a:spcBef>
              <a:spcAft>
                <a:spcPts val="1800"/>
              </a:spcAft>
              <a:buClr>
                <a:schemeClr val="tx2"/>
              </a:buClr>
              <a:buSzTx/>
              <a:buFont typeface="Arial" pitchFamily="34" charset="0"/>
              <a:buNone/>
              <a:tabLst/>
              <a:defRPr/>
            </a:pPr>
            <a:r>
              <a:rPr kumimoji="0" lang="en-US" sz="2400" b="1" i="0" u="none" strike="noStrike" kern="1200" cap="none" spc="0" normalizeH="0" baseline="0" noProof="0" dirty="0">
                <a:ln>
                  <a:noFill/>
                </a:ln>
                <a:solidFill>
                  <a:srgbClr val="10384F"/>
                </a:solidFill>
                <a:effectLst/>
                <a:uLnTx/>
                <a:uFillTx/>
                <a:latin typeface="Arial" panose="020B0604020202020204" pitchFamily="34" charset="0"/>
                <a:ea typeface="Verdana" panose="020B0604030504040204" pitchFamily="34" charset="0"/>
                <a:cs typeface="Arial" panose="020B0604020202020204" pitchFamily="34" charset="0"/>
              </a:rPr>
              <a:t>SOY</a:t>
            </a:r>
            <a:r>
              <a:rPr kumimoji="0" lang="en-US" sz="2400" i="0" u="none" strike="noStrike" kern="1200" cap="none" spc="0" normalizeH="0" baseline="0" noProof="0" dirty="0">
                <a:ln>
                  <a:noFill/>
                </a:ln>
                <a:solidFill>
                  <a:srgbClr val="10384F"/>
                </a:solidFill>
                <a:effectLst/>
                <a:uLnTx/>
                <a:uFillTx/>
                <a:latin typeface="Arial" panose="020B0604020202020204" pitchFamily="34" charset="0"/>
                <a:ea typeface="Verdana" panose="020B0604030504040204" pitchFamily="34" charset="0"/>
                <a:cs typeface="Arial" panose="020B0604020202020204" pitchFamily="34" charset="0"/>
              </a:rPr>
              <a:t> that can be planted without</a:t>
            </a:r>
            <a:r>
              <a:rPr kumimoji="0" lang="en-US" sz="2400" i="0" u="none" strike="noStrike" kern="1200" cap="none" spc="0" normalizeH="0" noProof="0" dirty="0">
                <a:ln>
                  <a:noFill/>
                </a:ln>
                <a:solidFill>
                  <a:srgbClr val="10384F"/>
                </a:solidFill>
                <a:effectLst/>
                <a:uLnTx/>
                <a:uFillTx/>
                <a:latin typeface="Arial" panose="020B0604020202020204" pitchFamily="34" charset="0"/>
                <a:ea typeface="Verdana" panose="020B0604030504040204" pitchFamily="34" charset="0"/>
                <a:cs typeface="Arial" panose="020B0604020202020204" pitchFamily="34" charset="0"/>
              </a:rPr>
              <a:t> tilling, preserving precious topsoil</a:t>
            </a:r>
            <a:endParaRPr kumimoji="0" lang="en-US" sz="2400" i="0" u="none" strike="noStrike" kern="1200" cap="none" spc="0" normalizeH="0" baseline="0" noProof="0" dirty="0">
              <a:ln>
                <a:noFill/>
              </a:ln>
              <a:solidFill>
                <a:srgbClr val="10384F"/>
              </a:solidFill>
              <a:effectLst/>
              <a:uLnTx/>
              <a:uFillTx/>
              <a:latin typeface="Arial" panose="020B0604020202020204" pitchFamily="34" charset="0"/>
              <a:ea typeface="Verdana" panose="020B0604030504040204" pitchFamily="34" charset="0"/>
              <a:cs typeface="Arial" panose="020B0604020202020204" pitchFamily="34" charset="0"/>
            </a:endParaRPr>
          </a:p>
          <a:p>
            <a:pPr marL="231775" marR="0" lvl="2" algn="l" defTabSz="914400" rtl="0" eaLnBrk="1" fontAlgn="auto" latinLnBrk="0" hangingPunct="1">
              <a:lnSpc>
                <a:spcPct val="80000"/>
              </a:lnSpc>
              <a:spcBef>
                <a:spcPts val="2000"/>
              </a:spcBef>
              <a:spcAft>
                <a:spcPts val="1800"/>
              </a:spcAft>
              <a:buClr>
                <a:schemeClr val="tx2"/>
              </a:buClr>
              <a:buSzTx/>
              <a:buFont typeface="Arial" pitchFamily="34" charset="0"/>
              <a:buNone/>
              <a:tabLst/>
              <a:defRPr/>
            </a:pPr>
            <a:r>
              <a:rPr kumimoji="0" lang="en-US" sz="2400" b="1" i="0" u="none" strike="noStrike" kern="1200" cap="none" spc="0" normalizeH="0" baseline="0" noProof="0" dirty="0">
                <a:ln>
                  <a:noFill/>
                </a:ln>
                <a:solidFill>
                  <a:srgbClr val="10384F"/>
                </a:solidFill>
                <a:effectLst/>
                <a:uLnTx/>
                <a:uFillTx/>
                <a:latin typeface="Arial" panose="020B0604020202020204" pitchFamily="34" charset="0"/>
                <a:ea typeface="Verdana" panose="020B0604030504040204" pitchFamily="34" charset="0"/>
                <a:cs typeface="Arial" panose="020B0604020202020204" pitchFamily="34" charset="0"/>
              </a:rPr>
              <a:t>COTTON</a:t>
            </a:r>
            <a:r>
              <a:rPr kumimoji="0" lang="en-US" sz="2400" b="0" i="0" u="none" strike="noStrike" kern="1200" cap="none" spc="0" normalizeH="0" baseline="0" noProof="0" dirty="0">
                <a:ln>
                  <a:noFill/>
                </a:ln>
                <a:solidFill>
                  <a:srgbClr val="10384F"/>
                </a:solidFill>
                <a:effectLst/>
                <a:uLnTx/>
                <a:uFillTx/>
                <a:latin typeface="Arial" panose="020B0604020202020204" pitchFamily="34" charset="0"/>
                <a:ea typeface="Verdana" panose="020B0604030504040204" pitchFamily="34" charset="0"/>
                <a:cs typeface="Arial" panose="020B0604020202020204" pitchFamily="34" charset="0"/>
              </a:rPr>
              <a:t> that is </a:t>
            </a:r>
            <a:r>
              <a:rPr lang="en-US" sz="2400" dirty="0">
                <a:solidFill>
                  <a:srgbClr val="10384F"/>
                </a:solidFill>
                <a:latin typeface="Arial" panose="020B0604020202020204" pitchFamily="34" charset="0"/>
                <a:ea typeface="Verdana" panose="020B0604030504040204" pitchFamily="34" charset="0"/>
                <a:cs typeface="Arial" panose="020B0604020202020204" pitchFamily="34" charset="0"/>
              </a:rPr>
              <a:t>protected from harmful insects</a:t>
            </a:r>
            <a:endParaRPr kumimoji="0" lang="en-US" sz="2400" b="0" i="0" u="none" strike="noStrike" kern="1200" cap="none" spc="0" normalizeH="0" baseline="0" noProof="0" dirty="0">
              <a:ln>
                <a:noFill/>
              </a:ln>
              <a:solidFill>
                <a:srgbClr val="10384F"/>
              </a:solidFill>
              <a:effectLst/>
              <a:uLnTx/>
              <a:uFillTx/>
              <a:latin typeface="Arial" panose="020B0604020202020204" pitchFamily="34" charset="0"/>
              <a:ea typeface="Verdana" panose="020B0604030504040204" pitchFamily="34" charset="0"/>
              <a:cs typeface="Arial" panose="020B0604020202020204" pitchFamily="34" charset="0"/>
            </a:endParaRPr>
          </a:p>
          <a:p>
            <a:pPr marL="231775" marR="0" lvl="2" algn="l" defTabSz="914400" rtl="0" eaLnBrk="1" fontAlgn="auto" latinLnBrk="0" hangingPunct="1">
              <a:lnSpc>
                <a:spcPct val="80000"/>
              </a:lnSpc>
              <a:spcBef>
                <a:spcPts val="2000"/>
              </a:spcBef>
              <a:spcAft>
                <a:spcPts val="1800"/>
              </a:spcAft>
              <a:buClr>
                <a:schemeClr val="tx2"/>
              </a:buClr>
              <a:buSzTx/>
              <a:buFont typeface="Arial" pitchFamily="34" charset="0"/>
              <a:buNone/>
              <a:tabLst/>
              <a:defRPr/>
            </a:pPr>
            <a:r>
              <a:rPr kumimoji="0" lang="en-US" sz="2400" b="1" i="0" u="none" strike="noStrike" kern="1200" cap="none" spc="0" normalizeH="0" baseline="0" noProof="0" dirty="0">
                <a:ln>
                  <a:noFill/>
                </a:ln>
                <a:solidFill>
                  <a:srgbClr val="10384F"/>
                </a:solidFill>
                <a:effectLst/>
                <a:uLnTx/>
                <a:uFillTx/>
                <a:latin typeface="Arial" panose="020B0604020202020204" pitchFamily="34" charset="0"/>
                <a:ea typeface="Verdana" panose="020B0604030504040204" pitchFamily="34" charset="0"/>
                <a:cs typeface="Arial" panose="020B0604020202020204" pitchFamily="34" charset="0"/>
              </a:rPr>
              <a:t>PAPAYA </a:t>
            </a:r>
            <a:r>
              <a:rPr kumimoji="0" lang="en-US" sz="2400" i="0" u="none" strike="noStrike" kern="1200" cap="none" spc="0" normalizeH="0" baseline="0" noProof="0" dirty="0">
                <a:ln>
                  <a:noFill/>
                </a:ln>
                <a:solidFill>
                  <a:srgbClr val="10384F"/>
                </a:solidFill>
                <a:effectLst/>
                <a:uLnTx/>
                <a:uFillTx/>
                <a:latin typeface="Arial" panose="020B0604020202020204" pitchFamily="34" charset="0"/>
                <a:ea typeface="Verdana" panose="020B0604030504040204" pitchFamily="34" charset="0"/>
                <a:cs typeface="Arial" panose="020B0604020202020204" pitchFamily="34" charset="0"/>
              </a:rPr>
              <a:t>that</a:t>
            </a:r>
            <a:r>
              <a:rPr kumimoji="0" lang="en-US" sz="2400" b="0" i="0" u="none" strike="noStrike" kern="1200" cap="none" spc="0" normalizeH="0" noProof="0" dirty="0">
                <a:ln>
                  <a:noFill/>
                </a:ln>
                <a:solidFill>
                  <a:srgbClr val="10384F"/>
                </a:solidFill>
                <a:effectLst/>
                <a:uLnTx/>
                <a:uFillTx/>
                <a:latin typeface="Arial" panose="020B0604020202020204" pitchFamily="34" charset="0"/>
                <a:ea typeface="Verdana" panose="020B0604030504040204" pitchFamily="34" charset="0"/>
                <a:cs typeface="Arial" panose="020B0604020202020204" pitchFamily="34" charset="0"/>
              </a:rPr>
              <a:t> resists a  disease that threatened to wipe out the crop</a:t>
            </a:r>
            <a:endParaRPr kumimoji="0" lang="en-US" sz="2400" b="0" i="0" u="none" strike="noStrike" kern="1200" cap="none" spc="0" normalizeH="0" baseline="0" noProof="0" dirty="0">
              <a:ln>
                <a:noFill/>
              </a:ln>
              <a:solidFill>
                <a:srgbClr val="10384F"/>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11" name="Straight Connector 10"/>
          <p:cNvCxnSpPr/>
          <p:nvPr/>
        </p:nvCxnSpPr>
        <p:spPr>
          <a:xfrm>
            <a:off x="467280" y="4975599"/>
            <a:ext cx="3749040" cy="0"/>
          </a:xfrm>
          <a:prstGeom prst="line">
            <a:avLst/>
          </a:prstGeom>
          <a:ln w="38100">
            <a:solidFill>
              <a:srgbClr val="0091DF"/>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51650" y="1079298"/>
            <a:ext cx="8025588" cy="1015663"/>
          </a:xfrm>
          <a:prstGeom prst="rect">
            <a:avLst/>
          </a:prstGeom>
        </p:spPr>
        <p:txBody>
          <a:bodyPr wrap="square">
            <a:spAutoFit/>
          </a:bodyPr>
          <a:lstStyle/>
          <a:p>
            <a:r>
              <a:rPr lang="en-US" sz="2000" b="1" dirty="0">
                <a:solidFill>
                  <a:srgbClr val="10384F"/>
                </a:solidFill>
                <a:latin typeface="Arial" panose="020B0604020202020204" pitchFamily="34" charset="0"/>
                <a:ea typeface="Verdana" pitchFamily="34" charset="0"/>
                <a:cs typeface="Arial" panose="020B0604020202020204" pitchFamily="34" charset="0"/>
              </a:rPr>
              <a:t>Some Examples of the Benefits of GMOs</a:t>
            </a:r>
            <a:br>
              <a:rPr lang="en-US" sz="2000" dirty="0">
                <a:solidFill>
                  <a:schemeClr val="accent1">
                    <a:lumMod val="60000"/>
                    <a:lumOff val="40000"/>
                  </a:schemeClr>
                </a:solidFill>
                <a:latin typeface="Arial" panose="020B0604020202020204" pitchFamily="34" charset="0"/>
                <a:ea typeface="Verdana" pitchFamily="34" charset="0"/>
                <a:cs typeface="Arial" panose="020B0604020202020204" pitchFamily="34" charset="0"/>
              </a:rPr>
            </a:br>
            <a:br>
              <a:rPr lang="en-US" sz="2000" dirty="0">
                <a:solidFill>
                  <a:schemeClr val="accent1">
                    <a:lumMod val="60000"/>
                    <a:lumOff val="40000"/>
                  </a:schemeClr>
                </a:solidFill>
                <a:latin typeface="Arial" panose="020B0604020202020204" pitchFamily="34" charset="0"/>
                <a:ea typeface="Verdana" pitchFamily="34" charset="0"/>
                <a:cs typeface="Arial" panose="020B0604020202020204" pitchFamily="34" charset="0"/>
              </a:rPr>
            </a:br>
            <a:endParaRPr lang="en-US" sz="2000" dirty="0">
              <a:solidFill>
                <a:schemeClr val="accent1">
                  <a:lumMod val="60000"/>
                  <a:lumOff val="40000"/>
                </a:schemeClr>
              </a:solidFill>
              <a:latin typeface="Arial" panose="020B0604020202020204" pitchFamily="34" charset="0"/>
              <a:ea typeface="Verdana" pitchFamily="34" charset="0"/>
              <a:cs typeface="Arial" panose="020B0604020202020204" pitchFamily="34" charset="0"/>
            </a:endParaRPr>
          </a:p>
        </p:txBody>
      </p:sp>
      <p:cxnSp>
        <p:nvCxnSpPr>
          <p:cNvPr id="18" name="Straight Connector 17"/>
          <p:cNvCxnSpPr/>
          <p:nvPr/>
        </p:nvCxnSpPr>
        <p:spPr>
          <a:xfrm>
            <a:off x="467280" y="3967919"/>
            <a:ext cx="3749040" cy="0"/>
          </a:xfrm>
          <a:prstGeom prst="line">
            <a:avLst/>
          </a:prstGeom>
          <a:ln w="38100">
            <a:solidFill>
              <a:srgbClr val="0091DF"/>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67280" y="2700927"/>
            <a:ext cx="3749040" cy="0"/>
          </a:xfrm>
          <a:prstGeom prst="line">
            <a:avLst/>
          </a:prstGeom>
          <a:ln w="38100">
            <a:solidFill>
              <a:srgbClr val="0091DF"/>
            </a:solidFill>
            <a:prstDash val="sysDot"/>
          </a:ln>
        </p:spPr>
        <p:style>
          <a:lnRef idx="1">
            <a:schemeClr val="accent1"/>
          </a:lnRef>
          <a:fillRef idx="0">
            <a:schemeClr val="accent1"/>
          </a:fillRef>
          <a:effectRef idx="0">
            <a:schemeClr val="accent1"/>
          </a:effectRef>
          <a:fontRef idx="minor">
            <a:schemeClr val="tx1"/>
          </a:fontRef>
        </p:style>
      </p:cxnSp>
      <p:pic>
        <p:nvPicPr>
          <p:cNvPr id="21" name="Picture 20" descr="Disease Tolerance Icon.png"/>
          <p:cNvPicPr>
            <a:picLocks noChangeAspect="1"/>
          </p:cNvPicPr>
          <p:nvPr/>
        </p:nvPicPr>
        <p:blipFill>
          <a:blip r:embed="rId3" cstate="print"/>
          <a:stretch>
            <a:fillRect/>
          </a:stretch>
        </p:blipFill>
        <p:spPr>
          <a:xfrm>
            <a:off x="4616348" y="1953195"/>
            <a:ext cx="1737360" cy="1737360"/>
          </a:xfrm>
          <a:prstGeom prst="rect">
            <a:avLst/>
          </a:prstGeom>
        </p:spPr>
      </p:pic>
      <p:pic>
        <p:nvPicPr>
          <p:cNvPr id="23" name="Picture 22" descr="Drought Tolerance Icon.png"/>
          <p:cNvPicPr>
            <a:picLocks noChangeAspect="1"/>
          </p:cNvPicPr>
          <p:nvPr/>
        </p:nvPicPr>
        <p:blipFill>
          <a:blip r:embed="rId4" cstate="print"/>
          <a:stretch>
            <a:fillRect/>
          </a:stretch>
        </p:blipFill>
        <p:spPr>
          <a:xfrm>
            <a:off x="6486091" y="1953195"/>
            <a:ext cx="1737360" cy="1737360"/>
          </a:xfrm>
          <a:prstGeom prst="rect">
            <a:avLst/>
          </a:prstGeom>
        </p:spPr>
      </p:pic>
      <p:pic>
        <p:nvPicPr>
          <p:cNvPr id="24" name="Picture 23" descr="Insect Resistance Icon.png"/>
          <p:cNvPicPr>
            <a:picLocks noChangeAspect="1"/>
          </p:cNvPicPr>
          <p:nvPr/>
        </p:nvPicPr>
        <p:blipFill>
          <a:blip r:embed="rId5" cstate="print"/>
          <a:stretch>
            <a:fillRect/>
          </a:stretch>
        </p:blipFill>
        <p:spPr>
          <a:xfrm>
            <a:off x="4616348" y="3809289"/>
            <a:ext cx="1737360" cy="1737360"/>
          </a:xfrm>
          <a:prstGeom prst="rect">
            <a:avLst/>
          </a:prstGeom>
        </p:spPr>
      </p:pic>
      <p:pic>
        <p:nvPicPr>
          <p:cNvPr id="25" name="Picture 24" descr="Weed Resistance Icon.png"/>
          <p:cNvPicPr>
            <a:picLocks noChangeAspect="1"/>
          </p:cNvPicPr>
          <p:nvPr/>
        </p:nvPicPr>
        <p:blipFill>
          <a:blip r:embed="rId6" cstate="print"/>
          <a:stretch>
            <a:fillRect/>
          </a:stretch>
        </p:blipFill>
        <p:spPr>
          <a:xfrm>
            <a:off x="6486091" y="3809289"/>
            <a:ext cx="1737360" cy="1737360"/>
          </a:xfrm>
          <a:prstGeom prst="rect">
            <a:avLst/>
          </a:prstGeom>
        </p:spPr>
      </p:pic>
      <p:sp>
        <p:nvSpPr>
          <p:cNvPr id="2" name="Rectangle 1">
            <a:extLst>
              <a:ext uri="{FF2B5EF4-FFF2-40B4-BE49-F238E27FC236}">
                <a16:creationId xmlns:a16="http://schemas.microsoft.com/office/drawing/2014/main" id="{FA325613-A8FE-40D0-B699-1959604F36B6}"/>
              </a:ext>
            </a:extLst>
          </p:cNvPr>
          <p:cNvSpPr/>
          <p:nvPr/>
        </p:nvSpPr>
        <p:spPr>
          <a:xfrm>
            <a:off x="333375" y="6574805"/>
            <a:ext cx="7657807" cy="230832"/>
          </a:xfrm>
          <a:prstGeom prst="rect">
            <a:avLst/>
          </a:prstGeom>
        </p:spPr>
        <p:txBody>
          <a:bodyPr wrap="square">
            <a:spAutoFit/>
          </a:bodyPr>
          <a:lstStyle/>
          <a:p>
            <a:r>
              <a:rPr lang="en-US" sz="900" dirty="0"/>
              <a:t>Source: ISAAA.org </a:t>
            </a:r>
            <a:r>
              <a:rPr lang="en-US" sz="900" dirty="0">
                <a:hlinkClick r:id="rId7"/>
              </a:rPr>
              <a:t>https://www.isaaa.org/resources/publications/briefs/55/executivesummary/default.asp</a:t>
            </a:r>
            <a:r>
              <a:rPr lang="en-US" sz="900" dirty="0">
                <a:solidFill>
                  <a:srgbClr val="10384F"/>
                </a:solidFill>
                <a:latin typeface="Arial" panose="020B0604020202020204" pitchFamily="34" charset="0"/>
                <a:ea typeface="Verdana" charset="0"/>
                <a:cs typeface="Arial" panose="020B0604020202020204" pitchFamily="34" charset="0"/>
              </a:rPr>
              <a:t> </a:t>
            </a:r>
            <a:endParaRPr lang="en-US" sz="900" dirty="0"/>
          </a:p>
        </p:txBody>
      </p:sp>
    </p:spTree>
    <p:extLst>
      <p:ext uri="{BB962C8B-B14F-4D97-AF65-F5344CB8AC3E}">
        <p14:creationId xmlns:p14="http://schemas.microsoft.com/office/powerpoint/2010/main" val="40459513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04800" y="274638"/>
            <a:ext cx="8001000" cy="715962"/>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66B512"/>
                </a:solidFill>
                <a:effectLst/>
                <a:uLnTx/>
                <a:uFillTx/>
                <a:latin typeface="Arial" panose="020B0604020202020204" pitchFamily="34" charset="0"/>
                <a:ea typeface="Verdana" pitchFamily="34" charset="0"/>
                <a:cs typeface="Arial" panose="020B0604020202020204" pitchFamily="34" charset="0"/>
              </a:rPr>
              <a:t>Better Harvests</a:t>
            </a:r>
          </a:p>
        </p:txBody>
      </p:sp>
      <p:sp>
        <p:nvSpPr>
          <p:cNvPr id="6" name="Down Arrow 5"/>
          <p:cNvSpPr/>
          <p:nvPr/>
        </p:nvSpPr>
        <p:spPr>
          <a:xfrm rot="10800000">
            <a:off x="217714" y="2355960"/>
            <a:ext cx="2525486" cy="3556000"/>
          </a:xfrm>
          <a:prstGeom prst="downArrow">
            <a:avLst>
              <a:gd name="adj1" fmla="val 73301"/>
              <a:gd name="adj2" fmla="val 50000"/>
            </a:avLst>
          </a:prstGeom>
          <a:solidFill>
            <a:srgbClr val="009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wn Arrow 7"/>
          <p:cNvSpPr/>
          <p:nvPr/>
        </p:nvSpPr>
        <p:spPr>
          <a:xfrm rot="10800000">
            <a:off x="3077028" y="2355960"/>
            <a:ext cx="2525486" cy="3556000"/>
          </a:xfrm>
          <a:prstGeom prst="downArrow">
            <a:avLst>
              <a:gd name="adj1" fmla="val 73301"/>
              <a:gd name="adj2" fmla="val 50000"/>
            </a:avLst>
          </a:prstGeom>
          <a:solidFill>
            <a:srgbClr val="009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10800000">
            <a:off x="5936342" y="2355960"/>
            <a:ext cx="2525486" cy="3556000"/>
          </a:xfrm>
          <a:prstGeom prst="downArrow">
            <a:avLst>
              <a:gd name="adj1" fmla="val 73301"/>
              <a:gd name="adj2" fmla="val 50000"/>
            </a:avLst>
          </a:prstGeom>
          <a:solidFill>
            <a:srgbClr val="009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850" name="Picture 2" descr="\\Finch\Consumer Engagement\Societal Outreach\07_JULY_External_Blogger Booklets_YATES\Graphics\PNGs\Cotton Boll Icon.png"/>
          <p:cNvPicPr>
            <a:picLocks noChangeAspect="1" noChangeArrowheads="1"/>
          </p:cNvPicPr>
          <p:nvPr/>
        </p:nvPicPr>
        <p:blipFill>
          <a:blip r:embed="rId3" cstate="print"/>
          <a:srcRect/>
          <a:stretch>
            <a:fillRect/>
          </a:stretch>
        </p:blipFill>
        <p:spPr bwMode="auto">
          <a:xfrm>
            <a:off x="667658" y="4189296"/>
            <a:ext cx="1641727" cy="1846943"/>
          </a:xfrm>
          <a:prstGeom prst="rect">
            <a:avLst/>
          </a:prstGeom>
          <a:noFill/>
        </p:spPr>
      </p:pic>
      <p:pic>
        <p:nvPicPr>
          <p:cNvPr id="78851" name="Picture 3" descr="\\Finch\Consumer Engagement\Societal Outreach\07_JULY_External_Blogger Booklets_YATES\Graphics\PNGs\soybean pod icon.png"/>
          <p:cNvPicPr>
            <a:picLocks noChangeAspect="1" noChangeArrowheads="1"/>
          </p:cNvPicPr>
          <p:nvPr/>
        </p:nvPicPr>
        <p:blipFill>
          <a:blip r:embed="rId4" cstate="print"/>
          <a:srcRect/>
          <a:stretch>
            <a:fillRect/>
          </a:stretch>
        </p:blipFill>
        <p:spPr bwMode="auto">
          <a:xfrm>
            <a:off x="3308804" y="3764300"/>
            <a:ext cx="2112635" cy="2376714"/>
          </a:xfrm>
          <a:prstGeom prst="rect">
            <a:avLst/>
          </a:prstGeom>
          <a:noFill/>
        </p:spPr>
      </p:pic>
      <p:pic>
        <p:nvPicPr>
          <p:cNvPr id="78852" name="Picture 4" descr="\\Finch\Consumer Engagement\Societal Outreach\07_JULY_External_Blogger Booklets_YATES\Graphics\PNGs\Sweet Corn Icon.png"/>
          <p:cNvPicPr>
            <a:picLocks noChangeAspect="1" noChangeArrowheads="1"/>
          </p:cNvPicPr>
          <p:nvPr/>
        </p:nvPicPr>
        <p:blipFill>
          <a:blip r:embed="rId5" cstate="print"/>
          <a:srcRect/>
          <a:stretch>
            <a:fillRect/>
          </a:stretch>
        </p:blipFill>
        <p:spPr bwMode="auto">
          <a:xfrm>
            <a:off x="6524664" y="4224901"/>
            <a:ext cx="1390576" cy="1509713"/>
          </a:xfrm>
          <a:prstGeom prst="rect">
            <a:avLst/>
          </a:prstGeom>
          <a:noFill/>
        </p:spPr>
      </p:pic>
      <p:sp>
        <p:nvSpPr>
          <p:cNvPr id="14" name="TextBox 13"/>
          <p:cNvSpPr txBox="1"/>
          <p:nvPr/>
        </p:nvSpPr>
        <p:spPr>
          <a:xfrm>
            <a:off x="580290" y="3031706"/>
            <a:ext cx="1811215" cy="1077218"/>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ea typeface="Verdana" pitchFamily="34" charset="0"/>
                <a:cs typeface="Arial" panose="020B0604020202020204" pitchFamily="34" charset="0"/>
              </a:rPr>
              <a:t>32.6</a:t>
            </a:r>
            <a:r>
              <a:rPr lang="en-US" b="1" dirty="0">
                <a:solidFill>
                  <a:schemeClr val="bg1"/>
                </a:solidFill>
                <a:latin typeface="Arial" panose="020B0604020202020204" pitchFamily="34" charset="0"/>
                <a:ea typeface="Verdana" pitchFamily="34" charset="0"/>
                <a:cs typeface="Arial" panose="020B0604020202020204" pitchFamily="34" charset="0"/>
              </a:rPr>
              <a:t> </a:t>
            </a:r>
          </a:p>
          <a:p>
            <a:pPr algn="ctr"/>
            <a:r>
              <a:rPr lang="en-US" b="1" dirty="0">
                <a:solidFill>
                  <a:schemeClr val="bg1"/>
                </a:solidFill>
                <a:latin typeface="Arial" panose="020B0604020202020204" pitchFamily="34" charset="0"/>
                <a:ea typeface="Verdana" pitchFamily="34" charset="0"/>
                <a:cs typeface="Arial" panose="020B0604020202020204" pitchFamily="34" charset="0"/>
              </a:rPr>
              <a:t>Million </a:t>
            </a:r>
            <a:r>
              <a:rPr lang="en-US" b="1" dirty="0" err="1">
                <a:solidFill>
                  <a:schemeClr val="bg1"/>
                </a:solidFill>
                <a:latin typeface="Arial" panose="020B0604020202020204" pitchFamily="34" charset="0"/>
                <a:ea typeface="Verdana" pitchFamily="34" charset="0"/>
                <a:cs typeface="Arial" panose="020B0604020202020204" pitchFamily="34" charset="0"/>
              </a:rPr>
              <a:t>Tonnes</a:t>
            </a:r>
            <a:r>
              <a:rPr lang="en-US" b="1" dirty="0">
                <a:solidFill>
                  <a:schemeClr val="bg1"/>
                </a:solidFill>
                <a:latin typeface="Arial" panose="020B0604020202020204" pitchFamily="34" charset="0"/>
                <a:ea typeface="Verdana" pitchFamily="34" charset="0"/>
                <a:cs typeface="Arial" panose="020B0604020202020204" pitchFamily="34" charset="0"/>
              </a:rPr>
              <a:t> of Cotton Lint</a:t>
            </a:r>
          </a:p>
        </p:txBody>
      </p:sp>
      <p:sp>
        <p:nvSpPr>
          <p:cNvPr id="15" name="TextBox 14"/>
          <p:cNvSpPr txBox="1"/>
          <p:nvPr/>
        </p:nvSpPr>
        <p:spPr>
          <a:xfrm>
            <a:off x="3458305" y="3031706"/>
            <a:ext cx="1811215" cy="1077218"/>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ea typeface="Verdana" pitchFamily="34" charset="0"/>
                <a:cs typeface="Arial" panose="020B0604020202020204" pitchFamily="34" charset="0"/>
              </a:rPr>
              <a:t>278 </a:t>
            </a:r>
          </a:p>
          <a:p>
            <a:pPr algn="ctr"/>
            <a:r>
              <a:rPr lang="en-US" b="1" dirty="0">
                <a:solidFill>
                  <a:schemeClr val="bg1"/>
                </a:solidFill>
                <a:latin typeface="Arial" panose="020B0604020202020204" pitchFamily="34" charset="0"/>
                <a:ea typeface="Verdana" pitchFamily="34" charset="0"/>
                <a:cs typeface="Arial" panose="020B0604020202020204" pitchFamily="34" charset="0"/>
              </a:rPr>
              <a:t>Million </a:t>
            </a:r>
            <a:r>
              <a:rPr lang="en-US" b="1" dirty="0" err="1">
                <a:solidFill>
                  <a:schemeClr val="bg1"/>
                </a:solidFill>
                <a:latin typeface="Arial" panose="020B0604020202020204" pitchFamily="34" charset="0"/>
                <a:ea typeface="Verdana" pitchFamily="34" charset="0"/>
                <a:cs typeface="Arial" panose="020B0604020202020204" pitchFamily="34" charset="0"/>
              </a:rPr>
              <a:t>Tonnes</a:t>
            </a:r>
            <a:r>
              <a:rPr lang="en-US" b="1" dirty="0">
                <a:solidFill>
                  <a:schemeClr val="bg1"/>
                </a:solidFill>
                <a:latin typeface="Arial" panose="020B0604020202020204" pitchFamily="34" charset="0"/>
                <a:ea typeface="Verdana" pitchFamily="34" charset="0"/>
                <a:cs typeface="Arial" panose="020B0604020202020204" pitchFamily="34" charset="0"/>
              </a:rPr>
              <a:t> of Soybeans</a:t>
            </a:r>
          </a:p>
        </p:txBody>
      </p:sp>
      <p:sp>
        <p:nvSpPr>
          <p:cNvPr id="16" name="TextBox 15"/>
          <p:cNvSpPr txBox="1"/>
          <p:nvPr/>
        </p:nvSpPr>
        <p:spPr>
          <a:xfrm>
            <a:off x="6301152" y="3031706"/>
            <a:ext cx="1811215" cy="1077218"/>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ea typeface="Verdana" pitchFamily="34" charset="0"/>
                <a:cs typeface="Arial" panose="020B0604020202020204" pitchFamily="34" charset="0"/>
              </a:rPr>
              <a:t>498 </a:t>
            </a:r>
          </a:p>
          <a:p>
            <a:pPr algn="ctr"/>
            <a:r>
              <a:rPr lang="en-US" b="1" dirty="0">
                <a:solidFill>
                  <a:schemeClr val="bg1"/>
                </a:solidFill>
                <a:latin typeface="Arial" panose="020B0604020202020204" pitchFamily="34" charset="0"/>
                <a:ea typeface="Verdana" pitchFamily="34" charset="0"/>
                <a:cs typeface="Arial" panose="020B0604020202020204" pitchFamily="34" charset="0"/>
              </a:rPr>
              <a:t>Million </a:t>
            </a:r>
            <a:r>
              <a:rPr lang="en-US" b="1" dirty="0" err="1">
                <a:solidFill>
                  <a:schemeClr val="bg1"/>
                </a:solidFill>
                <a:latin typeface="Arial" panose="020B0604020202020204" pitchFamily="34" charset="0"/>
                <a:ea typeface="Verdana" pitchFamily="34" charset="0"/>
                <a:cs typeface="Arial" panose="020B0604020202020204" pitchFamily="34" charset="0"/>
              </a:rPr>
              <a:t>Tonnes</a:t>
            </a:r>
            <a:r>
              <a:rPr lang="en-US" b="1" dirty="0">
                <a:solidFill>
                  <a:schemeClr val="bg1"/>
                </a:solidFill>
                <a:latin typeface="Arial" panose="020B0604020202020204" pitchFamily="34" charset="0"/>
                <a:ea typeface="Verdana" pitchFamily="34" charset="0"/>
                <a:cs typeface="Arial" panose="020B0604020202020204" pitchFamily="34" charset="0"/>
              </a:rPr>
              <a:t> of Corn</a:t>
            </a:r>
          </a:p>
        </p:txBody>
      </p:sp>
      <p:sp>
        <p:nvSpPr>
          <p:cNvPr id="18" name="Content Placeholder 13"/>
          <p:cNvSpPr txBox="1">
            <a:spLocks/>
          </p:cNvSpPr>
          <p:nvPr/>
        </p:nvSpPr>
        <p:spPr>
          <a:xfrm>
            <a:off x="314323" y="1138151"/>
            <a:ext cx="7929197" cy="859246"/>
          </a:xfrm>
          <a:prstGeom prst="rect">
            <a:avLst/>
          </a:prstGeom>
        </p:spPr>
        <p:txBody>
          <a:bodyPr vert="horz" lIns="91440" tIns="45720" rIns="91440" bIns="45720" rtlCol="0">
            <a:noAutofit/>
          </a:bodyPr>
          <a:lstStyle/>
          <a:p>
            <a:pPr marL="0" marR="0" lvl="0" indent="0" defTabSz="914400" rtl="0" eaLnBrk="1" fontAlgn="auto" latinLnBrk="0" hangingPunct="1">
              <a:lnSpc>
                <a:spcPct val="90000"/>
              </a:lnSpc>
              <a:spcBef>
                <a:spcPts val="0"/>
              </a:spcBef>
              <a:spcAft>
                <a:spcPts val="0"/>
              </a:spcAft>
              <a:buClrTx/>
              <a:buSzTx/>
              <a:buFont typeface="Arial"/>
              <a:buNone/>
              <a:tabLst/>
              <a:defRPr/>
            </a:pPr>
            <a:r>
              <a:rPr kumimoji="0" lang="en-US" sz="2400" b="1" i="0" u="none" strike="noStrike" kern="1200" cap="none" spc="-50" normalizeH="0" baseline="0" noProof="0" dirty="0">
                <a:ln>
                  <a:noFill/>
                </a:ln>
                <a:solidFill>
                  <a:srgbClr val="10384F"/>
                </a:solidFill>
                <a:effectLst/>
                <a:uLnTx/>
                <a:uFillTx/>
                <a:latin typeface="Arial" panose="020B0604020202020204" pitchFamily="34" charset="0"/>
                <a:ea typeface="Verdana" pitchFamily="34" charset="0"/>
                <a:cs typeface="Arial" panose="020B0604020202020204" pitchFamily="34" charset="0"/>
              </a:rPr>
              <a:t>Between 1996 and 2018, Crop Biotechnology was Responsible for an Additional:</a:t>
            </a:r>
          </a:p>
        </p:txBody>
      </p:sp>
      <p:sp>
        <p:nvSpPr>
          <p:cNvPr id="17" name="Footer Placeholder 9">
            <a:extLst>
              <a:ext uri="{FF2B5EF4-FFF2-40B4-BE49-F238E27FC236}">
                <a16:creationId xmlns:a16="http://schemas.microsoft.com/office/drawing/2014/main" id="{7523CA5E-EEAD-48DF-8F4C-293F42F6A1EA}"/>
              </a:ext>
            </a:extLst>
          </p:cNvPr>
          <p:cNvSpPr>
            <a:spLocks noGrp="1"/>
          </p:cNvSpPr>
          <p:nvPr>
            <p:ph type="ftr" sz="quarter" idx="11"/>
          </p:nvPr>
        </p:nvSpPr>
        <p:spPr>
          <a:xfrm>
            <a:off x="-355661" y="6468719"/>
            <a:ext cx="5777100" cy="365125"/>
          </a:xfrm>
        </p:spPr>
        <p:txBody>
          <a:bodyPr/>
          <a:lstStyle/>
          <a:p>
            <a:endParaRPr lang="en-US" sz="800" dirty="0">
              <a:latin typeface="Arial" panose="020B0604020202020204" pitchFamily="34" charset="0"/>
              <a:cs typeface="Arial" panose="020B0604020202020204" pitchFamily="34" charset="0"/>
            </a:endParaRPr>
          </a:p>
          <a:p>
            <a:pPr lvl="1"/>
            <a:r>
              <a:rPr lang="en-US" sz="800" i="1" dirty="0">
                <a:solidFill>
                  <a:srgbClr val="10384F"/>
                </a:solidFill>
                <a:latin typeface="Verdana" pitchFamily="34" charset="0"/>
                <a:ea typeface="Verdana" pitchFamily="34" charset="0"/>
                <a:cs typeface="Verdana" pitchFamily="34" charset="0"/>
              </a:rPr>
              <a:t>Source: pgeconomics.co.uk </a:t>
            </a:r>
            <a:r>
              <a:rPr lang="en-US" sz="800" dirty="0">
                <a:hlinkClick r:id="rId6"/>
              </a:rPr>
              <a:t>https://www.tandfonline.com/doi/full/10.1080/21645698.2020.1779574</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875088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61950" y="274638"/>
            <a:ext cx="8001000" cy="715962"/>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66B512"/>
                </a:solidFill>
                <a:effectLst/>
                <a:uLnTx/>
                <a:uFillTx/>
                <a:latin typeface="Arial" panose="020B0604020202020204" pitchFamily="34" charset="0"/>
                <a:ea typeface="Verdana" pitchFamily="34" charset="0"/>
                <a:cs typeface="Arial" panose="020B0604020202020204" pitchFamily="34" charset="0"/>
              </a:rPr>
              <a:t>Economic</a:t>
            </a:r>
            <a:r>
              <a:rPr kumimoji="0" lang="en-US" sz="3200" b="1" i="0" u="none" strike="noStrike" kern="1200" cap="none" spc="0" normalizeH="0" noProof="0" dirty="0">
                <a:ln>
                  <a:noFill/>
                </a:ln>
                <a:solidFill>
                  <a:srgbClr val="66B512"/>
                </a:solidFill>
                <a:effectLst/>
                <a:uLnTx/>
                <a:uFillTx/>
                <a:latin typeface="Arial" panose="020B0604020202020204" pitchFamily="34" charset="0"/>
                <a:ea typeface="Verdana" pitchFamily="34" charset="0"/>
                <a:cs typeface="Arial" panose="020B0604020202020204" pitchFamily="34" charset="0"/>
              </a:rPr>
              <a:t> Benefits</a:t>
            </a:r>
            <a:endParaRPr kumimoji="0" lang="en-US" sz="3200" b="1" i="0" u="none" strike="noStrike" kern="1200" cap="none" spc="0" normalizeH="0" baseline="0" noProof="0" dirty="0">
              <a:ln>
                <a:noFill/>
              </a:ln>
              <a:solidFill>
                <a:srgbClr val="66B512"/>
              </a:solidFill>
              <a:effectLst/>
              <a:uLnTx/>
              <a:uFillTx/>
              <a:latin typeface="Arial" panose="020B0604020202020204" pitchFamily="34" charset="0"/>
              <a:ea typeface="Verdana" pitchFamily="34" charset="0"/>
              <a:cs typeface="Arial" panose="020B0604020202020204" pitchFamily="34" charset="0"/>
            </a:endParaRPr>
          </a:p>
        </p:txBody>
      </p:sp>
      <p:sp>
        <p:nvSpPr>
          <p:cNvPr id="17" name="Content Placeholder 13"/>
          <p:cNvSpPr txBox="1">
            <a:spLocks/>
          </p:cNvSpPr>
          <p:nvPr/>
        </p:nvSpPr>
        <p:spPr>
          <a:xfrm>
            <a:off x="342898" y="1309184"/>
            <a:ext cx="7929197" cy="859246"/>
          </a:xfrm>
          <a:prstGeom prst="rect">
            <a:avLst/>
          </a:prstGeom>
        </p:spPr>
        <p:txBody>
          <a:bodyPr vert="horz" lIns="91440" tIns="45720" rIns="91440" bIns="45720" rtlCol="0">
            <a:noAutofit/>
          </a:body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en-US" sz="2400" b="1" i="0" u="none" strike="noStrike" kern="1200" cap="none" spc="-50" normalizeH="0" baseline="0" noProof="0" dirty="0">
                <a:ln>
                  <a:noFill/>
                </a:ln>
                <a:solidFill>
                  <a:srgbClr val="10384F"/>
                </a:solidFill>
                <a:effectLst/>
                <a:uLnTx/>
                <a:uFillTx/>
                <a:latin typeface="Arial" panose="020B0604020202020204" pitchFamily="34" charset="0"/>
                <a:ea typeface="Verdana" pitchFamily="34" charset="0"/>
                <a:cs typeface="Arial" panose="020B0604020202020204" pitchFamily="34" charset="0"/>
              </a:rPr>
              <a:t>Economic gains</a:t>
            </a:r>
            <a:r>
              <a:rPr kumimoji="0" lang="en-US" sz="2400" b="1" i="0" u="none" strike="noStrike" kern="1200" cap="none" spc="-50" normalizeH="0" noProof="0" dirty="0">
                <a:ln>
                  <a:noFill/>
                </a:ln>
                <a:solidFill>
                  <a:srgbClr val="10384F"/>
                </a:solidFill>
                <a:effectLst/>
                <a:uLnTx/>
                <a:uFillTx/>
                <a:latin typeface="Arial" panose="020B0604020202020204" pitchFamily="34" charset="0"/>
                <a:ea typeface="Verdana" pitchFamily="34" charset="0"/>
                <a:cs typeface="Arial" panose="020B0604020202020204" pitchFamily="34" charset="0"/>
              </a:rPr>
              <a:t> of ~U.S. $</a:t>
            </a:r>
            <a:r>
              <a:rPr lang="en-US" sz="2400" b="1" spc="-50" dirty="0">
                <a:solidFill>
                  <a:srgbClr val="10384F"/>
                </a:solidFill>
                <a:latin typeface="Arial" panose="020B0604020202020204" pitchFamily="34" charset="0"/>
                <a:ea typeface="Verdana" pitchFamily="34" charset="0"/>
                <a:cs typeface="Arial" panose="020B0604020202020204" pitchFamily="34" charset="0"/>
              </a:rPr>
              <a:t>225</a:t>
            </a:r>
            <a:r>
              <a:rPr kumimoji="0" lang="en-US" sz="2400" b="1" i="0" u="none" strike="noStrike" kern="1200" cap="none" spc="-50" normalizeH="0" noProof="0" dirty="0">
                <a:ln>
                  <a:noFill/>
                </a:ln>
                <a:solidFill>
                  <a:srgbClr val="10384F"/>
                </a:solidFill>
                <a:effectLst/>
                <a:uLnTx/>
                <a:uFillTx/>
                <a:latin typeface="Arial" panose="020B0604020202020204" pitchFamily="34" charset="0"/>
                <a:ea typeface="Verdana" pitchFamily="34" charset="0"/>
                <a:cs typeface="Arial" panose="020B0604020202020204" pitchFamily="34" charset="0"/>
              </a:rPr>
              <a:t>B were generated globally by biotech crops between 1996 to 2018.</a:t>
            </a:r>
            <a:endParaRPr kumimoji="0" lang="en-US" sz="2400" b="1" i="0" u="none" strike="noStrike" kern="1200" cap="none" spc="-50" normalizeH="0" baseline="0" noProof="0" dirty="0">
              <a:ln>
                <a:noFill/>
              </a:ln>
              <a:solidFill>
                <a:srgbClr val="10384F"/>
              </a:solidFill>
              <a:effectLst/>
              <a:uLnTx/>
              <a:uFillTx/>
              <a:latin typeface="Arial" panose="020B0604020202020204" pitchFamily="34" charset="0"/>
              <a:ea typeface="Verdana" pitchFamily="34" charset="0"/>
              <a:cs typeface="Arial" panose="020B0604020202020204" pitchFamily="34" charset="0"/>
            </a:endParaRPr>
          </a:p>
        </p:txBody>
      </p:sp>
      <p:sp>
        <p:nvSpPr>
          <p:cNvPr id="20" name="Content Placeholder 2"/>
          <p:cNvSpPr txBox="1">
            <a:spLocks/>
          </p:cNvSpPr>
          <p:nvPr/>
        </p:nvSpPr>
        <p:spPr>
          <a:xfrm>
            <a:off x="3217761" y="2426589"/>
            <a:ext cx="4889134" cy="4525963"/>
          </a:xfrm>
          <a:prstGeom prst="rect">
            <a:avLst/>
          </a:prstGeom>
        </p:spPr>
        <p:txBody>
          <a:bodyPr vert="horz" lIns="91440" tIns="45720" rIns="91440" bIns="45720" rtlCol="0">
            <a:normAutofit/>
          </a:bodyPr>
          <a:lstStyle/>
          <a:p>
            <a:pPr marL="576263" marR="0" lvl="2" indent="-3175" algn="l" defTabSz="914400" rtl="0" eaLnBrk="1" fontAlgn="auto" latinLnBrk="0" hangingPunct="1">
              <a:lnSpc>
                <a:spcPct val="80000"/>
              </a:lnSpc>
              <a:spcBef>
                <a:spcPts val="2000"/>
              </a:spcBef>
              <a:spcAft>
                <a:spcPts val="1800"/>
              </a:spcAft>
              <a:buClr>
                <a:schemeClr val="tx2"/>
              </a:buClr>
              <a:buSzTx/>
              <a:buFont typeface="Arial"/>
              <a:buNone/>
              <a:tabLst/>
              <a:defRPr/>
            </a:pPr>
            <a:r>
              <a:rPr kumimoji="0" lang="en-US" sz="2400" b="1" i="0" u="none" strike="noStrike" kern="1200" cap="none" spc="0" normalizeH="0" baseline="0" noProof="0" dirty="0">
                <a:ln>
                  <a:noFill/>
                </a:ln>
                <a:solidFill>
                  <a:srgbClr val="10384F"/>
                </a:solidFill>
                <a:effectLst/>
                <a:uLnTx/>
                <a:uFillTx/>
                <a:latin typeface="Arial" panose="020B0604020202020204" pitchFamily="34" charset="0"/>
                <a:ea typeface="Verdana" panose="020B0604030504040204" pitchFamily="34" charset="0"/>
                <a:cs typeface="Arial" panose="020B0604020202020204" pitchFamily="34" charset="0"/>
              </a:rPr>
              <a:t>30%</a:t>
            </a:r>
            <a:r>
              <a:rPr kumimoji="0" lang="en-US" sz="2400" b="1" i="0" u="none" strike="noStrike" kern="1200" cap="none" spc="0" normalizeH="0" noProof="0" dirty="0">
                <a:ln>
                  <a:noFill/>
                </a:ln>
                <a:solidFill>
                  <a:srgbClr val="10384F"/>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en-US" sz="2400" i="0" u="none" strike="noStrike" kern="1200" cap="none" spc="0" normalizeH="0" noProof="0" dirty="0">
                <a:ln>
                  <a:noFill/>
                </a:ln>
                <a:solidFill>
                  <a:srgbClr val="66B512"/>
                </a:solidFill>
                <a:effectLst/>
                <a:uLnTx/>
                <a:uFillTx/>
                <a:latin typeface="Arial" panose="020B0604020202020204" pitchFamily="34" charset="0"/>
                <a:ea typeface="Verdana" panose="020B0604030504040204" pitchFamily="34" charset="0"/>
                <a:cs typeface="Arial" panose="020B0604020202020204" pitchFamily="34" charset="0"/>
              </a:rPr>
              <a:t>Due to reduced production costs</a:t>
            </a:r>
          </a:p>
          <a:p>
            <a:pPr marL="576263" marR="0" lvl="2" indent="-3175" algn="l" defTabSz="914400" rtl="0" eaLnBrk="1" fontAlgn="auto" latinLnBrk="0" hangingPunct="1">
              <a:lnSpc>
                <a:spcPct val="80000"/>
              </a:lnSpc>
              <a:spcBef>
                <a:spcPts val="2000"/>
              </a:spcBef>
              <a:spcAft>
                <a:spcPts val="1800"/>
              </a:spcAft>
              <a:buClr>
                <a:schemeClr val="tx2"/>
              </a:buClr>
              <a:buSzTx/>
              <a:buFont typeface="Arial"/>
              <a:buNone/>
              <a:tabLst/>
              <a:defRPr/>
            </a:pPr>
            <a:r>
              <a:rPr lang="en-US" sz="2400" b="1" baseline="0" dirty="0">
                <a:solidFill>
                  <a:srgbClr val="10384F"/>
                </a:solidFill>
                <a:latin typeface="Arial" panose="020B0604020202020204" pitchFamily="34" charset="0"/>
                <a:ea typeface="Verdana" panose="020B0604030504040204" pitchFamily="34" charset="0"/>
                <a:cs typeface="Arial" panose="020B0604020202020204" pitchFamily="34" charset="0"/>
              </a:rPr>
              <a:t>70%</a:t>
            </a:r>
            <a:r>
              <a:rPr lang="en-US" sz="2400" b="1" dirty="0">
                <a:solidFill>
                  <a:srgbClr val="10384F"/>
                </a:solidFill>
                <a:latin typeface="Arial" panose="020B0604020202020204" pitchFamily="34" charset="0"/>
                <a:ea typeface="Verdana" panose="020B0604030504040204" pitchFamily="34" charset="0"/>
                <a:cs typeface="Arial" panose="020B0604020202020204" pitchFamily="34" charset="0"/>
              </a:rPr>
              <a:t> </a:t>
            </a:r>
            <a:r>
              <a:rPr lang="en-US" sz="2400" dirty="0">
                <a:solidFill>
                  <a:srgbClr val="66B512"/>
                </a:solidFill>
                <a:latin typeface="Arial" panose="020B0604020202020204" pitchFamily="34" charset="0"/>
                <a:ea typeface="Verdana" panose="020B0604030504040204" pitchFamily="34" charset="0"/>
                <a:cs typeface="Arial" panose="020B0604020202020204" pitchFamily="34" charset="0"/>
              </a:rPr>
              <a:t>Due to substantial yield gains </a:t>
            </a:r>
          </a:p>
          <a:p>
            <a:pPr marL="576263" lvl="2" indent="-3175">
              <a:lnSpc>
                <a:spcPct val="80000"/>
              </a:lnSpc>
              <a:spcBef>
                <a:spcPts val="2000"/>
              </a:spcBef>
              <a:spcAft>
                <a:spcPts val="1800"/>
              </a:spcAft>
              <a:buClr>
                <a:schemeClr val="tx2"/>
              </a:buClr>
              <a:defRPr/>
            </a:pPr>
            <a:r>
              <a:rPr lang="en-US" sz="2400" dirty="0">
                <a:solidFill>
                  <a:srgbClr val="66B512"/>
                </a:solidFill>
                <a:latin typeface="Arial" panose="020B0604020202020204" pitchFamily="34" charset="0"/>
                <a:ea typeface="Verdana" panose="020B0604030504040204" pitchFamily="34" charset="0"/>
                <a:cs typeface="Arial" panose="020B0604020202020204" pitchFamily="34" charset="0"/>
              </a:rPr>
              <a:t>In 2018,</a:t>
            </a:r>
            <a:r>
              <a:rPr kumimoji="0" lang="en-US" sz="2400" i="0" u="none" strike="noStrike" kern="1200" cap="none" spc="0" normalizeH="0" noProof="0" dirty="0">
                <a:ln>
                  <a:noFill/>
                </a:ln>
                <a:solidFill>
                  <a:srgbClr val="66B512"/>
                </a:solidFill>
                <a:effectLst/>
                <a:uLnTx/>
                <a:uFillTx/>
                <a:latin typeface="Arial" panose="020B0604020202020204" pitchFamily="34" charset="0"/>
                <a:ea typeface="Verdana" panose="020B0604030504040204" pitchFamily="34" charset="0"/>
                <a:cs typeface="Arial" panose="020B0604020202020204" pitchFamily="34" charset="0"/>
              </a:rPr>
              <a:t> farmers in developing countries received </a:t>
            </a:r>
            <a:r>
              <a:rPr kumimoji="0" lang="en-US" sz="2400" b="1" i="0" u="none" strike="noStrike" kern="1200" cap="none" spc="0" normalizeH="0" noProof="0" dirty="0">
                <a:ln>
                  <a:noFill/>
                </a:ln>
                <a:solidFill>
                  <a:srgbClr val="10384F"/>
                </a:solidFill>
                <a:effectLst/>
                <a:uLnTx/>
                <a:uFillTx/>
                <a:latin typeface="Arial" panose="020B0604020202020204" pitchFamily="34" charset="0"/>
                <a:ea typeface="Verdana" panose="020B0604030504040204" pitchFamily="34" charset="0"/>
                <a:cs typeface="Arial" panose="020B0604020202020204" pitchFamily="34" charset="0"/>
              </a:rPr>
              <a:t>$</a:t>
            </a:r>
            <a:r>
              <a:rPr lang="en-US" sz="2400" b="1" dirty="0">
                <a:solidFill>
                  <a:srgbClr val="10384F"/>
                </a:solidFill>
                <a:latin typeface="Arial" panose="020B0604020202020204" pitchFamily="34" charset="0"/>
                <a:cs typeface="Arial" panose="020B0604020202020204" pitchFamily="34" charset="0"/>
              </a:rPr>
              <a:t>4.41 </a:t>
            </a:r>
            <a:r>
              <a:rPr lang="en-US" sz="2400" dirty="0">
                <a:solidFill>
                  <a:srgbClr val="66B512"/>
                </a:solidFill>
                <a:latin typeface="Arial" panose="020B0604020202020204" pitchFamily="34" charset="0"/>
                <a:cs typeface="Arial" panose="020B0604020202020204" pitchFamily="34" charset="0"/>
              </a:rPr>
              <a:t>as extra income for each extra dollar invested in GM crop seeds</a:t>
            </a:r>
            <a:endParaRPr kumimoji="0" lang="en-US" sz="2400" i="0" u="none" strike="noStrike" kern="1200" cap="none" spc="0" normalizeH="0" baseline="0" noProof="0" dirty="0">
              <a:ln>
                <a:noFill/>
              </a:ln>
              <a:solidFill>
                <a:srgbClr val="66B512"/>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22" name="Straight Connector 21"/>
          <p:cNvCxnSpPr/>
          <p:nvPr/>
        </p:nvCxnSpPr>
        <p:spPr>
          <a:xfrm>
            <a:off x="3620989" y="3230982"/>
            <a:ext cx="4351436" cy="0"/>
          </a:xfrm>
          <a:prstGeom prst="line">
            <a:avLst/>
          </a:prstGeom>
          <a:ln w="38100">
            <a:solidFill>
              <a:srgbClr val="0091DF"/>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620989" y="4313657"/>
            <a:ext cx="4351436" cy="0"/>
          </a:xfrm>
          <a:prstGeom prst="line">
            <a:avLst/>
          </a:prstGeom>
          <a:ln w="38100">
            <a:solidFill>
              <a:srgbClr val="0091DF"/>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9" descr="Farm Data.png"/>
          <p:cNvPicPr>
            <a:picLocks noChangeAspect="1"/>
          </p:cNvPicPr>
          <p:nvPr/>
        </p:nvPicPr>
        <p:blipFill>
          <a:blip r:embed="rId3" cstate="print"/>
          <a:stretch>
            <a:fillRect/>
          </a:stretch>
        </p:blipFill>
        <p:spPr>
          <a:xfrm>
            <a:off x="671332" y="3199897"/>
            <a:ext cx="2546429" cy="2536597"/>
          </a:xfrm>
          <a:prstGeom prst="rect">
            <a:avLst/>
          </a:prstGeom>
        </p:spPr>
      </p:pic>
      <p:sp>
        <p:nvSpPr>
          <p:cNvPr id="11" name="Footer Placeholder 9">
            <a:extLst>
              <a:ext uri="{FF2B5EF4-FFF2-40B4-BE49-F238E27FC236}">
                <a16:creationId xmlns:a16="http://schemas.microsoft.com/office/drawing/2014/main" id="{32BBB1B7-3A04-46AC-BAE4-E9A114D7E54D}"/>
              </a:ext>
            </a:extLst>
          </p:cNvPr>
          <p:cNvSpPr>
            <a:spLocks noGrp="1"/>
          </p:cNvSpPr>
          <p:nvPr>
            <p:ph type="ftr" sz="quarter" idx="11"/>
          </p:nvPr>
        </p:nvSpPr>
        <p:spPr>
          <a:xfrm>
            <a:off x="-435174" y="6400799"/>
            <a:ext cx="6587496" cy="365125"/>
          </a:xfrm>
        </p:spPr>
        <p:txBody>
          <a:bodyPr/>
          <a:lstStyle/>
          <a:p>
            <a:endParaRPr lang="en-US" sz="800" dirty="0">
              <a:latin typeface="Arial" panose="020B0604020202020204" pitchFamily="34" charset="0"/>
              <a:cs typeface="Arial" panose="020B0604020202020204" pitchFamily="34" charset="0"/>
            </a:endParaRPr>
          </a:p>
          <a:p>
            <a:pPr lvl="1"/>
            <a:r>
              <a:rPr lang="en-US" sz="800" i="1" dirty="0">
                <a:solidFill>
                  <a:srgbClr val="10384F"/>
                </a:solidFill>
                <a:latin typeface="Arial" panose="020B0604020202020204" pitchFamily="34" charset="0"/>
                <a:ea typeface="Calibri" pitchFamily="34" charset="0"/>
                <a:cs typeface="Arial" panose="020B0604020202020204" pitchFamily="34" charset="0"/>
              </a:rPr>
              <a:t>Sources: </a:t>
            </a:r>
            <a:r>
              <a:rPr lang="en-US" sz="800" i="1" dirty="0">
                <a:solidFill>
                  <a:srgbClr val="10384F"/>
                </a:solidFill>
                <a:latin typeface="Arial" panose="020B0604020202020204" pitchFamily="34" charset="0"/>
                <a:cs typeface="Arial" panose="020B0604020202020204" pitchFamily="34" charset="0"/>
              </a:rPr>
              <a:t>pgeconomics.co.uk </a:t>
            </a:r>
            <a:r>
              <a:rPr lang="en-US" sz="800" dirty="0">
                <a:hlinkClick r:id="rId4"/>
              </a:rPr>
              <a:t>https://www.tandfonline.com/doi/full/10.1080/21645698.2020.1779574</a:t>
            </a:r>
            <a:r>
              <a:rPr lang="en-US" sz="800" dirty="0"/>
              <a:t>; </a:t>
            </a:r>
          </a:p>
          <a:p>
            <a:pPr lvl="1"/>
            <a:r>
              <a:rPr lang="en-US" sz="800" dirty="0"/>
              <a:t>	ISAAA.org </a:t>
            </a:r>
            <a:r>
              <a:rPr lang="en-US" sz="800" dirty="0">
                <a:hlinkClick r:id="rId5"/>
              </a:rPr>
              <a:t>https://www.isaaa.org/resources/publications/briefs/55/executivesummary/default.asp</a:t>
            </a:r>
            <a:r>
              <a:rPr lang="en-US" sz="800" dirty="0"/>
              <a:t> </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875088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14325" y="274638"/>
            <a:ext cx="8001000" cy="715962"/>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66B512"/>
                </a:solidFill>
                <a:effectLst/>
                <a:uLnTx/>
                <a:uFillTx/>
                <a:latin typeface="Arial" panose="020B0604020202020204" pitchFamily="34" charset="0"/>
                <a:ea typeface="Verdana" pitchFamily="34" charset="0"/>
                <a:cs typeface="Arial" panose="020B0604020202020204" pitchFamily="34" charset="0"/>
              </a:rPr>
              <a:t>Environmental</a:t>
            </a:r>
            <a:r>
              <a:rPr kumimoji="0" lang="en-US" sz="2800" b="1" i="0" u="none" strike="noStrike" kern="1200" cap="none" spc="0" normalizeH="0" noProof="0" dirty="0">
                <a:ln>
                  <a:noFill/>
                </a:ln>
                <a:solidFill>
                  <a:srgbClr val="66B512"/>
                </a:solidFill>
                <a:effectLst/>
                <a:uLnTx/>
                <a:uFillTx/>
                <a:latin typeface="Arial" panose="020B0604020202020204" pitchFamily="34" charset="0"/>
                <a:ea typeface="Verdana" pitchFamily="34" charset="0"/>
                <a:cs typeface="Arial" panose="020B0604020202020204" pitchFamily="34" charset="0"/>
              </a:rPr>
              <a:t> Benefits</a:t>
            </a:r>
            <a:endParaRPr kumimoji="0" lang="en-US" sz="2800" b="1" i="0" u="none" strike="noStrike" kern="1200" cap="none" spc="0" normalizeH="0" baseline="0" noProof="0" dirty="0">
              <a:ln>
                <a:noFill/>
              </a:ln>
              <a:solidFill>
                <a:srgbClr val="66B512"/>
              </a:solidFill>
              <a:effectLst/>
              <a:uLnTx/>
              <a:uFillTx/>
              <a:latin typeface="Arial" panose="020B0604020202020204" pitchFamily="34" charset="0"/>
              <a:ea typeface="Verdana" pitchFamily="34" charset="0"/>
              <a:cs typeface="Arial" panose="020B0604020202020204" pitchFamily="34" charset="0"/>
            </a:endParaRPr>
          </a:p>
        </p:txBody>
      </p:sp>
      <p:sp>
        <p:nvSpPr>
          <p:cNvPr id="20" name="Content Placeholder 2"/>
          <p:cNvSpPr txBox="1">
            <a:spLocks/>
          </p:cNvSpPr>
          <p:nvPr/>
        </p:nvSpPr>
        <p:spPr>
          <a:xfrm>
            <a:off x="0" y="1283342"/>
            <a:ext cx="5198075" cy="4525963"/>
          </a:xfrm>
          <a:prstGeom prst="rect">
            <a:avLst/>
          </a:prstGeom>
        </p:spPr>
        <p:txBody>
          <a:bodyPr vert="horz" lIns="91440" tIns="45720" rIns="91440" bIns="45720" rtlCol="0">
            <a:noAutofit/>
          </a:bodyPr>
          <a:lstStyle/>
          <a:p>
            <a:pPr marL="576263" marR="0" lvl="2" indent="-3175" algn="l" defTabSz="914400" rtl="0" eaLnBrk="1" fontAlgn="auto" latinLnBrk="0" hangingPunct="1">
              <a:lnSpc>
                <a:spcPct val="80000"/>
              </a:lnSpc>
              <a:spcBef>
                <a:spcPts val="2000"/>
              </a:spcBef>
              <a:spcAft>
                <a:spcPts val="1800"/>
              </a:spcAft>
              <a:buClr>
                <a:schemeClr val="tx2"/>
              </a:buClr>
              <a:buSzTx/>
              <a:buFont typeface="Arial"/>
              <a:buNone/>
              <a:tabLst/>
              <a:defRPr/>
            </a:pPr>
            <a:r>
              <a:rPr kumimoji="0" lang="en-US" sz="2400" i="0" u="none" strike="noStrike" kern="1200" cap="none" spc="0" normalizeH="0" baseline="0" noProof="0" dirty="0">
                <a:ln>
                  <a:noFill/>
                </a:ln>
                <a:solidFill>
                  <a:srgbClr val="66B512"/>
                </a:solidFill>
                <a:effectLst/>
                <a:uLnTx/>
                <a:uFillTx/>
                <a:latin typeface="Arial" panose="020B0604020202020204" pitchFamily="34" charset="0"/>
                <a:ea typeface="Verdana" panose="020B0604030504040204" pitchFamily="34" charset="0"/>
                <a:cs typeface="Arial" panose="020B0604020202020204" pitchFamily="34" charset="0"/>
              </a:rPr>
              <a:t>The reduction</a:t>
            </a:r>
            <a:r>
              <a:rPr kumimoji="0" lang="en-US" sz="2400" i="0" u="none" strike="noStrike" kern="1200" cap="none" spc="0" normalizeH="0" noProof="0" dirty="0">
                <a:ln>
                  <a:noFill/>
                </a:ln>
                <a:solidFill>
                  <a:srgbClr val="66B512"/>
                </a:solidFill>
                <a:effectLst/>
                <a:uLnTx/>
                <a:uFillTx/>
                <a:latin typeface="Arial" panose="020B0604020202020204" pitchFamily="34" charset="0"/>
                <a:ea typeface="Verdana" panose="020B0604030504040204" pitchFamily="34" charset="0"/>
                <a:cs typeface="Arial" panose="020B0604020202020204" pitchFamily="34" charset="0"/>
              </a:rPr>
              <a:t> in pesticides from 1996 to 2018 was estimated at </a:t>
            </a:r>
            <a:r>
              <a:rPr kumimoji="0" lang="en-US" sz="2400" b="1" i="0" u="none" strike="noStrike" kern="1200" cap="none" spc="0" normalizeH="0" noProof="0" dirty="0">
                <a:ln>
                  <a:noFill/>
                </a:ln>
                <a:solidFill>
                  <a:srgbClr val="10384F"/>
                </a:solidFill>
                <a:effectLst/>
                <a:uLnTx/>
                <a:uFillTx/>
                <a:latin typeface="Arial" panose="020B0604020202020204" pitchFamily="34" charset="0"/>
                <a:ea typeface="Verdana" panose="020B0604030504040204" pitchFamily="34" charset="0"/>
                <a:cs typeface="Arial" panose="020B0604020202020204" pitchFamily="34" charset="0"/>
              </a:rPr>
              <a:t>776 million kilograms or 8.6% reduction</a:t>
            </a:r>
          </a:p>
          <a:p>
            <a:pPr marL="576263" marR="0" lvl="2" indent="-3175" algn="l" defTabSz="914400" rtl="0" eaLnBrk="1" fontAlgn="auto" latinLnBrk="0" hangingPunct="1">
              <a:lnSpc>
                <a:spcPct val="80000"/>
              </a:lnSpc>
              <a:spcBef>
                <a:spcPts val="2000"/>
              </a:spcBef>
              <a:spcAft>
                <a:spcPts val="1800"/>
              </a:spcAft>
              <a:buClr>
                <a:schemeClr val="tx2"/>
              </a:buClr>
              <a:buSzTx/>
              <a:buFont typeface="Arial"/>
              <a:buNone/>
              <a:tabLst/>
              <a:defRPr/>
            </a:pPr>
            <a:r>
              <a:rPr lang="en-US" sz="2400" baseline="0" dirty="0">
                <a:solidFill>
                  <a:srgbClr val="66B512"/>
                </a:solidFill>
                <a:latin typeface="Arial" panose="020B0604020202020204" pitchFamily="34" charset="0"/>
                <a:ea typeface="Verdana" panose="020B0604030504040204" pitchFamily="34" charset="0"/>
                <a:cs typeface="Arial" panose="020B0604020202020204" pitchFamily="34" charset="0"/>
              </a:rPr>
              <a:t>In 2018 alone, biotech helped prevent an estimated </a:t>
            </a:r>
            <a:r>
              <a:rPr lang="en-US" sz="2400" b="1" baseline="0" dirty="0">
                <a:solidFill>
                  <a:srgbClr val="10384F"/>
                </a:solidFill>
                <a:latin typeface="Arial" panose="020B0604020202020204" pitchFamily="34" charset="0"/>
                <a:ea typeface="Verdana" panose="020B0604030504040204" pitchFamily="34" charset="0"/>
                <a:cs typeface="Arial" panose="020B0604020202020204" pitchFamily="34" charset="0"/>
              </a:rPr>
              <a:t>23 billion</a:t>
            </a:r>
            <a:r>
              <a:rPr lang="en-US" sz="2400" b="1" dirty="0">
                <a:solidFill>
                  <a:srgbClr val="10384F"/>
                </a:solidFill>
                <a:latin typeface="Arial" panose="020B0604020202020204" pitchFamily="34" charset="0"/>
                <a:ea typeface="Verdana" panose="020B0604030504040204" pitchFamily="34" charset="0"/>
                <a:cs typeface="Arial" panose="020B0604020202020204" pitchFamily="34" charset="0"/>
              </a:rPr>
              <a:t> kg of CO</a:t>
            </a:r>
            <a:r>
              <a:rPr lang="en-US" sz="2400" b="1" baseline="-25000" dirty="0">
                <a:solidFill>
                  <a:srgbClr val="10384F"/>
                </a:solidFill>
                <a:latin typeface="Arial" panose="020B0604020202020204" pitchFamily="34" charset="0"/>
                <a:ea typeface="Verdana" panose="020B0604030504040204" pitchFamily="34" charset="0"/>
                <a:cs typeface="Arial" panose="020B0604020202020204" pitchFamily="34" charset="0"/>
              </a:rPr>
              <a:t>2</a:t>
            </a:r>
            <a:r>
              <a:rPr lang="en-US" sz="2400" b="1" dirty="0">
                <a:solidFill>
                  <a:srgbClr val="10384F"/>
                </a:solidFill>
                <a:latin typeface="Arial" panose="020B0604020202020204" pitchFamily="34" charset="0"/>
                <a:ea typeface="Verdana" panose="020B0604030504040204" pitchFamily="34" charset="0"/>
                <a:cs typeface="Arial" panose="020B0604020202020204" pitchFamily="34" charset="0"/>
              </a:rPr>
              <a:t> emissions</a:t>
            </a:r>
            <a:r>
              <a:rPr lang="en-US" sz="2400" b="1" dirty="0">
                <a:solidFill>
                  <a:srgbClr val="66B512"/>
                </a:solidFill>
                <a:latin typeface="Arial" panose="020B0604020202020204" pitchFamily="34" charset="0"/>
                <a:ea typeface="Verdana" panose="020B0604030504040204" pitchFamily="34" charset="0"/>
                <a:cs typeface="Arial" panose="020B0604020202020204" pitchFamily="34" charset="0"/>
              </a:rPr>
              <a:t>, </a:t>
            </a:r>
            <a:r>
              <a:rPr lang="en-US" sz="2400" dirty="0">
                <a:solidFill>
                  <a:srgbClr val="66B512"/>
                </a:solidFill>
                <a:latin typeface="Arial" panose="020B0604020202020204" pitchFamily="34" charset="0"/>
                <a:ea typeface="Verdana" panose="020B0604030504040204" pitchFamily="34" charset="0"/>
                <a:cs typeface="Arial" panose="020B0604020202020204" pitchFamily="34" charset="0"/>
              </a:rPr>
              <a:t>equivalent to </a:t>
            </a:r>
            <a:r>
              <a:rPr lang="en-US" sz="2400" b="1" dirty="0">
                <a:solidFill>
                  <a:srgbClr val="10384F"/>
                </a:solidFill>
                <a:latin typeface="Arial" panose="020B0604020202020204" pitchFamily="34" charset="0"/>
                <a:ea typeface="Verdana" panose="020B0604030504040204" pitchFamily="34" charset="0"/>
                <a:cs typeface="Arial" panose="020B0604020202020204" pitchFamily="34" charset="0"/>
              </a:rPr>
              <a:t>removing</a:t>
            </a:r>
            <a:r>
              <a:rPr lang="en-US" sz="2400" dirty="0">
                <a:solidFill>
                  <a:srgbClr val="10384F"/>
                </a:solidFill>
                <a:latin typeface="Arial" panose="020B0604020202020204" pitchFamily="34" charset="0"/>
                <a:ea typeface="Verdana" panose="020B0604030504040204" pitchFamily="34" charset="0"/>
                <a:cs typeface="Arial" panose="020B0604020202020204" pitchFamily="34" charset="0"/>
              </a:rPr>
              <a:t> </a:t>
            </a:r>
            <a:r>
              <a:rPr lang="en-US" sz="2400" b="1" dirty="0">
                <a:solidFill>
                  <a:srgbClr val="10384F"/>
                </a:solidFill>
                <a:latin typeface="Arial" panose="020B0604020202020204" pitchFamily="34" charset="0"/>
                <a:ea typeface="Verdana" panose="020B0604030504040204" pitchFamily="34" charset="0"/>
                <a:cs typeface="Arial" panose="020B0604020202020204" pitchFamily="34" charset="0"/>
              </a:rPr>
              <a:t>15.3 million cars</a:t>
            </a:r>
            <a:r>
              <a:rPr lang="en-US" sz="2400" b="1" dirty="0">
                <a:solidFill>
                  <a:srgbClr val="66B512"/>
                </a:solidFill>
                <a:latin typeface="Arial" panose="020B0604020202020204" pitchFamily="34" charset="0"/>
                <a:ea typeface="Verdana" panose="020B0604030504040204" pitchFamily="34" charset="0"/>
                <a:cs typeface="Arial" panose="020B0604020202020204" pitchFamily="34" charset="0"/>
              </a:rPr>
              <a:t> </a:t>
            </a:r>
            <a:r>
              <a:rPr lang="en-US" sz="2400" dirty="0">
                <a:solidFill>
                  <a:srgbClr val="66B512"/>
                </a:solidFill>
                <a:latin typeface="Arial" panose="020B0604020202020204" pitchFamily="34" charset="0"/>
                <a:ea typeface="Verdana" panose="020B0604030504040204" pitchFamily="34" charset="0"/>
                <a:cs typeface="Arial" panose="020B0604020202020204" pitchFamily="34" charset="0"/>
              </a:rPr>
              <a:t>from the road for a year</a:t>
            </a:r>
            <a:r>
              <a:rPr lang="en-US" sz="2400" b="1" dirty="0">
                <a:solidFill>
                  <a:srgbClr val="66B512"/>
                </a:solidFill>
                <a:latin typeface="Arial" panose="020B0604020202020204" pitchFamily="34" charset="0"/>
                <a:ea typeface="Verdana" panose="020B0604030504040204" pitchFamily="34" charset="0"/>
                <a:cs typeface="Arial" panose="020B0604020202020204" pitchFamily="34" charset="0"/>
              </a:rPr>
              <a:t>.</a:t>
            </a:r>
          </a:p>
          <a:p>
            <a:pPr marL="576263" marR="0" lvl="2" indent="-3175" algn="l" defTabSz="914400" rtl="0" eaLnBrk="1" fontAlgn="auto" latinLnBrk="0" hangingPunct="1">
              <a:lnSpc>
                <a:spcPct val="80000"/>
              </a:lnSpc>
              <a:spcBef>
                <a:spcPts val="2000"/>
              </a:spcBef>
              <a:spcAft>
                <a:spcPts val="1800"/>
              </a:spcAft>
              <a:buClr>
                <a:schemeClr val="tx2"/>
              </a:buClr>
              <a:buSzTx/>
              <a:buFont typeface="Arial"/>
              <a:buNone/>
              <a:tabLst/>
              <a:defRPr/>
            </a:pPr>
            <a:r>
              <a:rPr kumimoji="0" lang="en-US" sz="2400" i="0" u="none" strike="noStrike" kern="1200" cap="none" spc="0" normalizeH="0" baseline="0" noProof="0" dirty="0">
                <a:ln>
                  <a:noFill/>
                </a:ln>
                <a:solidFill>
                  <a:srgbClr val="66B512"/>
                </a:solidFill>
                <a:effectLst/>
                <a:uLnTx/>
                <a:uFillTx/>
                <a:latin typeface="Arial" panose="020B0604020202020204" pitchFamily="34" charset="0"/>
                <a:ea typeface="Verdana" panose="020B0604030504040204" pitchFamily="34" charset="0"/>
                <a:cs typeface="Arial" panose="020B0604020202020204" pitchFamily="34" charset="0"/>
              </a:rPr>
              <a:t>Without</a:t>
            </a:r>
            <a:r>
              <a:rPr kumimoji="0" lang="en-US" sz="2400" i="0" u="none" strike="noStrike" kern="1200" cap="none" spc="0" normalizeH="0" noProof="0" dirty="0">
                <a:ln>
                  <a:noFill/>
                </a:ln>
                <a:solidFill>
                  <a:srgbClr val="66B512"/>
                </a:solidFill>
                <a:effectLst/>
                <a:uLnTx/>
                <a:uFillTx/>
                <a:latin typeface="Arial" panose="020B0604020202020204" pitchFamily="34" charset="0"/>
                <a:ea typeface="Verdana" panose="020B0604030504040204" pitchFamily="34" charset="0"/>
                <a:cs typeface="Arial" panose="020B0604020202020204" pitchFamily="34" charset="0"/>
              </a:rPr>
              <a:t> biotech, it would take an additional </a:t>
            </a:r>
            <a:r>
              <a:rPr lang="en-US" sz="2400" b="1" dirty="0">
                <a:solidFill>
                  <a:srgbClr val="10384F"/>
                </a:solidFill>
                <a:latin typeface="Arial" panose="020B0604020202020204" pitchFamily="34" charset="0"/>
                <a:ea typeface="Verdana" panose="020B0604030504040204" pitchFamily="34" charset="0"/>
                <a:cs typeface="Arial" panose="020B0604020202020204" pitchFamily="34" charset="0"/>
              </a:rPr>
              <a:t>60</a:t>
            </a:r>
            <a:r>
              <a:rPr kumimoji="0" lang="en-US" sz="2400" b="1" i="0" u="none" strike="noStrike" kern="1200" cap="none" spc="0" normalizeH="0" noProof="0" dirty="0">
                <a:ln>
                  <a:noFill/>
                </a:ln>
                <a:solidFill>
                  <a:srgbClr val="10384F"/>
                </a:solidFill>
                <a:effectLst/>
                <a:uLnTx/>
                <a:uFillTx/>
                <a:latin typeface="Arial" panose="020B0604020202020204" pitchFamily="34" charset="0"/>
                <a:ea typeface="Verdana" panose="020B0604030504040204" pitchFamily="34" charset="0"/>
                <a:cs typeface="Arial" panose="020B0604020202020204" pitchFamily="34" charset="0"/>
              </a:rPr>
              <a:t> million acres </a:t>
            </a:r>
            <a:r>
              <a:rPr kumimoji="0" lang="en-US" sz="2400" i="0" u="none" strike="noStrike" kern="1200" cap="none" spc="0" normalizeH="0" noProof="0" dirty="0">
                <a:ln>
                  <a:noFill/>
                </a:ln>
                <a:solidFill>
                  <a:srgbClr val="66B512"/>
                </a:solidFill>
                <a:effectLst/>
                <a:uLnTx/>
                <a:uFillTx/>
                <a:latin typeface="Arial" panose="020B0604020202020204" pitchFamily="34" charset="0"/>
                <a:ea typeface="Verdana" panose="020B0604030504040204" pitchFamily="34" charset="0"/>
                <a:cs typeface="Arial" panose="020B0604020202020204" pitchFamily="34" charset="0"/>
              </a:rPr>
              <a:t>to produce the same amount of food produced in 2018.</a:t>
            </a:r>
            <a:endParaRPr kumimoji="0" lang="en-US" sz="2400" i="0" u="none" strike="noStrike" kern="1200" cap="none" spc="0" normalizeH="0" baseline="0" noProof="0" dirty="0">
              <a:ln>
                <a:noFill/>
              </a:ln>
              <a:solidFill>
                <a:srgbClr val="66B512"/>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24" name="Straight Connector 23"/>
          <p:cNvCxnSpPr/>
          <p:nvPr/>
        </p:nvCxnSpPr>
        <p:spPr>
          <a:xfrm>
            <a:off x="721285" y="2700770"/>
            <a:ext cx="4526616" cy="8565"/>
          </a:xfrm>
          <a:prstGeom prst="line">
            <a:avLst/>
          </a:prstGeom>
          <a:ln w="38100">
            <a:solidFill>
              <a:srgbClr val="0091DF"/>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21285" y="4962141"/>
            <a:ext cx="4526616" cy="8565"/>
          </a:xfrm>
          <a:prstGeom prst="line">
            <a:avLst/>
          </a:prstGeom>
          <a:ln w="38100">
            <a:solidFill>
              <a:srgbClr val="0091DF"/>
            </a:solidFill>
            <a:prstDash val="sysDot"/>
          </a:ln>
        </p:spPr>
        <p:style>
          <a:lnRef idx="1">
            <a:schemeClr val="accent1"/>
          </a:lnRef>
          <a:fillRef idx="0">
            <a:schemeClr val="accent1"/>
          </a:fillRef>
          <a:effectRef idx="0">
            <a:schemeClr val="accent1"/>
          </a:effectRef>
          <a:fontRef idx="minor">
            <a:schemeClr val="tx1"/>
          </a:fontRef>
        </p:style>
      </p:cxnSp>
      <p:pic>
        <p:nvPicPr>
          <p:cNvPr id="79874" name="Picture 2" descr="\\Finch\Consumer Engagement\Societal Outreach\07_JULY_External_Blogger Booklets_YATES\Graphics\PNGs\no till farming icon.png"/>
          <p:cNvPicPr>
            <a:picLocks noChangeAspect="1" noChangeArrowheads="1"/>
          </p:cNvPicPr>
          <p:nvPr/>
        </p:nvPicPr>
        <p:blipFill>
          <a:blip r:embed="rId3" cstate="print"/>
          <a:srcRect/>
          <a:stretch>
            <a:fillRect/>
          </a:stretch>
        </p:blipFill>
        <p:spPr bwMode="auto">
          <a:xfrm>
            <a:off x="5277678" y="2226364"/>
            <a:ext cx="3051313" cy="3051313"/>
          </a:xfrm>
          <a:prstGeom prst="rect">
            <a:avLst/>
          </a:prstGeom>
          <a:noFill/>
        </p:spPr>
      </p:pic>
      <p:sp>
        <p:nvSpPr>
          <p:cNvPr id="8" name="Footer Placeholder 9">
            <a:extLst>
              <a:ext uri="{FF2B5EF4-FFF2-40B4-BE49-F238E27FC236}">
                <a16:creationId xmlns:a16="http://schemas.microsoft.com/office/drawing/2014/main" id="{D81ED18F-CB3E-46AE-A48A-6C107D794800}"/>
              </a:ext>
            </a:extLst>
          </p:cNvPr>
          <p:cNvSpPr>
            <a:spLocks noGrp="1"/>
          </p:cNvSpPr>
          <p:nvPr>
            <p:ph type="ftr" sz="quarter" idx="11"/>
          </p:nvPr>
        </p:nvSpPr>
        <p:spPr>
          <a:xfrm>
            <a:off x="-435174" y="6400799"/>
            <a:ext cx="6587496" cy="365125"/>
          </a:xfrm>
        </p:spPr>
        <p:txBody>
          <a:bodyPr/>
          <a:lstStyle/>
          <a:p>
            <a:endParaRPr lang="en-US" sz="800" dirty="0">
              <a:latin typeface="Arial" panose="020B0604020202020204" pitchFamily="34" charset="0"/>
              <a:cs typeface="Arial" panose="020B0604020202020204" pitchFamily="34" charset="0"/>
            </a:endParaRPr>
          </a:p>
          <a:p>
            <a:pPr lvl="1"/>
            <a:r>
              <a:rPr lang="en-US" sz="800" i="1" dirty="0">
                <a:solidFill>
                  <a:srgbClr val="10384F"/>
                </a:solidFill>
                <a:latin typeface="Arial" panose="020B0604020202020204" pitchFamily="34" charset="0"/>
                <a:ea typeface="Calibri" pitchFamily="34" charset="0"/>
                <a:cs typeface="Arial" panose="020B0604020202020204" pitchFamily="34" charset="0"/>
              </a:rPr>
              <a:t>Sources:  </a:t>
            </a:r>
            <a:r>
              <a:rPr lang="en-US" sz="800" i="1" dirty="0">
                <a:solidFill>
                  <a:srgbClr val="10384F"/>
                </a:solidFill>
                <a:latin typeface="Arial" panose="020B0604020202020204" pitchFamily="34" charset="0"/>
                <a:cs typeface="Arial" panose="020B0604020202020204" pitchFamily="34" charset="0"/>
              </a:rPr>
              <a:t>pgeconomics.co.uk </a:t>
            </a:r>
            <a:r>
              <a:rPr lang="en-US" sz="800" dirty="0">
                <a:hlinkClick r:id="rId4"/>
              </a:rPr>
              <a:t>https://www.tandfonline.com/doi/full/10.1080/21645698.2020.1779574</a:t>
            </a:r>
            <a:r>
              <a:rPr lang="en-US" sz="800" dirty="0"/>
              <a:t>; </a:t>
            </a:r>
          </a:p>
          <a:p>
            <a:pPr lvl="1"/>
            <a:r>
              <a:rPr lang="en-US" sz="800" dirty="0"/>
              <a:t>	ISAAA.org </a:t>
            </a:r>
            <a:r>
              <a:rPr lang="en-US" sz="800" dirty="0">
                <a:hlinkClick r:id="rId5"/>
              </a:rPr>
              <a:t>https://www.isaaa.org/resources/publications/briefs/55/executivesummary/default.asp</a:t>
            </a:r>
            <a:r>
              <a:rPr lang="en-US" sz="800" dirty="0"/>
              <a:t> </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875088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47625"/>
            <a:ext cx="8153400" cy="1219200"/>
          </a:xfrm>
        </p:spPr>
        <p:txBody>
          <a:bodyPr/>
          <a:lstStyle/>
          <a:p>
            <a:pPr algn="l"/>
            <a:r>
              <a:rPr lang="en-US" sz="2800" b="1" dirty="0"/>
              <a:t>Presenter Notes</a:t>
            </a:r>
          </a:p>
        </p:txBody>
      </p:sp>
      <p:sp>
        <p:nvSpPr>
          <p:cNvPr id="4" name="TextBox 3"/>
          <p:cNvSpPr txBox="1"/>
          <p:nvPr/>
        </p:nvSpPr>
        <p:spPr>
          <a:xfrm>
            <a:off x="323850" y="1971040"/>
            <a:ext cx="8153400" cy="4524315"/>
          </a:xfrm>
          <a:prstGeom prst="rect">
            <a:avLst/>
          </a:prstGeom>
          <a:noFill/>
        </p:spPr>
        <p:txBody>
          <a:bodyPr wrap="square" rtlCol="0">
            <a:spAutoFit/>
          </a:bodyPr>
          <a:lstStyle/>
          <a:p>
            <a:r>
              <a:rPr lang="en-US" sz="2400" dirty="0">
                <a:solidFill>
                  <a:srgbClr val="10384F"/>
                </a:solidFill>
                <a:latin typeface="Arial" panose="020B0604020202020204" pitchFamily="34" charset="0"/>
                <a:cs typeface="Arial" panose="020B0604020202020204" pitchFamily="34" charset="0"/>
              </a:rPr>
              <a:t>Thank you for communicating modern agriculture.</a:t>
            </a:r>
          </a:p>
          <a:p>
            <a:endParaRPr lang="en-US" sz="2400" dirty="0">
              <a:solidFill>
                <a:srgbClr val="10384F"/>
              </a:solidFill>
              <a:latin typeface="Arial" panose="020B0604020202020204" pitchFamily="34" charset="0"/>
              <a:cs typeface="Arial" panose="020B0604020202020204" pitchFamily="34" charset="0"/>
            </a:endParaRPr>
          </a:p>
          <a:p>
            <a:r>
              <a:rPr lang="en-US" sz="2400" dirty="0">
                <a:solidFill>
                  <a:srgbClr val="10384F"/>
                </a:solidFill>
                <a:latin typeface="Arial" panose="020B0604020202020204" pitchFamily="34" charset="0"/>
                <a:cs typeface="Arial" panose="020B0604020202020204" pitchFamily="34" charset="0"/>
              </a:rPr>
              <a:t>Customize this presentation for your audience. Insert your brand logo, contact information, re-arrange slides, and so forth.</a:t>
            </a:r>
            <a:br>
              <a:rPr lang="en-US" sz="2400" dirty="0">
                <a:solidFill>
                  <a:srgbClr val="10384F"/>
                </a:solidFill>
                <a:latin typeface="Arial" panose="020B0604020202020204" pitchFamily="34" charset="0"/>
                <a:cs typeface="Arial" panose="020B0604020202020204" pitchFamily="34" charset="0"/>
              </a:rPr>
            </a:br>
            <a:br>
              <a:rPr lang="en-US" sz="2400" dirty="0">
                <a:solidFill>
                  <a:srgbClr val="10384F"/>
                </a:solidFill>
                <a:latin typeface="Arial" panose="020B0604020202020204" pitchFamily="34" charset="0"/>
                <a:cs typeface="Arial" panose="020B0604020202020204" pitchFamily="34" charset="0"/>
              </a:rPr>
            </a:br>
            <a:r>
              <a:rPr lang="en-US" sz="2400" dirty="0">
                <a:solidFill>
                  <a:srgbClr val="10384F"/>
                </a:solidFill>
                <a:latin typeface="Arial" panose="020B0604020202020204" pitchFamily="34" charset="0"/>
                <a:cs typeface="Arial" panose="020B0604020202020204" pitchFamily="34" charset="0"/>
              </a:rPr>
              <a:t>Please contact </a:t>
            </a:r>
            <a:r>
              <a:rPr lang="en-US" sz="2400" dirty="0">
                <a:solidFill>
                  <a:srgbClr val="10384F"/>
                </a:solidFill>
                <a:latin typeface="Arial" panose="020B0604020202020204" pitchFamily="34" charset="0"/>
                <a:cs typeface="Arial" panose="020B0604020202020204" pitchFamily="34" charset="0"/>
                <a:hlinkClick r:id="rId2"/>
              </a:rPr>
              <a:t>ScientificResources@bayer.com</a:t>
            </a:r>
            <a:r>
              <a:rPr lang="en-US" sz="2400" dirty="0">
                <a:solidFill>
                  <a:srgbClr val="10384F"/>
                </a:solidFill>
                <a:latin typeface="Arial" panose="020B0604020202020204" pitchFamily="34" charset="0"/>
                <a:cs typeface="Arial" panose="020B0604020202020204" pitchFamily="34" charset="0"/>
              </a:rPr>
              <a:t> with questions or further context about the slide content. </a:t>
            </a:r>
          </a:p>
          <a:p>
            <a:endParaRPr lang="en-US" sz="2400" dirty="0">
              <a:solidFill>
                <a:srgbClr val="10384F"/>
              </a:solidFill>
              <a:latin typeface="Arial" panose="020B0604020202020204" pitchFamily="34" charset="0"/>
              <a:cs typeface="Arial" panose="020B0604020202020204" pitchFamily="34" charset="0"/>
            </a:endParaRPr>
          </a:p>
          <a:p>
            <a:r>
              <a:rPr lang="en-US" sz="2400" dirty="0">
                <a:solidFill>
                  <a:srgbClr val="10384F"/>
                </a:solidFill>
                <a:latin typeface="Arial" panose="020B0604020202020204" pitchFamily="34" charset="0"/>
                <a:cs typeface="Arial" panose="020B0604020202020204" pitchFamily="34" charset="0"/>
              </a:rPr>
              <a:t>Looking for ag resources? </a:t>
            </a:r>
            <a:r>
              <a:rPr lang="en-US" sz="2400" dirty="0">
                <a:solidFill>
                  <a:srgbClr val="10384F"/>
                </a:solidFill>
                <a:latin typeface="Arial" panose="020B0604020202020204" pitchFamily="34" charset="0"/>
                <a:cs typeface="Arial" panose="020B0604020202020204" pitchFamily="34" charset="0"/>
                <a:hlinkClick r:id="rId3"/>
              </a:rPr>
              <a:t>Bayer Crop Science Resource Library</a:t>
            </a:r>
            <a:endParaRPr lang="en-US" sz="2400" dirty="0">
              <a:solidFill>
                <a:srgbClr val="10384F"/>
              </a:solidFill>
              <a:latin typeface="Arial" panose="020B0604020202020204" pitchFamily="34" charset="0"/>
              <a:cs typeface="Arial" panose="020B0604020202020204" pitchFamily="34" charset="0"/>
            </a:endParaRPr>
          </a:p>
          <a:p>
            <a:endParaRPr lang="en-US" sz="2400" dirty="0">
              <a:solidFill>
                <a:srgbClr val="10384F"/>
              </a:solidFill>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GMO Safety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63387" y="334272"/>
            <a:ext cx="8004313" cy="715962"/>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3200" b="1" dirty="0">
                <a:solidFill>
                  <a:srgbClr val="66B512"/>
                </a:solidFill>
                <a:latin typeface="Arial" panose="020B0604020202020204" pitchFamily="34" charset="0"/>
                <a:ea typeface="Verdana" pitchFamily="34" charset="0"/>
                <a:cs typeface="Arial" panose="020B0604020202020204" pitchFamily="34" charset="0"/>
              </a:rPr>
              <a:t>GM Crop Safety</a:t>
            </a:r>
            <a:endParaRPr kumimoji="0" lang="en-US" sz="3200" b="1" i="0" u="none" strike="noStrike" kern="1200" cap="none" spc="0" normalizeH="0" noProof="0" dirty="0">
              <a:ln>
                <a:noFill/>
              </a:ln>
              <a:solidFill>
                <a:srgbClr val="66B512"/>
              </a:solidFill>
              <a:effectLst/>
              <a:uLnTx/>
              <a:uFillTx/>
              <a:latin typeface="Arial" panose="020B0604020202020204" pitchFamily="34" charset="0"/>
              <a:ea typeface="Verdana" pitchFamily="34" charset="0"/>
              <a:cs typeface="Arial" panose="020B0604020202020204" pitchFamily="34" charset="0"/>
            </a:endParaRPr>
          </a:p>
        </p:txBody>
      </p:sp>
      <p:sp>
        <p:nvSpPr>
          <p:cNvPr id="4" name="Rectangle 3"/>
          <p:cNvSpPr/>
          <p:nvPr/>
        </p:nvSpPr>
        <p:spPr>
          <a:xfrm>
            <a:off x="347869" y="953263"/>
            <a:ext cx="5920851" cy="5324535"/>
          </a:xfrm>
          <a:prstGeom prst="rect">
            <a:avLst/>
          </a:prstGeom>
        </p:spPr>
        <p:txBody>
          <a:bodyPr wrap="square">
            <a:spAutoFit/>
          </a:bodyPr>
          <a:lstStyle/>
          <a:p>
            <a:r>
              <a:rPr lang="en-US" sz="2000" dirty="0">
                <a:solidFill>
                  <a:srgbClr val="66B512"/>
                </a:solidFill>
                <a:latin typeface="Arial" panose="020B0604020202020204" pitchFamily="34" charset="0"/>
                <a:ea typeface="Verdana" pitchFamily="34" charset="0"/>
                <a:cs typeface="Arial" panose="020B0604020202020204" pitchFamily="34" charset="0"/>
              </a:rPr>
              <a:t>GM crops are reviewed by hundreds of independent risk assessors and scientists. </a:t>
            </a:r>
          </a:p>
          <a:p>
            <a:endParaRPr lang="en-US" sz="2000" dirty="0">
              <a:solidFill>
                <a:srgbClr val="66B512"/>
              </a:solidFill>
              <a:latin typeface="Arial" panose="020B0604020202020204" pitchFamily="34" charset="0"/>
              <a:ea typeface="Verdana" pitchFamily="34" charset="0"/>
              <a:cs typeface="Arial" panose="020B0604020202020204" pitchFamily="34" charset="0"/>
            </a:endParaRPr>
          </a:p>
          <a:p>
            <a:r>
              <a:rPr lang="en-US" sz="2000" dirty="0">
                <a:solidFill>
                  <a:srgbClr val="66B512"/>
                </a:solidFill>
                <a:latin typeface="Arial" panose="020B0604020202020204" pitchFamily="34" charset="0"/>
                <a:ea typeface="Verdana" pitchFamily="34" charset="0"/>
                <a:cs typeface="Arial" panose="020B0604020202020204" pitchFamily="34" charset="0"/>
              </a:rPr>
              <a:t>Every credible U.S. and international food safety authority that has studied GM crops has found that they are safe &amp; no health effects attributable to their use. </a:t>
            </a:r>
          </a:p>
          <a:p>
            <a:endParaRPr lang="en-US" sz="2000" dirty="0">
              <a:solidFill>
                <a:srgbClr val="66B512"/>
              </a:solidFill>
              <a:latin typeface="Arial" panose="020B0604020202020204" pitchFamily="34" charset="0"/>
              <a:ea typeface="Verdana" pitchFamily="34" charset="0"/>
              <a:cs typeface="Arial" panose="020B0604020202020204" pitchFamily="34" charset="0"/>
            </a:endParaRPr>
          </a:p>
          <a:p>
            <a:r>
              <a:rPr lang="en-US" sz="2000" dirty="0">
                <a:solidFill>
                  <a:srgbClr val="66B512"/>
                </a:solidFill>
                <a:latin typeface="Arial" panose="020B0604020202020204" pitchFamily="34" charset="0"/>
                <a:ea typeface="Verdana" pitchFamily="34" charset="0"/>
                <a:cs typeface="Arial" panose="020B0604020202020204" pitchFamily="34" charset="0"/>
              </a:rPr>
              <a:t>Since 1992, </a:t>
            </a:r>
            <a:r>
              <a:rPr lang="en-US" sz="2000" b="1" dirty="0">
                <a:solidFill>
                  <a:srgbClr val="10384F"/>
                </a:solidFill>
                <a:latin typeface="Arial" panose="020B0604020202020204" pitchFamily="34" charset="0"/>
                <a:ea typeface="Verdana" pitchFamily="34" charset="0"/>
                <a:cs typeface="Arial" panose="020B0604020202020204" pitchFamily="34" charset="0"/>
              </a:rPr>
              <a:t>71 different </a:t>
            </a:r>
            <a:r>
              <a:rPr lang="en-US" sz="2000" dirty="0">
                <a:solidFill>
                  <a:srgbClr val="66B512"/>
                </a:solidFill>
                <a:latin typeface="Arial" panose="020B0604020202020204" pitchFamily="34" charset="0"/>
                <a:ea typeface="Verdana" pitchFamily="34" charset="0"/>
                <a:cs typeface="Arial" panose="020B0604020202020204" pitchFamily="34" charset="0"/>
              </a:rPr>
              <a:t>countries have granted more than </a:t>
            </a:r>
            <a:r>
              <a:rPr lang="en-US" sz="2000" b="1" dirty="0">
                <a:solidFill>
                  <a:srgbClr val="10384F"/>
                </a:solidFill>
                <a:latin typeface="Arial" panose="020B0604020202020204" pitchFamily="34" charset="0"/>
                <a:ea typeface="Verdana" pitchFamily="34" charset="0"/>
                <a:cs typeface="Arial" panose="020B0604020202020204" pitchFamily="34" charset="0"/>
              </a:rPr>
              <a:t>4,485 commercial use approvals for</a:t>
            </a:r>
            <a:r>
              <a:rPr lang="en-US" sz="2000" dirty="0">
                <a:solidFill>
                  <a:srgbClr val="10384F"/>
                </a:solidFill>
                <a:latin typeface="Arial" panose="020B0604020202020204" pitchFamily="34" charset="0"/>
                <a:ea typeface="Verdana" pitchFamily="34" charset="0"/>
                <a:cs typeface="Arial" panose="020B0604020202020204" pitchFamily="34" charset="0"/>
              </a:rPr>
              <a:t> </a:t>
            </a:r>
            <a:r>
              <a:rPr lang="en-US" sz="2000" b="1" dirty="0">
                <a:solidFill>
                  <a:srgbClr val="10384F"/>
                </a:solidFill>
                <a:latin typeface="Arial" panose="020B0604020202020204" pitchFamily="34" charset="0"/>
                <a:ea typeface="Verdana" pitchFamily="34" charset="0"/>
                <a:cs typeface="Arial" panose="020B0604020202020204" pitchFamily="34" charset="0"/>
              </a:rPr>
              <a:t>403 different biotech events in 29 biotech crops</a:t>
            </a:r>
            <a:r>
              <a:rPr lang="en-US" sz="2000" dirty="0">
                <a:solidFill>
                  <a:srgbClr val="10384F"/>
                </a:solidFill>
                <a:latin typeface="Arial" panose="020B0604020202020204" pitchFamily="34" charset="0"/>
                <a:ea typeface="Verdana" pitchFamily="34" charset="0"/>
                <a:cs typeface="Arial" panose="020B0604020202020204" pitchFamily="34" charset="0"/>
              </a:rPr>
              <a:t>.  </a:t>
            </a:r>
          </a:p>
          <a:p>
            <a:endParaRPr lang="en-US" sz="2000" dirty="0">
              <a:solidFill>
                <a:srgbClr val="66B512"/>
              </a:solidFill>
              <a:latin typeface="Arial" panose="020B0604020202020204" pitchFamily="34" charset="0"/>
              <a:ea typeface="Verdana" pitchFamily="34" charset="0"/>
              <a:cs typeface="Arial" panose="020B0604020202020204" pitchFamily="34" charset="0"/>
            </a:endParaRPr>
          </a:p>
          <a:p>
            <a:r>
              <a:rPr lang="en-US" sz="2000" dirty="0">
                <a:solidFill>
                  <a:srgbClr val="66B512"/>
                </a:solidFill>
                <a:latin typeface="Arial" panose="020B0604020202020204" pitchFamily="34" charset="0"/>
                <a:ea typeface="Verdana" pitchFamily="34" charset="0"/>
                <a:cs typeface="Arial" panose="020B0604020202020204" pitchFamily="34" charset="0"/>
              </a:rPr>
              <a:t>In many countries there are multiple regulatory authorities (up to seven in one country) with the responsibility of assessing a particular aspect of safety.  </a:t>
            </a:r>
          </a:p>
        </p:txBody>
      </p:sp>
      <p:sp>
        <p:nvSpPr>
          <p:cNvPr id="6" name="Rectangle 5"/>
          <p:cNvSpPr/>
          <p:nvPr/>
        </p:nvSpPr>
        <p:spPr>
          <a:xfrm>
            <a:off x="7215809" y="3737114"/>
            <a:ext cx="1232452" cy="2126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9" name="Group 8"/>
          <p:cNvGrpSpPr/>
          <p:nvPr/>
        </p:nvGrpSpPr>
        <p:grpSpPr>
          <a:xfrm>
            <a:off x="5872791" y="1689653"/>
            <a:ext cx="2794129" cy="4108174"/>
            <a:chOff x="5713767" y="1689653"/>
            <a:chExt cx="2794129" cy="4108174"/>
          </a:xfrm>
        </p:grpSpPr>
        <p:pic>
          <p:nvPicPr>
            <p:cNvPr id="5" name="Picture 4" descr="LifeGraphic.png"/>
            <p:cNvPicPr>
              <a:picLocks noChangeAspect="1"/>
            </p:cNvPicPr>
            <p:nvPr/>
          </p:nvPicPr>
          <p:blipFill>
            <a:blip r:embed="rId3" cstate="print"/>
            <a:srcRect t="16216" r="62605" b="2786"/>
            <a:stretch>
              <a:fillRect/>
            </a:stretch>
          </p:blipFill>
          <p:spPr>
            <a:xfrm>
              <a:off x="5713767" y="1689653"/>
              <a:ext cx="2535712" cy="3836504"/>
            </a:xfrm>
            <a:prstGeom prst="rect">
              <a:avLst/>
            </a:prstGeom>
          </p:spPr>
        </p:pic>
        <p:sp>
          <p:nvSpPr>
            <p:cNvPr id="7" name="Rectangle 6"/>
            <p:cNvSpPr/>
            <p:nvPr/>
          </p:nvSpPr>
          <p:spPr>
            <a:xfrm>
              <a:off x="7275444" y="3756990"/>
              <a:ext cx="1232452" cy="196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Rectangle 7"/>
            <p:cNvSpPr/>
            <p:nvPr/>
          </p:nvSpPr>
          <p:spPr>
            <a:xfrm>
              <a:off x="6791739" y="4631635"/>
              <a:ext cx="1232452" cy="1166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10" name="Rectangle 9">
            <a:extLst>
              <a:ext uri="{FF2B5EF4-FFF2-40B4-BE49-F238E27FC236}">
                <a16:creationId xmlns:a16="http://schemas.microsoft.com/office/drawing/2014/main" id="{2699E96E-5836-424D-9E91-0D4EC896077E}"/>
              </a:ext>
            </a:extLst>
          </p:cNvPr>
          <p:cNvSpPr/>
          <p:nvPr/>
        </p:nvSpPr>
        <p:spPr>
          <a:xfrm>
            <a:off x="347869" y="6619460"/>
            <a:ext cx="7619335" cy="230832"/>
          </a:xfrm>
          <a:prstGeom prst="rect">
            <a:avLst/>
          </a:prstGeom>
        </p:spPr>
        <p:txBody>
          <a:bodyPr wrap="square">
            <a:spAutoFit/>
          </a:bodyPr>
          <a:lstStyle/>
          <a:p>
            <a:r>
              <a:rPr lang="en-US" sz="900" dirty="0"/>
              <a:t>Source: ISAAA.org </a:t>
            </a:r>
            <a:r>
              <a:rPr lang="en-US" sz="900" dirty="0">
                <a:hlinkClick r:id="rId4"/>
              </a:rPr>
              <a:t>https://www.isaaa.org/resources/publications/briefs/55/executivesummary/default.asp</a:t>
            </a:r>
            <a:endParaRPr lang="en-US" sz="9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http://upload.wikimedia.org/wikipedia/commons/3/37/USDA_logo.png"/>
          <p:cNvPicPr>
            <a:picLocks noChangeAspect="1" noChangeArrowheads="1"/>
          </p:cNvPicPr>
          <p:nvPr/>
        </p:nvPicPr>
        <p:blipFill>
          <a:blip r:embed="rId3" cstate="print"/>
          <a:srcRect/>
          <a:stretch>
            <a:fillRect/>
          </a:stretch>
        </p:blipFill>
        <p:spPr bwMode="auto">
          <a:xfrm>
            <a:off x="516535" y="1892094"/>
            <a:ext cx="1752120" cy="1208358"/>
          </a:xfrm>
          <a:prstGeom prst="rect">
            <a:avLst/>
          </a:prstGeom>
          <a:noFill/>
        </p:spPr>
      </p:pic>
      <p:sp>
        <p:nvSpPr>
          <p:cNvPr id="7" name="TextBox 6"/>
          <p:cNvSpPr txBox="1"/>
          <p:nvPr/>
        </p:nvSpPr>
        <p:spPr>
          <a:xfrm>
            <a:off x="135295" y="3467980"/>
            <a:ext cx="2514600" cy="707886"/>
          </a:xfrm>
          <a:prstGeom prst="rect">
            <a:avLst/>
          </a:prstGeom>
          <a:noFill/>
        </p:spPr>
        <p:txBody>
          <a:bodyPr wrap="square" rtlCol="0">
            <a:spAutoFit/>
          </a:bodyPr>
          <a:lstStyle/>
          <a:p>
            <a:pPr algn="ctr">
              <a:spcAft>
                <a:spcPts val="600"/>
              </a:spcAft>
            </a:pPr>
            <a:r>
              <a:rPr lang="en-US" sz="2000" b="1" dirty="0">
                <a:solidFill>
                  <a:srgbClr val="66B512"/>
                </a:solidFill>
                <a:latin typeface="Arial" panose="020B0604020202020204" pitchFamily="34" charset="0"/>
                <a:ea typeface="Verdana" pitchFamily="34" charset="0"/>
                <a:cs typeface="Arial" panose="020B0604020202020204" pitchFamily="34" charset="0"/>
              </a:rPr>
              <a:t>Is it safe for the environment? </a:t>
            </a:r>
          </a:p>
        </p:txBody>
      </p:sp>
      <p:pic>
        <p:nvPicPr>
          <p:cNvPr id="114692" name="Picture 4" descr="http://www.fda.gov/graphics/FDAlogos1999/graphics/logo1c.gif"/>
          <p:cNvPicPr>
            <a:picLocks noChangeAspect="1" noChangeArrowheads="1"/>
          </p:cNvPicPr>
          <p:nvPr/>
        </p:nvPicPr>
        <p:blipFill>
          <a:blip r:embed="rId4" cstate="print"/>
          <a:srcRect/>
          <a:stretch>
            <a:fillRect/>
          </a:stretch>
        </p:blipFill>
        <p:spPr bwMode="auto">
          <a:xfrm>
            <a:off x="2939614" y="1904232"/>
            <a:ext cx="2293811" cy="1070446"/>
          </a:xfrm>
          <a:prstGeom prst="rect">
            <a:avLst/>
          </a:prstGeom>
          <a:noFill/>
        </p:spPr>
      </p:pic>
      <p:sp>
        <p:nvSpPr>
          <p:cNvPr id="9" name="TextBox 8"/>
          <p:cNvSpPr txBox="1"/>
          <p:nvPr/>
        </p:nvSpPr>
        <p:spPr>
          <a:xfrm>
            <a:off x="2862110" y="3422260"/>
            <a:ext cx="2862470" cy="1415772"/>
          </a:xfrm>
          <a:prstGeom prst="rect">
            <a:avLst/>
          </a:prstGeom>
          <a:noFill/>
        </p:spPr>
        <p:txBody>
          <a:bodyPr wrap="square" rtlCol="0">
            <a:spAutoFit/>
          </a:bodyPr>
          <a:lstStyle/>
          <a:p>
            <a:pPr algn="ctr">
              <a:spcAft>
                <a:spcPts val="600"/>
              </a:spcAft>
            </a:pPr>
            <a:r>
              <a:rPr lang="en-US" sz="2000" b="1" dirty="0">
                <a:solidFill>
                  <a:srgbClr val="66B512"/>
                </a:solidFill>
                <a:latin typeface="Arial" panose="020B0604020202020204" pitchFamily="34" charset="0"/>
                <a:ea typeface="Verdana" pitchFamily="34" charset="0"/>
                <a:cs typeface="Arial" panose="020B0604020202020204" pitchFamily="34" charset="0"/>
              </a:rPr>
              <a:t>Is it safe for humans and animals to eat?</a:t>
            </a:r>
          </a:p>
          <a:p>
            <a:pPr marL="285750" indent="-285750">
              <a:spcAft>
                <a:spcPts val="600"/>
              </a:spcAft>
              <a:buFont typeface="Arial" panose="020B0604020202020204" pitchFamily="34" charset="0"/>
              <a:buChar char="•"/>
            </a:pPr>
            <a:r>
              <a:rPr lang="en-US" dirty="0">
                <a:solidFill>
                  <a:srgbClr val="66B512"/>
                </a:solidFill>
                <a:latin typeface="Arial" panose="020B0604020202020204" pitchFamily="34" charset="0"/>
                <a:ea typeface="Verdana" pitchFamily="34" charset="0"/>
                <a:cs typeface="Arial" panose="020B0604020202020204" pitchFamily="34" charset="0"/>
              </a:rPr>
              <a:t>Nutritional changes</a:t>
            </a:r>
          </a:p>
          <a:p>
            <a:pPr marL="285750" indent="-285750">
              <a:spcAft>
                <a:spcPts val="600"/>
              </a:spcAft>
              <a:buFont typeface="Arial" panose="020B0604020202020204" pitchFamily="34" charset="0"/>
              <a:buChar char="•"/>
            </a:pPr>
            <a:r>
              <a:rPr lang="en-US" dirty="0">
                <a:solidFill>
                  <a:srgbClr val="66B512"/>
                </a:solidFill>
                <a:latin typeface="Arial" panose="020B0604020202020204" pitchFamily="34" charset="0"/>
                <a:ea typeface="Verdana" pitchFamily="34" charset="0"/>
                <a:cs typeface="Arial" panose="020B0604020202020204" pitchFamily="34" charset="0"/>
              </a:rPr>
              <a:t>Compositional changes</a:t>
            </a:r>
          </a:p>
        </p:txBody>
      </p:sp>
      <p:pic>
        <p:nvPicPr>
          <p:cNvPr id="114694" name="Picture 6" descr="http://netrightdaily.com/wp-content/uploads/2010/06/EPA-Logo.jpg"/>
          <p:cNvPicPr>
            <a:picLocks noChangeAspect="1" noChangeArrowheads="1"/>
          </p:cNvPicPr>
          <p:nvPr/>
        </p:nvPicPr>
        <p:blipFill>
          <a:blip r:embed="rId5" cstate="print"/>
          <a:srcRect/>
          <a:stretch>
            <a:fillRect/>
          </a:stretch>
        </p:blipFill>
        <p:spPr bwMode="auto">
          <a:xfrm>
            <a:off x="6204387" y="1733544"/>
            <a:ext cx="1531359" cy="1531359"/>
          </a:xfrm>
          <a:prstGeom prst="rect">
            <a:avLst/>
          </a:prstGeom>
          <a:noFill/>
        </p:spPr>
      </p:pic>
      <p:sp>
        <p:nvSpPr>
          <p:cNvPr id="11" name="TextBox 10"/>
          <p:cNvSpPr txBox="1"/>
          <p:nvPr/>
        </p:nvSpPr>
        <p:spPr>
          <a:xfrm>
            <a:off x="5936795" y="3467980"/>
            <a:ext cx="2536645" cy="1400383"/>
          </a:xfrm>
          <a:prstGeom prst="rect">
            <a:avLst/>
          </a:prstGeom>
          <a:noFill/>
        </p:spPr>
        <p:txBody>
          <a:bodyPr wrap="square" rtlCol="0">
            <a:spAutoFit/>
          </a:bodyPr>
          <a:lstStyle/>
          <a:p>
            <a:pPr algn="ctr">
              <a:spcAft>
                <a:spcPts val="600"/>
              </a:spcAft>
            </a:pPr>
            <a:r>
              <a:rPr lang="en-US" sz="2000" b="1" dirty="0">
                <a:solidFill>
                  <a:srgbClr val="66B512"/>
                </a:solidFill>
                <a:latin typeface="Arial" panose="020B0604020202020204" pitchFamily="34" charset="0"/>
                <a:ea typeface="Verdana" pitchFamily="34" charset="0"/>
                <a:cs typeface="Arial" panose="020B0604020202020204" pitchFamily="34" charset="0"/>
              </a:rPr>
              <a:t>Is it safe for humans and the environment?</a:t>
            </a:r>
          </a:p>
          <a:p>
            <a:pPr>
              <a:spcAft>
                <a:spcPts val="600"/>
              </a:spcAft>
              <a:buFont typeface="Arial" pitchFamily="34" charset="0"/>
              <a:buChar char="•"/>
            </a:pPr>
            <a:endParaRPr lang="en-US" sz="2000" dirty="0">
              <a:solidFill>
                <a:srgbClr val="9DBB67"/>
              </a:solidFill>
              <a:latin typeface="Verdana" pitchFamily="34" charset="0"/>
              <a:ea typeface="Verdana" pitchFamily="34" charset="0"/>
              <a:cs typeface="Verdana" pitchFamily="34" charset="0"/>
            </a:endParaRPr>
          </a:p>
        </p:txBody>
      </p:sp>
      <p:sp>
        <p:nvSpPr>
          <p:cNvPr id="10" name="Rectangle 2"/>
          <p:cNvSpPr txBox="1">
            <a:spLocks noChangeArrowheads="1"/>
          </p:cNvSpPr>
          <p:nvPr/>
        </p:nvSpPr>
        <p:spPr>
          <a:xfrm>
            <a:off x="218658" y="5172533"/>
            <a:ext cx="8249478" cy="2017157"/>
          </a:xfrm>
          <a:prstGeom prst="rect">
            <a:avLst/>
          </a:prstGeom>
        </p:spPr>
        <p:txBody>
          <a:bodyPr>
            <a:normAutofit fontScale="97500"/>
          </a:body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sz="2900" b="1" i="0" u="none" strike="noStrike" kern="1200" cap="none" spc="0" normalizeH="0" baseline="0" noProof="0" dirty="0">
                <a:ln>
                  <a:noFill/>
                </a:ln>
                <a:solidFill>
                  <a:srgbClr val="10384F"/>
                </a:solidFill>
                <a:effectLst/>
                <a:uLnTx/>
                <a:uFillTx/>
                <a:latin typeface="Arial" panose="020B0604020202020204" pitchFamily="34" charset="0"/>
                <a:ea typeface="Verdana" panose="020B0604030504040204" pitchFamily="34" charset="0"/>
                <a:cs typeface="Arial" panose="020B0604020202020204" pitchFamily="34" charset="0"/>
              </a:rPr>
              <a:t>Globally, &gt;90 additional government bodies</a:t>
            </a:r>
            <a:r>
              <a:rPr kumimoji="0" lang="en-US" sz="2900" b="1" i="0" u="none" strike="noStrike" kern="1200" cap="none" spc="0" normalizeH="0" noProof="0" dirty="0">
                <a:ln>
                  <a:noFill/>
                </a:ln>
                <a:solidFill>
                  <a:srgbClr val="10384F"/>
                </a:solidFill>
                <a:effectLst/>
                <a:uLnTx/>
                <a:uFillTx/>
                <a:latin typeface="Arial" panose="020B0604020202020204" pitchFamily="34" charset="0"/>
                <a:ea typeface="Verdana" panose="020B0604030504040204" pitchFamily="34" charset="0"/>
                <a:cs typeface="Arial" panose="020B0604020202020204" pitchFamily="34" charset="0"/>
              </a:rPr>
              <a:t> also review each product before it can be commercialized.</a:t>
            </a:r>
            <a:br>
              <a:rPr kumimoji="0" lang="en-US" sz="3200" b="1" i="0" u="none" strike="noStrike" kern="1200" cap="none" spc="0" normalizeH="0" baseline="0" noProof="0" dirty="0">
                <a:ln>
                  <a:noFill/>
                </a:ln>
                <a:solidFill>
                  <a:schemeClr val="accent2">
                    <a:lumMod val="75000"/>
                  </a:schemeClr>
                </a:solidFill>
                <a:effectLst/>
                <a:uLnTx/>
                <a:uFillTx/>
                <a:latin typeface="Arial" panose="020B0604020202020204" pitchFamily="34" charset="0"/>
                <a:ea typeface="Verdana" panose="020B0604030504040204" pitchFamily="34" charset="0"/>
                <a:cs typeface="Arial" panose="020B0604020202020204" pitchFamily="34" charset="0"/>
              </a:rPr>
            </a:br>
            <a:endParaRPr kumimoji="0" lang="en-US" sz="3200" b="1" i="0" u="none" strike="noStrike" kern="1200" cap="none" spc="0" normalizeH="0" baseline="0" noProof="0" dirty="0">
              <a:ln>
                <a:noFill/>
              </a:ln>
              <a:solidFill>
                <a:schemeClr val="accent2">
                  <a:lumMod val="75000"/>
                </a:scheme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3" name="Title 1"/>
          <p:cNvSpPr txBox="1">
            <a:spLocks/>
          </p:cNvSpPr>
          <p:nvPr/>
        </p:nvSpPr>
        <p:spPr>
          <a:xfrm>
            <a:off x="267114" y="396402"/>
            <a:ext cx="8133936" cy="715962"/>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800" b="1" dirty="0">
                <a:solidFill>
                  <a:srgbClr val="66B512"/>
                </a:solidFill>
                <a:latin typeface="Arial" panose="020B0604020202020204" pitchFamily="34" charset="0"/>
                <a:ea typeface="Verdana" pitchFamily="34" charset="0"/>
                <a:cs typeface="Arial" panose="020B0604020202020204" pitchFamily="34" charset="0"/>
              </a:rPr>
              <a:t>In the U.S., Three Regulatory Agencies have Oversight for GM Crops</a:t>
            </a:r>
            <a:endParaRPr kumimoji="0" lang="en-US" sz="2800" b="1" i="0" u="none" strike="noStrike" kern="1200" cap="none" spc="0" normalizeH="0" noProof="0" dirty="0">
              <a:ln>
                <a:noFill/>
              </a:ln>
              <a:solidFill>
                <a:srgbClr val="66B512"/>
              </a:solidFill>
              <a:effectLst/>
              <a:uLnTx/>
              <a:uFillTx/>
              <a:latin typeface="Arial" panose="020B0604020202020204" pitchFamily="34" charset="0"/>
              <a:ea typeface="Verdana" pitchFamily="34" charset="0"/>
              <a:cs typeface="Arial" panose="020B0604020202020204" pitchFamily="34" charset="0"/>
            </a:endParaRPr>
          </a:p>
        </p:txBody>
      </p:sp>
    </p:spTree>
    <p:extLst>
      <p:ext uri="{BB962C8B-B14F-4D97-AF65-F5344CB8AC3E}">
        <p14:creationId xmlns:p14="http://schemas.microsoft.com/office/powerpoint/2010/main" val="1676616947"/>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0899" y="1287715"/>
            <a:ext cx="8197239" cy="463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238125" y="302796"/>
            <a:ext cx="8001000" cy="715962"/>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66B512"/>
                </a:solidFill>
                <a:effectLst/>
                <a:uLnTx/>
                <a:uFillTx/>
                <a:latin typeface="Arial" panose="020B0604020202020204" pitchFamily="34" charset="0"/>
                <a:ea typeface="Verdana" pitchFamily="34" charset="0"/>
                <a:cs typeface="Arial" panose="020B0604020202020204" pitchFamily="34" charset="0"/>
              </a:rPr>
              <a:t>GMO Research, Review and Regulation</a:t>
            </a:r>
            <a:endParaRPr kumimoji="0" lang="en-US" sz="3200" b="1" i="0" u="none" strike="noStrike" kern="1200" cap="none" spc="0" normalizeH="0" noProof="0" dirty="0">
              <a:ln>
                <a:noFill/>
              </a:ln>
              <a:solidFill>
                <a:srgbClr val="66B512"/>
              </a:solidFill>
              <a:effectLst/>
              <a:uLnTx/>
              <a:uFillTx/>
              <a:latin typeface="Arial" panose="020B0604020202020204" pitchFamily="34" charset="0"/>
              <a:ea typeface="Verdana" pitchFamily="34" charset="0"/>
              <a:cs typeface="Arial" panose="020B0604020202020204" pitchFamily="34" charset="0"/>
            </a:endParaRPr>
          </a:p>
        </p:txBody>
      </p:sp>
      <p:sp>
        <p:nvSpPr>
          <p:cNvPr id="5" name="Rectangle 4">
            <a:extLst>
              <a:ext uri="{FF2B5EF4-FFF2-40B4-BE49-F238E27FC236}">
                <a16:creationId xmlns:a16="http://schemas.microsoft.com/office/drawing/2014/main" id="{425A2FB6-9B00-4EE9-A5F0-2426DF78999D}"/>
              </a:ext>
            </a:extLst>
          </p:cNvPr>
          <p:cNvSpPr/>
          <p:nvPr/>
        </p:nvSpPr>
        <p:spPr>
          <a:xfrm>
            <a:off x="159138" y="6555204"/>
            <a:ext cx="7572621" cy="230832"/>
          </a:xfrm>
          <a:prstGeom prst="rect">
            <a:avLst/>
          </a:prstGeom>
        </p:spPr>
        <p:txBody>
          <a:bodyPr wrap="square">
            <a:spAutoFit/>
          </a:bodyPr>
          <a:lstStyle/>
          <a:p>
            <a:r>
              <a:rPr lang="en-US" sz="900" i="1" dirty="0">
                <a:solidFill>
                  <a:srgbClr val="10384F"/>
                </a:solidFill>
                <a:latin typeface="Arial" panose="020B0604020202020204" pitchFamily="34" charset="0"/>
                <a:ea typeface="Verdana" charset="0"/>
                <a:cs typeface="Arial" panose="020B0604020202020204" pitchFamily="34" charset="0"/>
              </a:rPr>
              <a:t>Source: GMOAnswers.com </a:t>
            </a:r>
            <a:r>
              <a:rPr lang="en-US" sz="900" i="1" dirty="0">
                <a:solidFill>
                  <a:srgbClr val="10384F"/>
                </a:solidFill>
                <a:latin typeface="Arial" panose="020B0604020202020204" pitchFamily="34" charset="0"/>
                <a:ea typeface="Verdana" charset="0"/>
                <a:cs typeface="Arial" panose="020B0604020202020204" pitchFamily="34" charset="0"/>
                <a:hlinkClick r:id="rId4"/>
              </a:rPr>
              <a:t>https://gmoanswers.com/sites/default/files/2018-11/How%20Does%20a%20GMo%20Get%20to%20Market_0.JPG</a:t>
            </a:r>
            <a:endParaRPr lang="en-US" sz="9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6225" y="274221"/>
            <a:ext cx="8001000" cy="715962"/>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66B512"/>
                </a:solidFill>
                <a:effectLst/>
                <a:uLnTx/>
                <a:uFillTx/>
                <a:latin typeface="Arial" panose="020B0604020202020204" pitchFamily="34" charset="0"/>
                <a:ea typeface="Verdana" pitchFamily="34" charset="0"/>
                <a:cs typeface="Arial" panose="020B0604020202020204" pitchFamily="34" charset="0"/>
              </a:rPr>
              <a:t>Expert Scientific Findings</a:t>
            </a:r>
            <a:endParaRPr kumimoji="0" lang="en-US" sz="3200" b="1" i="0" u="none" strike="noStrike" kern="1200" cap="none" spc="0" normalizeH="0" noProof="0" dirty="0">
              <a:ln>
                <a:noFill/>
              </a:ln>
              <a:solidFill>
                <a:srgbClr val="66B512"/>
              </a:solidFill>
              <a:effectLst/>
              <a:uLnTx/>
              <a:uFillTx/>
              <a:latin typeface="Arial" panose="020B0604020202020204" pitchFamily="34" charset="0"/>
              <a:ea typeface="Verdana" pitchFamily="34" charset="0"/>
              <a:cs typeface="Arial" panose="020B0604020202020204" pitchFamily="34" charset="0"/>
            </a:endParaRPr>
          </a:p>
        </p:txBody>
      </p:sp>
      <p:sp>
        <p:nvSpPr>
          <p:cNvPr id="3" name="Rectangle 2"/>
          <p:cNvSpPr/>
          <p:nvPr/>
        </p:nvSpPr>
        <p:spPr>
          <a:xfrm>
            <a:off x="139149" y="1311967"/>
            <a:ext cx="2683564" cy="3921073"/>
          </a:xfrm>
          <a:prstGeom prst="rect">
            <a:avLst/>
          </a:prstGeom>
        </p:spPr>
        <p:txBody>
          <a:bodyPr wrap="square">
            <a:spAutoFit/>
          </a:bodyPr>
          <a:lstStyle/>
          <a:p>
            <a:pPr>
              <a:lnSpc>
                <a:spcPct val="80000"/>
              </a:lnSpc>
            </a:pPr>
            <a:r>
              <a:rPr lang="en-US" b="1" dirty="0">
                <a:solidFill>
                  <a:srgbClr val="10384F"/>
                </a:solidFill>
                <a:latin typeface="Arial" panose="020B0604020202020204" pitchFamily="34" charset="0"/>
                <a:ea typeface="Verdana" pitchFamily="34" charset="0"/>
                <a:cs typeface="Arial" panose="020B0604020202020204" pitchFamily="34" charset="0"/>
              </a:rPr>
              <a:t>U.S. Food and Drug Administration</a:t>
            </a:r>
          </a:p>
          <a:p>
            <a:pPr>
              <a:spcBef>
                <a:spcPts val="1200"/>
              </a:spcBef>
              <a:spcAft>
                <a:spcPts val="600"/>
              </a:spcAft>
            </a:pPr>
            <a:r>
              <a:rPr lang="en-US" sz="1400" dirty="0">
                <a:solidFill>
                  <a:srgbClr val="10384F"/>
                </a:solidFill>
                <a:latin typeface="Arial" panose="020B0604020202020204" pitchFamily="34" charset="0"/>
                <a:ea typeface="Verdana" pitchFamily="34" charset="0"/>
                <a:cs typeface="Arial" panose="020B0604020202020204" pitchFamily="34" charset="0"/>
              </a:rPr>
              <a:t>“Food and food ingredients derived from GE plants must adhere to the same safety requirements … that apply to food and food ingredients derived from traditionally bred plants. The consultation is complete only when </a:t>
            </a:r>
            <a:br>
              <a:rPr lang="en-US" sz="1400" dirty="0">
                <a:solidFill>
                  <a:srgbClr val="10384F"/>
                </a:solidFill>
                <a:latin typeface="Arial" panose="020B0604020202020204" pitchFamily="34" charset="0"/>
                <a:ea typeface="Verdana" pitchFamily="34" charset="0"/>
                <a:cs typeface="Arial" panose="020B0604020202020204" pitchFamily="34" charset="0"/>
              </a:rPr>
            </a:br>
            <a:r>
              <a:rPr lang="en-US" sz="1400" dirty="0">
                <a:solidFill>
                  <a:srgbClr val="10384F"/>
                </a:solidFill>
                <a:latin typeface="Arial" panose="020B0604020202020204" pitchFamily="34" charset="0"/>
                <a:ea typeface="Verdana" pitchFamily="34" charset="0"/>
                <a:cs typeface="Arial" panose="020B0604020202020204" pitchFamily="34" charset="0"/>
              </a:rPr>
              <a:t>FDA’s team of scientists are satisfied with the [GE Food] developer's safety assessment and have </a:t>
            </a:r>
            <a:br>
              <a:rPr lang="en-US" sz="1400" dirty="0">
                <a:solidFill>
                  <a:srgbClr val="10384F"/>
                </a:solidFill>
                <a:latin typeface="Arial" panose="020B0604020202020204" pitchFamily="34" charset="0"/>
                <a:ea typeface="Verdana" pitchFamily="34" charset="0"/>
                <a:cs typeface="Arial" panose="020B0604020202020204" pitchFamily="34" charset="0"/>
              </a:rPr>
            </a:br>
            <a:r>
              <a:rPr lang="en-US" sz="1400" dirty="0">
                <a:solidFill>
                  <a:srgbClr val="10384F"/>
                </a:solidFill>
                <a:latin typeface="Arial" panose="020B0604020202020204" pitchFamily="34" charset="0"/>
                <a:ea typeface="Verdana" pitchFamily="34" charset="0"/>
                <a:cs typeface="Arial" panose="020B0604020202020204" pitchFamily="34" charset="0"/>
              </a:rPr>
              <a:t>no further questions </a:t>
            </a:r>
            <a:br>
              <a:rPr lang="en-US" sz="1400" dirty="0">
                <a:solidFill>
                  <a:srgbClr val="10384F"/>
                </a:solidFill>
                <a:latin typeface="Arial" panose="020B0604020202020204" pitchFamily="34" charset="0"/>
                <a:ea typeface="Verdana" pitchFamily="34" charset="0"/>
                <a:cs typeface="Arial" panose="020B0604020202020204" pitchFamily="34" charset="0"/>
              </a:rPr>
            </a:br>
            <a:r>
              <a:rPr lang="en-US" sz="1400" dirty="0">
                <a:solidFill>
                  <a:srgbClr val="10384F"/>
                </a:solidFill>
                <a:latin typeface="Arial" panose="020B0604020202020204" pitchFamily="34" charset="0"/>
                <a:ea typeface="Verdana" pitchFamily="34" charset="0"/>
                <a:cs typeface="Arial" panose="020B0604020202020204" pitchFamily="34" charset="0"/>
              </a:rPr>
              <a:t>regarding safety or other regulatory issues.” </a:t>
            </a:r>
          </a:p>
        </p:txBody>
      </p:sp>
      <p:sp>
        <p:nvSpPr>
          <p:cNvPr id="4" name="Rectangle 3"/>
          <p:cNvSpPr/>
          <p:nvPr/>
        </p:nvSpPr>
        <p:spPr>
          <a:xfrm>
            <a:off x="129211" y="1252333"/>
            <a:ext cx="2743200" cy="4648200"/>
          </a:xfrm>
          <a:prstGeom prst="rect">
            <a:avLst/>
          </a:prstGeom>
          <a:noFill/>
          <a:ln w="38100" cap="rnd">
            <a:solidFill>
              <a:srgbClr val="0091D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91DF"/>
              </a:solidFill>
            </a:endParaRPr>
          </a:p>
        </p:txBody>
      </p:sp>
      <p:sp>
        <p:nvSpPr>
          <p:cNvPr id="7" name="Rectangle 6"/>
          <p:cNvSpPr/>
          <p:nvPr/>
        </p:nvSpPr>
        <p:spPr>
          <a:xfrm>
            <a:off x="2985019" y="1252333"/>
            <a:ext cx="2743200" cy="4648200"/>
          </a:xfrm>
          <a:prstGeom prst="rect">
            <a:avLst/>
          </a:prstGeom>
          <a:noFill/>
          <a:ln w="38100" cap="rnd">
            <a:solidFill>
              <a:srgbClr val="0091D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91DF"/>
              </a:solidFill>
            </a:endParaRPr>
          </a:p>
        </p:txBody>
      </p:sp>
      <p:sp>
        <p:nvSpPr>
          <p:cNvPr id="8" name="Rectangle 7"/>
          <p:cNvSpPr/>
          <p:nvPr/>
        </p:nvSpPr>
        <p:spPr>
          <a:xfrm>
            <a:off x="5820949" y="1252333"/>
            <a:ext cx="2743200" cy="4648200"/>
          </a:xfrm>
          <a:prstGeom prst="rect">
            <a:avLst/>
          </a:prstGeom>
          <a:noFill/>
          <a:ln w="38100" cap="rnd">
            <a:solidFill>
              <a:srgbClr val="0091D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91DF"/>
              </a:solidFill>
            </a:endParaRPr>
          </a:p>
        </p:txBody>
      </p:sp>
      <p:sp>
        <p:nvSpPr>
          <p:cNvPr id="9" name="Rectangle 8"/>
          <p:cNvSpPr/>
          <p:nvPr/>
        </p:nvSpPr>
        <p:spPr>
          <a:xfrm>
            <a:off x="3021496" y="1311967"/>
            <a:ext cx="2623931" cy="3136243"/>
          </a:xfrm>
          <a:prstGeom prst="rect">
            <a:avLst/>
          </a:prstGeom>
        </p:spPr>
        <p:txBody>
          <a:bodyPr wrap="square">
            <a:spAutoFit/>
          </a:bodyPr>
          <a:lstStyle/>
          <a:p>
            <a:pPr>
              <a:lnSpc>
                <a:spcPct val="80000"/>
              </a:lnSpc>
            </a:pPr>
            <a:r>
              <a:rPr lang="en-US" b="1" dirty="0">
                <a:solidFill>
                  <a:srgbClr val="10384F"/>
                </a:solidFill>
                <a:latin typeface="Arial" panose="020B0604020202020204" pitchFamily="34" charset="0"/>
                <a:ea typeface="Verdana" pitchFamily="34" charset="0"/>
                <a:cs typeface="Arial" panose="020B0604020202020204" pitchFamily="34" charset="0"/>
              </a:rPr>
              <a:t>National Academy of Sciences</a:t>
            </a:r>
          </a:p>
          <a:p>
            <a:pPr>
              <a:spcBef>
                <a:spcPts val="1800"/>
              </a:spcBef>
              <a:spcAft>
                <a:spcPts val="600"/>
              </a:spcAft>
            </a:pPr>
            <a:r>
              <a:rPr lang="en-US" sz="1400" dirty="0">
                <a:solidFill>
                  <a:srgbClr val="10384F"/>
                </a:solidFill>
                <a:latin typeface="Arial" panose="020B0604020202020204" pitchFamily="34" charset="0"/>
                <a:ea typeface="Verdana" pitchFamily="34" charset="0"/>
                <a:cs typeface="Arial" panose="020B0604020202020204" pitchFamily="34" charset="0"/>
              </a:rPr>
              <a:t> The study committee found “no substantiated evidence of a difference in risks to human health between currently commercially genetically engineered (GE) crops and conventionally bred crops, nor did it find conclusive cause-and-effect evidence of environmental problems from the GE crops.” </a:t>
            </a:r>
          </a:p>
        </p:txBody>
      </p:sp>
      <p:sp>
        <p:nvSpPr>
          <p:cNvPr id="10" name="Rectangle 9"/>
          <p:cNvSpPr/>
          <p:nvPr/>
        </p:nvSpPr>
        <p:spPr>
          <a:xfrm>
            <a:off x="5844208" y="1311967"/>
            <a:ext cx="2683566" cy="2933111"/>
          </a:xfrm>
          <a:prstGeom prst="rect">
            <a:avLst/>
          </a:prstGeom>
        </p:spPr>
        <p:txBody>
          <a:bodyPr wrap="square">
            <a:spAutoFit/>
          </a:bodyPr>
          <a:lstStyle/>
          <a:p>
            <a:pPr>
              <a:lnSpc>
                <a:spcPct val="80000"/>
              </a:lnSpc>
            </a:pPr>
            <a:r>
              <a:rPr lang="en-US" b="1" dirty="0">
                <a:solidFill>
                  <a:srgbClr val="10384F"/>
                </a:solidFill>
                <a:latin typeface="Arial" panose="020B0604020202020204" pitchFamily="34" charset="0"/>
                <a:ea typeface="Verdana" pitchFamily="34" charset="0"/>
                <a:cs typeface="Arial" panose="020B0604020202020204" pitchFamily="34" charset="0"/>
              </a:rPr>
              <a:t>American Medical Association Council on Science and Public Health</a:t>
            </a:r>
          </a:p>
          <a:p>
            <a:pPr>
              <a:spcBef>
                <a:spcPts val="1800"/>
              </a:spcBef>
              <a:spcAft>
                <a:spcPts val="600"/>
              </a:spcAft>
            </a:pPr>
            <a:r>
              <a:rPr lang="en-US" sz="1400" dirty="0">
                <a:solidFill>
                  <a:srgbClr val="10384F"/>
                </a:solidFill>
                <a:latin typeface="Arial" panose="020B0604020202020204" pitchFamily="34" charset="0"/>
                <a:ea typeface="Verdana" pitchFamily="34" charset="0"/>
                <a:cs typeface="Arial" panose="020B0604020202020204" pitchFamily="34" charset="0"/>
              </a:rPr>
              <a:t>“Bioengineered foods have been consumed for close </a:t>
            </a:r>
            <a:br>
              <a:rPr lang="en-US" sz="1400" dirty="0">
                <a:solidFill>
                  <a:srgbClr val="10384F"/>
                </a:solidFill>
                <a:latin typeface="Arial" panose="020B0604020202020204" pitchFamily="34" charset="0"/>
                <a:ea typeface="Verdana" pitchFamily="34" charset="0"/>
                <a:cs typeface="Arial" panose="020B0604020202020204" pitchFamily="34" charset="0"/>
              </a:rPr>
            </a:br>
            <a:r>
              <a:rPr lang="en-US" sz="1400" dirty="0">
                <a:solidFill>
                  <a:srgbClr val="10384F"/>
                </a:solidFill>
                <a:latin typeface="Arial" panose="020B0604020202020204" pitchFamily="34" charset="0"/>
                <a:ea typeface="Verdana" pitchFamily="34" charset="0"/>
                <a:cs typeface="Arial" panose="020B0604020202020204" pitchFamily="34" charset="0"/>
              </a:rPr>
              <a:t>to 20 years, and during that time, no overt consequences on human health have been reported and/or substantiated in the </a:t>
            </a:r>
            <a:br>
              <a:rPr lang="en-US" sz="1400" dirty="0">
                <a:solidFill>
                  <a:srgbClr val="10384F"/>
                </a:solidFill>
                <a:latin typeface="Arial" panose="020B0604020202020204" pitchFamily="34" charset="0"/>
                <a:ea typeface="Verdana" pitchFamily="34" charset="0"/>
                <a:cs typeface="Arial" panose="020B0604020202020204" pitchFamily="34" charset="0"/>
              </a:rPr>
            </a:br>
            <a:r>
              <a:rPr lang="en-US" sz="1400" dirty="0">
                <a:solidFill>
                  <a:srgbClr val="10384F"/>
                </a:solidFill>
                <a:latin typeface="Arial" panose="020B0604020202020204" pitchFamily="34" charset="0"/>
                <a:ea typeface="Verdana" pitchFamily="34" charset="0"/>
                <a:cs typeface="Arial" panose="020B0604020202020204" pitchFamily="34" charset="0"/>
              </a:rPr>
              <a:t>peer-reviewed literature.”</a:t>
            </a:r>
          </a:p>
        </p:txBody>
      </p:sp>
      <p:sp>
        <p:nvSpPr>
          <p:cNvPr id="11" name="TextBox 10"/>
          <p:cNvSpPr txBox="1"/>
          <p:nvPr/>
        </p:nvSpPr>
        <p:spPr>
          <a:xfrm>
            <a:off x="874643" y="5936974"/>
            <a:ext cx="1210588" cy="369332"/>
          </a:xfrm>
          <a:prstGeom prst="rect">
            <a:avLst/>
          </a:prstGeom>
          <a:noFill/>
        </p:spPr>
        <p:txBody>
          <a:bodyPr wrap="none" rtlCol="0">
            <a:spAutoFit/>
          </a:bodyPr>
          <a:lstStyle/>
          <a:p>
            <a:r>
              <a:rPr lang="en-US" b="1" dirty="0">
                <a:solidFill>
                  <a:srgbClr val="10384F"/>
                </a:solidFill>
                <a:latin typeface="Arial" panose="020B0604020202020204" pitchFamily="34" charset="0"/>
                <a:ea typeface="Verdana" pitchFamily="34" charset="0"/>
                <a:cs typeface="Arial" panose="020B0604020202020204" pitchFamily="34" charset="0"/>
              </a:rPr>
              <a:t>May 2013</a:t>
            </a:r>
          </a:p>
        </p:txBody>
      </p:sp>
      <p:sp>
        <p:nvSpPr>
          <p:cNvPr id="12" name="TextBox 11"/>
          <p:cNvSpPr txBox="1"/>
          <p:nvPr/>
        </p:nvSpPr>
        <p:spPr>
          <a:xfrm>
            <a:off x="3665983" y="5936974"/>
            <a:ext cx="1210588" cy="369332"/>
          </a:xfrm>
          <a:prstGeom prst="rect">
            <a:avLst/>
          </a:prstGeom>
          <a:noFill/>
        </p:spPr>
        <p:txBody>
          <a:bodyPr wrap="none" rtlCol="0">
            <a:spAutoFit/>
          </a:bodyPr>
          <a:lstStyle/>
          <a:p>
            <a:r>
              <a:rPr lang="en-US" b="1" dirty="0">
                <a:solidFill>
                  <a:srgbClr val="10384F"/>
                </a:solidFill>
                <a:latin typeface="Arial" panose="020B0604020202020204" pitchFamily="34" charset="0"/>
                <a:ea typeface="Verdana" pitchFamily="34" charset="0"/>
                <a:cs typeface="Arial" panose="020B0604020202020204" pitchFamily="34" charset="0"/>
              </a:rPr>
              <a:t>May 2016</a:t>
            </a:r>
          </a:p>
        </p:txBody>
      </p:sp>
      <p:sp>
        <p:nvSpPr>
          <p:cNvPr id="13" name="TextBox 12"/>
          <p:cNvSpPr txBox="1"/>
          <p:nvPr/>
        </p:nvSpPr>
        <p:spPr>
          <a:xfrm>
            <a:off x="6506812" y="5936974"/>
            <a:ext cx="1300356" cy="369332"/>
          </a:xfrm>
          <a:prstGeom prst="rect">
            <a:avLst/>
          </a:prstGeom>
          <a:noFill/>
        </p:spPr>
        <p:txBody>
          <a:bodyPr wrap="none" rtlCol="0">
            <a:spAutoFit/>
          </a:bodyPr>
          <a:lstStyle/>
          <a:p>
            <a:r>
              <a:rPr lang="en-US" b="1" dirty="0">
                <a:solidFill>
                  <a:srgbClr val="10384F"/>
                </a:solidFill>
                <a:latin typeface="Arial" panose="020B0604020202020204" pitchFamily="34" charset="0"/>
                <a:ea typeface="Verdana" pitchFamily="34" charset="0"/>
                <a:cs typeface="Arial" panose="020B0604020202020204" pitchFamily="34" charset="0"/>
              </a:rPr>
              <a:t>June 2012</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76325" y="241505"/>
            <a:ext cx="8001000" cy="71596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66B512"/>
                </a:solidFill>
                <a:effectLst/>
                <a:uLnTx/>
                <a:uFillTx/>
                <a:latin typeface="Arial" panose="020B0604020202020204" pitchFamily="34" charset="0"/>
                <a:ea typeface="Verdana" pitchFamily="34" charset="0"/>
                <a:cs typeface="Arial" panose="020B0604020202020204" pitchFamily="34" charset="0"/>
              </a:rPr>
              <a:t>Expert Scientific Findings</a:t>
            </a:r>
            <a:endParaRPr kumimoji="0" lang="en-US" sz="3200" b="1" i="0" u="none" strike="noStrike" kern="1200" cap="none" spc="0" normalizeH="0" noProof="0" dirty="0">
              <a:ln>
                <a:noFill/>
              </a:ln>
              <a:solidFill>
                <a:srgbClr val="66B512"/>
              </a:solidFill>
              <a:effectLst/>
              <a:uLnTx/>
              <a:uFillTx/>
              <a:latin typeface="Arial" panose="020B0604020202020204" pitchFamily="34" charset="0"/>
              <a:ea typeface="Verdana" pitchFamily="34" charset="0"/>
              <a:cs typeface="Arial" panose="020B0604020202020204" pitchFamily="34" charset="0"/>
            </a:endParaRPr>
          </a:p>
        </p:txBody>
      </p:sp>
      <p:sp>
        <p:nvSpPr>
          <p:cNvPr id="3" name="Rectangle 2"/>
          <p:cNvSpPr/>
          <p:nvPr/>
        </p:nvSpPr>
        <p:spPr>
          <a:xfrm>
            <a:off x="1594371" y="1311967"/>
            <a:ext cx="2683564" cy="3745641"/>
          </a:xfrm>
          <a:prstGeom prst="rect">
            <a:avLst/>
          </a:prstGeom>
        </p:spPr>
        <p:txBody>
          <a:bodyPr wrap="square">
            <a:spAutoFit/>
          </a:bodyPr>
          <a:lstStyle/>
          <a:p>
            <a:pPr>
              <a:lnSpc>
                <a:spcPct val="80000"/>
              </a:lnSpc>
            </a:pPr>
            <a:r>
              <a:rPr lang="en-US" b="1" dirty="0">
                <a:solidFill>
                  <a:srgbClr val="10384F"/>
                </a:solidFill>
                <a:latin typeface="Arial" panose="020B0604020202020204" pitchFamily="34" charset="0"/>
                <a:ea typeface="Verdana" pitchFamily="34" charset="0"/>
                <a:cs typeface="Arial" panose="020B0604020202020204" pitchFamily="34" charset="0"/>
              </a:rPr>
              <a:t>American Council on Science </a:t>
            </a:r>
            <a:br>
              <a:rPr lang="en-US" b="1" dirty="0">
                <a:solidFill>
                  <a:srgbClr val="10384F"/>
                </a:solidFill>
                <a:latin typeface="Arial" panose="020B0604020202020204" pitchFamily="34" charset="0"/>
                <a:ea typeface="Verdana" pitchFamily="34" charset="0"/>
                <a:cs typeface="Arial" panose="020B0604020202020204" pitchFamily="34" charset="0"/>
              </a:rPr>
            </a:br>
            <a:r>
              <a:rPr lang="en-US" b="1" dirty="0">
                <a:solidFill>
                  <a:srgbClr val="10384F"/>
                </a:solidFill>
                <a:latin typeface="Arial" panose="020B0604020202020204" pitchFamily="34" charset="0"/>
                <a:ea typeface="Verdana" pitchFamily="34" charset="0"/>
                <a:cs typeface="Arial" panose="020B0604020202020204" pitchFamily="34" charset="0"/>
              </a:rPr>
              <a:t>and Health</a:t>
            </a:r>
          </a:p>
          <a:p>
            <a:pPr>
              <a:spcBef>
                <a:spcPts val="1200"/>
              </a:spcBef>
              <a:spcAft>
                <a:spcPts val="600"/>
              </a:spcAft>
            </a:pPr>
            <a:r>
              <a:rPr lang="en-US" sz="1400" dirty="0">
                <a:solidFill>
                  <a:srgbClr val="10384F"/>
                </a:solidFill>
                <a:latin typeface="Arial" panose="020B0604020202020204" pitchFamily="34" charset="0"/>
                <a:ea typeface="Verdana" pitchFamily="34" charset="0"/>
                <a:cs typeface="Arial" panose="020B0604020202020204" pitchFamily="34" charset="0"/>
              </a:rPr>
              <a:t>“It’s irresponsible to assert that GMOs pose any dangers to consumers or the environment since billions of tons of crops have been produced using GMO technology and harvested over many years, and still not a single case of adverse health or environmental effects from such farming practices have been documented.”</a:t>
            </a:r>
          </a:p>
          <a:p>
            <a:pPr>
              <a:lnSpc>
                <a:spcPct val="80000"/>
              </a:lnSpc>
            </a:pPr>
            <a:endParaRPr lang="en-US" sz="1400" dirty="0">
              <a:solidFill>
                <a:schemeClr val="accent2">
                  <a:lumMod val="75000"/>
                </a:schemeClr>
              </a:solidFill>
              <a:latin typeface="Verdana" pitchFamily="34" charset="0"/>
              <a:ea typeface="Verdana" pitchFamily="34" charset="0"/>
              <a:cs typeface="Verdana" pitchFamily="34" charset="0"/>
            </a:endParaRPr>
          </a:p>
        </p:txBody>
      </p:sp>
      <p:sp>
        <p:nvSpPr>
          <p:cNvPr id="4" name="Rectangle 3"/>
          <p:cNvSpPr/>
          <p:nvPr/>
        </p:nvSpPr>
        <p:spPr>
          <a:xfrm>
            <a:off x="1584433" y="1252333"/>
            <a:ext cx="2743200" cy="4648200"/>
          </a:xfrm>
          <a:prstGeom prst="rect">
            <a:avLst/>
          </a:prstGeom>
          <a:noFill/>
          <a:ln w="38100" cap="rnd">
            <a:solidFill>
              <a:srgbClr val="0091D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440241" y="1252333"/>
            <a:ext cx="2743200" cy="4648200"/>
          </a:xfrm>
          <a:prstGeom prst="rect">
            <a:avLst/>
          </a:prstGeom>
          <a:noFill/>
          <a:ln w="38100" cap="rnd">
            <a:solidFill>
              <a:srgbClr val="0091D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476718" y="1311967"/>
            <a:ext cx="2623931" cy="4262705"/>
          </a:xfrm>
          <a:prstGeom prst="rect">
            <a:avLst/>
          </a:prstGeom>
        </p:spPr>
        <p:txBody>
          <a:bodyPr wrap="square">
            <a:spAutoFit/>
          </a:bodyPr>
          <a:lstStyle/>
          <a:p>
            <a:r>
              <a:rPr lang="en-US" b="1" dirty="0">
                <a:solidFill>
                  <a:srgbClr val="10384F"/>
                </a:solidFill>
                <a:latin typeface="Arial" panose="020B0604020202020204" pitchFamily="34" charset="0"/>
                <a:ea typeface="Verdana" pitchFamily="34" charset="0"/>
                <a:cs typeface="Arial" panose="020B0604020202020204" pitchFamily="34" charset="0"/>
              </a:rPr>
              <a:t>Anne Glover Former European Commission Chief Scientific Advisor</a:t>
            </a:r>
          </a:p>
          <a:p>
            <a:pPr>
              <a:lnSpc>
                <a:spcPct val="90000"/>
              </a:lnSpc>
              <a:spcBef>
                <a:spcPts val="1200"/>
              </a:spcBef>
              <a:spcAft>
                <a:spcPts val="600"/>
              </a:spcAft>
            </a:pPr>
            <a:r>
              <a:rPr lang="en-US" sz="1400" dirty="0">
                <a:solidFill>
                  <a:srgbClr val="10384F"/>
                </a:solidFill>
                <a:latin typeface="Arial" panose="020B0604020202020204" pitchFamily="34" charset="0"/>
                <a:ea typeface="Verdana" pitchFamily="34" charset="0"/>
                <a:cs typeface="Arial" panose="020B0604020202020204" pitchFamily="34" charset="0"/>
              </a:rPr>
              <a:t>“If we look at evidence </a:t>
            </a:r>
            <a:br>
              <a:rPr lang="en-US" sz="1400" dirty="0">
                <a:solidFill>
                  <a:srgbClr val="10384F"/>
                </a:solidFill>
                <a:latin typeface="Arial" panose="020B0604020202020204" pitchFamily="34" charset="0"/>
                <a:ea typeface="Verdana" pitchFamily="34" charset="0"/>
                <a:cs typeface="Arial" panose="020B0604020202020204" pitchFamily="34" charset="0"/>
              </a:rPr>
            </a:br>
            <a:r>
              <a:rPr lang="en-US" sz="1400" dirty="0">
                <a:solidFill>
                  <a:srgbClr val="10384F"/>
                </a:solidFill>
                <a:latin typeface="Arial" panose="020B0604020202020204" pitchFamily="34" charset="0"/>
                <a:ea typeface="Verdana" pitchFamily="34" charset="0"/>
                <a:cs typeface="Arial" panose="020B0604020202020204" pitchFamily="34" charset="0"/>
              </a:rPr>
              <a:t>from 15 years of growing </a:t>
            </a:r>
            <a:br>
              <a:rPr lang="en-US" sz="1400" dirty="0">
                <a:solidFill>
                  <a:srgbClr val="10384F"/>
                </a:solidFill>
                <a:latin typeface="Arial" panose="020B0604020202020204" pitchFamily="34" charset="0"/>
                <a:ea typeface="Verdana" pitchFamily="34" charset="0"/>
                <a:cs typeface="Arial" panose="020B0604020202020204" pitchFamily="34" charset="0"/>
              </a:rPr>
            </a:br>
            <a:r>
              <a:rPr lang="en-US" sz="1400" dirty="0">
                <a:solidFill>
                  <a:srgbClr val="10384F"/>
                </a:solidFill>
                <a:latin typeface="Arial" panose="020B0604020202020204" pitchFamily="34" charset="0"/>
                <a:ea typeface="Verdana" pitchFamily="34" charset="0"/>
                <a:cs typeface="Arial" panose="020B0604020202020204" pitchFamily="34" charset="0"/>
              </a:rPr>
              <a:t>and consuming GMO foods globally, then there is no substantiated case of any adverse impact on human health, animal health </a:t>
            </a:r>
            <a:br>
              <a:rPr lang="en-US" sz="1400" dirty="0">
                <a:solidFill>
                  <a:srgbClr val="10384F"/>
                </a:solidFill>
                <a:latin typeface="Arial" panose="020B0604020202020204" pitchFamily="34" charset="0"/>
                <a:ea typeface="Verdana" pitchFamily="34" charset="0"/>
                <a:cs typeface="Arial" panose="020B0604020202020204" pitchFamily="34" charset="0"/>
              </a:rPr>
            </a:br>
            <a:r>
              <a:rPr lang="en-US" sz="1400" dirty="0">
                <a:solidFill>
                  <a:srgbClr val="10384F"/>
                </a:solidFill>
                <a:latin typeface="Arial" panose="020B0604020202020204" pitchFamily="34" charset="0"/>
                <a:ea typeface="Verdana" pitchFamily="34" charset="0"/>
                <a:cs typeface="Arial" panose="020B0604020202020204" pitchFamily="34" charset="0"/>
              </a:rPr>
              <a:t>or environmental health, </a:t>
            </a:r>
            <a:br>
              <a:rPr lang="en-US" sz="1400" dirty="0">
                <a:solidFill>
                  <a:srgbClr val="10384F"/>
                </a:solidFill>
                <a:latin typeface="Arial" panose="020B0604020202020204" pitchFamily="34" charset="0"/>
                <a:ea typeface="Verdana" pitchFamily="34" charset="0"/>
                <a:cs typeface="Arial" panose="020B0604020202020204" pitchFamily="34" charset="0"/>
              </a:rPr>
            </a:br>
            <a:r>
              <a:rPr lang="en-US" sz="1400" dirty="0">
                <a:solidFill>
                  <a:srgbClr val="10384F"/>
                </a:solidFill>
                <a:latin typeface="Arial" panose="020B0604020202020204" pitchFamily="34" charset="0"/>
                <a:ea typeface="Verdana" pitchFamily="34" charset="0"/>
                <a:cs typeface="Arial" panose="020B0604020202020204" pitchFamily="34" charset="0"/>
              </a:rPr>
              <a:t>so that’s pretty robust evidence, and I would </a:t>
            </a:r>
            <a:br>
              <a:rPr lang="en-US" sz="1400" dirty="0">
                <a:solidFill>
                  <a:srgbClr val="10384F"/>
                </a:solidFill>
                <a:latin typeface="Arial" panose="020B0604020202020204" pitchFamily="34" charset="0"/>
                <a:ea typeface="Verdana" pitchFamily="34" charset="0"/>
                <a:cs typeface="Arial" panose="020B0604020202020204" pitchFamily="34" charset="0"/>
              </a:rPr>
            </a:br>
            <a:r>
              <a:rPr lang="en-US" sz="1400" dirty="0">
                <a:solidFill>
                  <a:srgbClr val="10384F"/>
                </a:solidFill>
                <a:latin typeface="Arial" panose="020B0604020202020204" pitchFamily="34" charset="0"/>
                <a:ea typeface="Verdana" pitchFamily="34" charset="0"/>
                <a:cs typeface="Arial" panose="020B0604020202020204" pitchFamily="34" charset="0"/>
              </a:rPr>
              <a:t>be confident in saying </a:t>
            </a:r>
            <a:br>
              <a:rPr lang="en-US" sz="1400" dirty="0">
                <a:solidFill>
                  <a:srgbClr val="10384F"/>
                </a:solidFill>
                <a:latin typeface="Arial" panose="020B0604020202020204" pitchFamily="34" charset="0"/>
                <a:ea typeface="Verdana" pitchFamily="34" charset="0"/>
                <a:cs typeface="Arial" panose="020B0604020202020204" pitchFamily="34" charset="0"/>
              </a:rPr>
            </a:br>
            <a:r>
              <a:rPr lang="en-US" sz="1400" dirty="0">
                <a:solidFill>
                  <a:srgbClr val="10384F"/>
                </a:solidFill>
                <a:latin typeface="Arial" panose="020B0604020202020204" pitchFamily="34" charset="0"/>
                <a:ea typeface="Verdana" pitchFamily="34" charset="0"/>
                <a:cs typeface="Arial" panose="020B0604020202020204" pitchFamily="34" charset="0"/>
              </a:rPr>
              <a:t>that there is no more </a:t>
            </a:r>
            <a:br>
              <a:rPr lang="en-US" sz="1400" dirty="0">
                <a:solidFill>
                  <a:srgbClr val="10384F"/>
                </a:solidFill>
                <a:latin typeface="Arial" panose="020B0604020202020204" pitchFamily="34" charset="0"/>
                <a:ea typeface="Verdana" pitchFamily="34" charset="0"/>
                <a:cs typeface="Arial" panose="020B0604020202020204" pitchFamily="34" charset="0"/>
              </a:rPr>
            </a:br>
            <a:r>
              <a:rPr lang="en-US" sz="1400" dirty="0">
                <a:solidFill>
                  <a:srgbClr val="10384F"/>
                </a:solidFill>
                <a:latin typeface="Arial" panose="020B0604020202020204" pitchFamily="34" charset="0"/>
                <a:ea typeface="Verdana" pitchFamily="34" charset="0"/>
                <a:cs typeface="Arial" panose="020B0604020202020204" pitchFamily="34" charset="0"/>
              </a:rPr>
              <a:t>risk in eating GMO food </a:t>
            </a:r>
            <a:br>
              <a:rPr lang="en-US" sz="1400" dirty="0">
                <a:solidFill>
                  <a:srgbClr val="10384F"/>
                </a:solidFill>
                <a:latin typeface="Arial" panose="020B0604020202020204" pitchFamily="34" charset="0"/>
                <a:ea typeface="Verdana" pitchFamily="34" charset="0"/>
                <a:cs typeface="Arial" panose="020B0604020202020204" pitchFamily="34" charset="0"/>
              </a:rPr>
            </a:br>
            <a:r>
              <a:rPr lang="en-US" sz="1400" dirty="0">
                <a:solidFill>
                  <a:srgbClr val="10384F"/>
                </a:solidFill>
                <a:latin typeface="Arial" panose="020B0604020202020204" pitchFamily="34" charset="0"/>
                <a:ea typeface="Verdana" pitchFamily="34" charset="0"/>
                <a:cs typeface="Arial" panose="020B0604020202020204" pitchFamily="34" charset="0"/>
              </a:rPr>
              <a:t>than eating conventionally farmed food.”</a:t>
            </a:r>
          </a:p>
        </p:txBody>
      </p:sp>
      <p:sp>
        <p:nvSpPr>
          <p:cNvPr id="11" name="TextBox 10"/>
          <p:cNvSpPr txBox="1"/>
          <p:nvPr/>
        </p:nvSpPr>
        <p:spPr>
          <a:xfrm>
            <a:off x="1892549" y="5936974"/>
            <a:ext cx="1749197" cy="369332"/>
          </a:xfrm>
          <a:prstGeom prst="rect">
            <a:avLst/>
          </a:prstGeom>
          <a:noFill/>
        </p:spPr>
        <p:txBody>
          <a:bodyPr wrap="none" rtlCol="0">
            <a:spAutoFit/>
          </a:bodyPr>
          <a:lstStyle/>
          <a:p>
            <a:r>
              <a:rPr lang="en-US" b="1" dirty="0">
                <a:solidFill>
                  <a:srgbClr val="10384F"/>
                </a:solidFill>
                <a:latin typeface="Arial" panose="020B0604020202020204" pitchFamily="34" charset="0"/>
                <a:ea typeface="Verdana" pitchFamily="34" charset="0"/>
                <a:cs typeface="Arial" panose="020B0604020202020204" pitchFamily="34" charset="0"/>
              </a:rPr>
              <a:t>February 2013</a:t>
            </a:r>
          </a:p>
        </p:txBody>
      </p:sp>
      <p:sp>
        <p:nvSpPr>
          <p:cNvPr id="12" name="TextBox 11"/>
          <p:cNvSpPr txBox="1"/>
          <p:nvPr/>
        </p:nvSpPr>
        <p:spPr>
          <a:xfrm>
            <a:off x="5086318" y="5936974"/>
            <a:ext cx="1223412" cy="369332"/>
          </a:xfrm>
          <a:prstGeom prst="rect">
            <a:avLst/>
          </a:prstGeom>
          <a:noFill/>
        </p:spPr>
        <p:txBody>
          <a:bodyPr wrap="none" rtlCol="0">
            <a:spAutoFit/>
          </a:bodyPr>
          <a:lstStyle/>
          <a:p>
            <a:r>
              <a:rPr lang="en-US" b="1" dirty="0">
                <a:solidFill>
                  <a:srgbClr val="10384F"/>
                </a:solidFill>
                <a:latin typeface="Arial" panose="020B0604020202020204" pitchFamily="34" charset="0"/>
                <a:ea typeface="Verdana" pitchFamily="34" charset="0"/>
                <a:cs typeface="Arial" panose="020B0604020202020204" pitchFamily="34" charset="0"/>
              </a:rPr>
              <a:t>July 2012</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4325" y="283746"/>
            <a:ext cx="8001000" cy="715962"/>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66B512"/>
                </a:solidFill>
                <a:effectLst/>
                <a:uLnTx/>
                <a:uFillTx/>
                <a:latin typeface="Arial" panose="020B0604020202020204" pitchFamily="34" charset="0"/>
                <a:ea typeface="Verdana" pitchFamily="34" charset="0"/>
                <a:cs typeface="Arial" panose="020B0604020202020204" pitchFamily="34" charset="0"/>
              </a:rPr>
              <a:t>Expert Scientific Findings</a:t>
            </a:r>
            <a:endParaRPr kumimoji="0" lang="en-US" sz="2800" b="1" i="0" u="none" strike="noStrike" kern="1200" cap="none" spc="0" normalizeH="0" noProof="0" dirty="0">
              <a:ln>
                <a:noFill/>
              </a:ln>
              <a:solidFill>
                <a:srgbClr val="66B512"/>
              </a:solidFill>
              <a:effectLst/>
              <a:uLnTx/>
              <a:uFillTx/>
              <a:latin typeface="Arial" panose="020B0604020202020204" pitchFamily="34" charset="0"/>
              <a:ea typeface="Verdana" pitchFamily="34" charset="0"/>
              <a:cs typeface="Arial" panose="020B0604020202020204" pitchFamily="34" charset="0"/>
            </a:endParaRPr>
          </a:p>
        </p:txBody>
      </p:sp>
      <p:sp>
        <p:nvSpPr>
          <p:cNvPr id="3" name="Rectangle 2"/>
          <p:cNvSpPr/>
          <p:nvPr/>
        </p:nvSpPr>
        <p:spPr>
          <a:xfrm>
            <a:off x="179625" y="1311967"/>
            <a:ext cx="2683564" cy="3176254"/>
          </a:xfrm>
          <a:prstGeom prst="rect">
            <a:avLst/>
          </a:prstGeom>
        </p:spPr>
        <p:txBody>
          <a:bodyPr wrap="square">
            <a:spAutoFit/>
          </a:bodyPr>
          <a:lstStyle/>
          <a:p>
            <a:pPr>
              <a:lnSpc>
                <a:spcPct val="80000"/>
              </a:lnSpc>
            </a:pPr>
            <a:r>
              <a:rPr lang="en-US" b="1" dirty="0">
                <a:solidFill>
                  <a:srgbClr val="10384F"/>
                </a:solidFill>
                <a:latin typeface="Arial" panose="020B0604020202020204" pitchFamily="34" charset="0"/>
                <a:ea typeface="Verdana" pitchFamily="34" charset="0"/>
                <a:cs typeface="Arial" panose="020B0604020202020204" pitchFamily="34" charset="0"/>
              </a:rPr>
              <a:t>European Academies Science Advisory Council</a:t>
            </a:r>
          </a:p>
          <a:p>
            <a:pPr>
              <a:spcBef>
                <a:spcPts val="1800"/>
              </a:spcBef>
              <a:spcAft>
                <a:spcPts val="600"/>
              </a:spcAft>
            </a:pPr>
            <a:r>
              <a:rPr lang="en-US" sz="1400" dirty="0">
                <a:solidFill>
                  <a:srgbClr val="10384F"/>
                </a:solidFill>
                <a:latin typeface="Arial" panose="020B0604020202020204" pitchFamily="34" charset="0"/>
                <a:ea typeface="Verdana" pitchFamily="34" charset="0"/>
                <a:cs typeface="Arial" panose="020B0604020202020204" pitchFamily="34" charset="0"/>
              </a:rPr>
              <a:t>“The production of more food, more sustainably, requires the development </a:t>
            </a:r>
            <a:br>
              <a:rPr lang="en-US" sz="1400" dirty="0">
                <a:solidFill>
                  <a:srgbClr val="10384F"/>
                </a:solidFill>
                <a:latin typeface="Arial" panose="020B0604020202020204" pitchFamily="34" charset="0"/>
                <a:ea typeface="Verdana" pitchFamily="34" charset="0"/>
                <a:cs typeface="Arial" panose="020B0604020202020204" pitchFamily="34" charset="0"/>
              </a:rPr>
            </a:br>
            <a:r>
              <a:rPr lang="en-US" sz="1400" dirty="0">
                <a:solidFill>
                  <a:srgbClr val="10384F"/>
                </a:solidFill>
                <a:latin typeface="Arial" panose="020B0604020202020204" pitchFamily="34" charset="0"/>
                <a:ea typeface="Verdana" pitchFamily="34" charset="0"/>
                <a:cs typeface="Arial" panose="020B0604020202020204" pitchFamily="34" charset="0"/>
              </a:rPr>
              <a:t>of crops that can make better use of limited resources …. Sustainable agricultural production and food security must harness the potential of biotechnology in all its facets.” </a:t>
            </a:r>
          </a:p>
          <a:p>
            <a:pPr>
              <a:lnSpc>
                <a:spcPct val="80000"/>
              </a:lnSpc>
            </a:pPr>
            <a:endParaRPr lang="en-US" sz="1400" dirty="0">
              <a:solidFill>
                <a:schemeClr val="accent2">
                  <a:lumMod val="75000"/>
                </a:schemeClr>
              </a:solidFill>
              <a:latin typeface="Verdana" pitchFamily="34" charset="0"/>
              <a:ea typeface="Verdana" pitchFamily="34" charset="0"/>
              <a:cs typeface="Verdana" pitchFamily="34" charset="0"/>
            </a:endParaRPr>
          </a:p>
        </p:txBody>
      </p:sp>
      <p:sp>
        <p:nvSpPr>
          <p:cNvPr id="4" name="Rectangle 3"/>
          <p:cNvSpPr/>
          <p:nvPr/>
        </p:nvSpPr>
        <p:spPr>
          <a:xfrm>
            <a:off x="169687" y="1252333"/>
            <a:ext cx="2743200" cy="4648200"/>
          </a:xfrm>
          <a:prstGeom prst="rect">
            <a:avLst/>
          </a:prstGeom>
          <a:noFill/>
          <a:ln w="38100" cap="rnd">
            <a:solidFill>
              <a:srgbClr val="0091D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25495" y="1252333"/>
            <a:ext cx="2743200" cy="4648200"/>
          </a:xfrm>
          <a:prstGeom prst="rect">
            <a:avLst/>
          </a:prstGeom>
          <a:noFill/>
          <a:ln w="38100" cap="rnd">
            <a:solidFill>
              <a:srgbClr val="0091D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061972" y="1311967"/>
            <a:ext cx="2623931" cy="1668149"/>
          </a:xfrm>
          <a:prstGeom prst="rect">
            <a:avLst/>
          </a:prstGeom>
        </p:spPr>
        <p:txBody>
          <a:bodyPr wrap="square">
            <a:spAutoFit/>
          </a:bodyPr>
          <a:lstStyle/>
          <a:p>
            <a:pPr>
              <a:lnSpc>
                <a:spcPct val="80000"/>
              </a:lnSpc>
            </a:pPr>
            <a:r>
              <a:rPr lang="en-US" b="1" dirty="0">
                <a:solidFill>
                  <a:srgbClr val="10384F"/>
                </a:solidFill>
                <a:latin typeface="Arial" panose="020B0604020202020204" pitchFamily="34" charset="0"/>
                <a:ea typeface="Verdana" pitchFamily="34" charset="0"/>
                <a:cs typeface="Arial" panose="020B0604020202020204" pitchFamily="34" charset="0"/>
              </a:rPr>
              <a:t>American Association for the Advancement of Science</a:t>
            </a:r>
          </a:p>
          <a:p>
            <a:pPr>
              <a:lnSpc>
                <a:spcPct val="80000"/>
              </a:lnSpc>
            </a:pPr>
            <a:endParaRPr lang="en-US" dirty="0">
              <a:solidFill>
                <a:srgbClr val="10384F"/>
              </a:solidFill>
              <a:latin typeface="Arial" panose="020B0604020202020204" pitchFamily="34" charset="0"/>
              <a:ea typeface="Verdana" pitchFamily="34" charset="0"/>
              <a:cs typeface="Arial" panose="020B0604020202020204" pitchFamily="34" charset="0"/>
            </a:endParaRPr>
          </a:p>
          <a:p>
            <a:pPr>
              <a:lnSpc>
                <a:spcPct val="80000"/>
              </a:lnSpc>
            </a:pPr>
            <a:r>
              <a:rPr lang="en-US" sz="1400" dirty="0">
                <a:solidFill>
                  <a:srgbClr val="10384F"/>
                </a:solidFill>
                <a:latin typeface="Arial" panose="020B0604020202020204" pitchFamily="34" charset="0"/>
                <a:ea typeface="Verdana" pitchFamily="34" charset="0"/>
                <a:cs typeface="Arial" panose="020B0604020202020204" pitchFamily="34" charset="0"/>
              </a:rPr>
              <a:t> "The science is quite clear:  Crop improvement by the modern molecular techniques of biotechnology is safe."</a:t>
            </a:r>
          </a:p>
        </p:txBody>
      </p:sp>
      <p:sp>
        <p:nvSpPr>
          <p:cNvPr id="11" name="TextBox 10"/>
          <p:cNvSpPr txBox="1"/>
          <p:nvPr/>
        </p:nvSpPr>
        <p:spPr>
          <a:xfrm>
            <a:off x="795851" y="5936974"/>
            <a:ext cx="1300356" cy="369332"/>
          </a:xfrm>
          <a:prstGeom prst="rect">
            <a:avLst/>
          </a:prstGeom>
          <a:noFill/>
        </p:spPr>
        <p:txBody>
          <a:bodyPr wrap="none" rtlCol="0">
            <a:spAutoFit/>
          </a:bodyPr>
          <a:lstStyle/>
          <a:p>
            <a:r>
              <a:rPr lang="en-US" b="1" dirty="0">
                <a:solidFill>
                  <a:srgbClr val="10384F"/>
                </a:solidFill>
                <a:latin typeface="Arial" panose="020B0604020202020204" pitchFamily="34" charset="0"/>
                <a:ea typeface="Verdana" pitchFamily="34" charset="0"/>
                <a:cs typeface="Arial" panose="020B0604020202020204" pitchFamily="34" charset="0"/>
              </a:rPr>
              <a:t>June 2013</a:t>
            </a:r>
          </a:p>
        </p:txBody>
      </p:sp>
      <p:sp>
        <p:nvSpPr>
          <p:cNvPr id="12" name="TextBox 11"/>
          <p:cNvSpPr txBox="1"/>
          <p:nvPr/>
        </p:nvSpPr>
        <p:spPr>
          <a:xfrm>
            <a:off x="3313768" y="5936974"/>
            <a:ext cx="1646605" cy="369332"/>
          </a:xfrm>
          <a:prstGeom prst="rect">
            <a:avLst/>
          </a:prstGeom>
          <a:noFill/>
        </p:spPr>
        <p:txBody>
          <a:bodyPr wrap="none" rtlCol="0">
            <a:spAutoFit/>
          </a:bodyPr>
          <a:lstStyle/>
          <a:p>
            <a:r>
              <a:rPr lang="en-US" b="1" dirty="0">
                <a:solidFill>
                  <a:srgbClr val="10384F"/>
                </a:solidFill>
                <a:latin typeface="Arial" panose="020B0604020202020204" pitchFamily="34" charset="0"/>
                <a:ea typeface="Verdana" pitchFamily="34" charset="0"/>
                <a:cs typeface="Arial" panose="020B0604020202020204" pitchFamily="34" charset="0"/>
              </a:rPr>
              <a:t>October 2012</a:t>
            </a:r>
          </a:p>
        </p:txBody>
      </p:sp>
      <p:sp>
        <p:nvSpPr>
          <p:cNvPr id="10" name="Rectangle 9"/>
          <p:cNvSpPr/>
          <p:nvPr/>
        </p:nvSpPr>
        <p:spPr>
          <a:xfrm>
            <a:off x="5869363" y="1249456"/>
            <a:ext cx="2743200" cy="4648200"/>
          </a:xfrm>
          <a:prstGeom prst="rect">
            <a:avLst/>
          </a:prstGeom>
          <a:noFill/>
          <a:ln w="38100" cap="rnd">
            <a:solidFill>
              <a:srgbClr val="0091D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848710" y="1309090"/>
            <a:ext cx="2743200" cy="4318105"/>
          </a:xfrm>
          <a:prstGeom prst="rect">
            <a:avLst/>
          </a:prstGeom>
        </p:spPr>
        <p:txBody>
          <a:bodyPr wrap="square">
            <a:spAutoFit/>
          </a:bodyPr>
          <a:lstStyle/>
          <a:p>
            <a:pPr>
              <a:lnSpc>
                <a:spcPct val="80000"/>
              </a:lnSpc>
            </a:pPr>
            <a:r>
              <a:rPr lang="en-US" b="1" dirty="0">
                <a:solidFill>
                  <a:srgbClr val="10384F"/>
                </a:solidFill>
                <a:latin typeface="Arial" panose="020B0604020202020204" pitchFamily="34" charset="0"/>
                <a:ea typeface="Verdana" pitchFamily="34" charset="0"/>
                <a:cs typeface="Arial" panose="020B0604020202020204" pitchFamily="34" charset="0"/>
              </a:rPr>
              <a:t>And Bill Gates</a:t>
            </a:r>
          </a:p>
          <a:p>
            <a:pPr>
              <a:lnSpc>
                <a:spcPct val="80000"/>
              </a:lnSpc>
            </a:pPr>
            <a:r>
              <a:rPr lang="en-US" b="1" dirty="0">
                <a:solidFill>
                  <a:srgbClr val="10384F"/>
                </a:solidFill>
                <a:latin typeface="Arial" panose="020B0604020202020204" pitchFamily="34" charset="0"/>
                <a:ea typeface="Verdana" pitchFamily="34" charset="0"/>
                <a:cs typeface="Arial" panose="020B0604020202020204" pitchFamily="34" charset="0"/>
              </a:rPr>
              <a:t>Business Leader, </a:t>
            </a:r>
          </a:p>
          <a:p>
            <a:pPr>
              <a:lnSpc>
                <a:spcPct val="80000"/>
              </a:lnSpc>
            </a:pPr>
            <a:r>
              <a:rPr lang="en-US" b="1" dirty="0">
                <a:solidFill>
                  <a:srgbClr val="10384F"/>
                </a:solidFill>
                <a:latin typeface="Arial" panose="020B0604020202020204" pitchFamily="34" charset="0"/>
                <a:ea typeface="Verdana" pitchFamily="34" charset="0"/>
                <a:cs typeface="Arial" panose="020B0604020202020204" pitchFamily="34" charset="0"/>
              </a:rPr>
              <a:t>Entrepreneur, </a:t>
            </a:r>
          </a:p>
          <a:p>
            <a:pPr>
              <a:lnSpc>
                <a:spcPct val="80000"/>
              </a:lnSpc>
            </a:pPr>
            <a:r>
              <a:rPr lang="en-US" b="1" dirty="0">
                <a:solidFill>
                  <a:srgbClr val="10384F"/>
                </a:solidFill>
                <a:latin typeface="Arial" panose="020B0604020202020204" pitchFamily="34" charset="0"/>
                <a:ea typeface="Verdana" pitchFamily="34" charset="0"/>
                <a:cs typeface="Arial" panose="020B0604020202020204" pitchFamily="34" charset="0"/>
              </a:rPr>
              <a:t>Philanthropist</a:t>
            </a:r>
          </a:p>
          <a:p>
            <a:pPr>
              <a:spcBef>
                <a:spcPts val="1800"/>
              </a:spcBef>
              <a:spcAft>
                <a:spcPts val="600"/>
              </a:spcAft>
            </a:pPr>
            <a:r>
              <a:rPr lang="en-US" sz="1400" dirty="0">
                <a:solidFill>
                  <a:srgbClr val="10384F"/>
                </a:solidFill>
                <a:latin typeface="Arial" panose="020B0604020202020204" pitchFamily="34" charset="0"/>
                <a:ea typeface="Verdana" pitchFamily="34" charset="0"/>
                <a:cs typeface="Arial" panose="020B0604020202020204" pitchFamily="34" charset="0"/>
              </a:rPr>
              <a:t> "The world faces a choice, by spending a relatively little amount of money on proven solutions, we can help poor farmers feed themselves and their families and continue writing the story of a steadily more equitable world. Or we can decide to tolerate a very different world in which one in seven people needlessly lives on the edge of starvation."</a:t>
            </a:r>
          </a:p>
          <a:p>
            <a:pPr>
              <a:spcBef>
                <a:spcPts val="1800"/>
              </a:spcBef>
              <a:spcAft>
                <a:spcPts val="600"/>
              </a:spcAft>
            </a:pPr>
            <a:endParaRPr lang="en-US" sz="1400" dirty="0">
              <a:solidFill>
                <a:schemeClr val="accent2">
                  <a:lumMod val="75000"/>
                </a:schemeClr>
              </a:solidFill>
              <a:latin typeface="Verdana" pitchFamily="34" charset="0"/>
              <a:ea typeface="Verdana" pitchFamily="34" charset="0"/>
              <a:cs typeface="Verdana" pitchFamily="34" charset="0"/>
            </a:endParaRPr>
          </a:p>
        </p:txBody>
      </p:sp>
      <p:sp>
        <p:nvSpPr>
          <p:cNvPr id="14" name="TextBox 13"/>
          <p:cNvSpPr txBox="1"/>
          <p:nvPr/>
        </p:nvSpPr>
        <p:spPr>
          <a:xfrm>
            <a:off x="6157636" y="5934097"/>
            <a:ext cx="1646605" cy="369332"/>
          </a:xfrm>
          <a:prstGeom prst="rect">
            <a:avLst/>
          </a:prstGeom>
          <a:noFill/>
        </p:spPr>
        <p:txBody>
          <a:bodyPr wrap="none" rtlCol="0">
            <a:spAutoFit/>
          </a:bodyPr>
          <a:lstStyle/>
          <a:p>
            <a:r>
              <a:rPr lang="en-US" b="1" dirty="0">
                <a:solidFill>
                  <a:srgbClr val="10384F"/>
                </a:solidFill>
                <a:latin typeface="Arial" panose="020B0604020202020204" pitchFamily="34" charset="0"/>
                <a:ea typeface="Verdana" pitchFamily="34" charset="0"/>
                <a:cs typeface="Arial" panose="020B0604020202020204" pitchFamily="34" charset="0"/>
              </a:rPr>
              <a:t>January 2012</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85750" y="493296"/>
            <a:ext cx="8001000" cy="715962"/>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err="1">
                <a:ln>
                  <a:noFill/>
                </a:ln>
                <a:solidFill>
                  <a:srgbClr val="66B512"/>
                </a:solidFill>
                <a:effectLst/>
                <a:uLnTx/>
                <a:uFillTx/>
                <a:latin typeface="Arial" panose="020B0604020202020204" pitchFamily="34" charset="0"/>
                <a:ea typeface="Verdana" pitchFamily="34" charset="0"/>
                <a:cs typeface="Arial" panose="020B0604020202020204" pitchFamily="34" charset="0"/>
              </a:rPr>
              <a:t>Mor</a:t>
            </a:r>
            <a:r>
              <a:rPr lang="en-US" sz="2800" b="1" dirty="0">
                <a:solidFill>
                  <a:srgbClr val="66B512"/>
                </a:solidFill>
                <a:latin typeface="Arial" panose="020B0604020202020204" pitchFamily="34" charset="0"/>
                <a:ea typeface="Verdana" pitchFamily="34" charset="0"/>
                <a:cs typeface="Arial" panose="020B0604020202020204" pitchFamily="34" charset="0"/>
              </a:rPr>
              <a:t>e Information Is Available at</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noProof="0" dirty="0">
                <a:ln>
                  <a:noFill/>
                </a:ln>
                <a:solidFill>
                  <a:srgbClr val="66B512"/>
                </a:solidFill>
                <a:effectLst/>
                <a:uLnTx/>
                <a:uFillTx/>
                <a:latin typeface="Arial" panose="020B0604020202020204" pitchFamily="34" charset="0"/>
                <a:ea typeface="Verdana" pitchFamily="34" charset="0"/>
                <a:cs typeface="Arial" panose="020B0604020202020204" pitchFamily="34" charset="0"/>
              </a:rPr>
              <a:t>GMOAnswers.com</a:t>
            </a:r>
          </a:p>
        </p:txBody>
      </p:sp>
      <p:pic>
        <p:nvPicPr>
          <p:cNvPr id="4" name="Picture 3">
            <a:hlinkClick r:id="rId3"/>
            <a:extLst>
              <a:ext uri="{FF2B5EF4-FFF2-40B4-BE49-F238E27FC236}">
                <a16:creationId xmlns:a16="http://schemas.microsoft.com/office/drawing/2014/main" id="{8E762555-8576-41AB-9C88-AD43F518B8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11" y="1400615"/>
            <a:ext cx="8512278" cy="450381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082" y="2192275"/>
            <a:ext cx="7886700" cy="1325563"/>
          </a:xfrm>
        </p:spPr>
        <p:txBody>
          <a:bodyPr>
            <a:normAutofit fontScale="90000"/>
          </a:bodyPr>
          <a:lstStyle/>
          <a:p>
            <a:r>
              <a:rPr lang="en-US" dirty="0">
                <a:solidFill>
                  <a:srgbClr val="10384F"/>
                </a:solidFill>
              </a:rPr>
              <a:t>GMOs have played an important role in agriculture for </a:t>
            </a:r>
            <a:r>
              <a:rPr lang="en-US" b="1" dirty="0">
                <a:solidFill>
                  <a:srgbClr val="10384F"/>
                </a:solidFill>
              </a:rPr>
              <a:t>25 years </a:t>
            </a:r>
            <a:r>
              <a:rPr lang="en-US" dirty="0">
                <a:solidFill>
                  <a:srgbClr val="10384F"/>
                </a:solidFill>
              </a:rPr>
              <a:t>and continues to be a safe and precise tool that is improving the way food is grown.   </a:t>
            </a:r>
          </a:p>
        </p:txBody>
      </p:sp>
      <p:pic>
        <p:nvPicPr>
          <p:cNvPr id="2050" name="Picture 2" descr="\\Finch\Consumer Engagement\Societal Outreach\GRAPHICS\2015 Graphics\Farm Land icon.pn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66000"/>
                    </a14:imgEffect>
                  </a14:imgLayer>
                </a14:imgProps>
              </a:ext>
            </a:extLst>
          </a:blip>
          <a:srcRect t="66321"/>
          <a:stretch>
            <a:fillRect/>
          </a:stretch>
        </p:blipFill>
        <p:spPr bwMode="auto">
          <a:xfrm>
            <a:off x="13" y="5008098"/>
            <a:ext cx="9144000" cy="186397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5300" y="1967217"/>
            <a:ext cx="8153400" cy="4154984"/>
          </a:xfrm>
          <a:prstGeom prst="rect">
            <a:avLst/>
          </a:prstGeom>
          <a:noFill/>
        </p:spPr>
        <p:txBody>
          <a:bodyPr wrap="square" rtlCol="0">
            <a:spAutoFit/>
          </a:bodyPr>
          <a:lstStyle/>
          <a:p>
            <a:r>
              <a:rPr lang="en-US" sz="2400" dirty="0">
                <a:solidFill>
                  <a:srgbClr val="10384F"/>
                </a:solidFill>
                <a:latin typeface="Arial" panose="020B0604020202020204" pitchFamily="34" charset="0"/>
                <a:cs typeface="Arial" panose="020B0604020202020204" pitchFamily="34" charset="0"/>
              </a:rPr>
              <a:t>Thank you for communicating modern agriculture.</a:t>
            </a:r>
          </a:p>
          <a:p>
            <a:endParaRPr lang="en-US" sz="2400" dirty="0">
              <a:solidFill>
                <a:srgbClr val="10384F"/>
              </a:solidFill>
              <a:latin typeface="Arial" panose="020B0604020202020204" pitchFamily="34" charset="0"/>
              <a:cs typeface="Arial" panose="020B0604020202020204" pitchFamily="34" charset="0"/>
            </a:endParaRPr>
          </a:p>
          <a:p>
            <a:r>
              <a:rPr lang="en-US" sz="2400" dirty="0">
                <a:solidFill>
                  <a:srgbClr val="10384F"/>
                </a:solidFill>
                <a:latin typeface="Arial" panose="020B0604020202020204" pitchFamily="34" charset="0"/>
                <a:cs typeface="Arial" panose="020B0604020202020204" pitchFamily="34" charset="0"/>
              </a:rPr>
              <a:t>Customize this presentation for your audience. Insert your brand logo, contact information, re-arrange slides, and so forth.</a:t>
            </a:r>
            <a:br>
              <a:rPr lang="en-US" sz="2400" dirty="0">
                <a:solidFill>
                  <a:srgbClr val="10384F"/>
                </a:solidFill>
                <a:latin typeface="Arial" panose="020B0604020202020204" pitchFamily="34" charset="0"/>
                <a:cs typeface="Arial" panose="020B0604020202020204" pitchFamily="34" charset="0"/>
              </a:rPr>
            </a:br>
            <a:br>
              <a:rPr lang="en-US" sz="2400" dirty="0">
                <a:solidFill>
                  <a:srgbClr val="10384F"/>
                </a:solidFill>
                <a:latin typeface="Arial" panose="020B0604020202020204" pitchFamily="34" charset="0"/>
                <a:cs typeface="Arial" panose="020B0604020202020204" pitchFamily="34" charset="0"/>
              </a:rPr>
            </a:br>
            <a:r>
              <a:rPr lang="en-US" sz="2400" dirty="0">
                <a:solidFill>
                  <a:srgbClr val="10384F"/>
                </a:solidFill>
                <a:latin typeface="Arial" panose="020B0604020202020204" pitchFamily="34" charset="0"/>
                <a:cs typeface="Arial" panose="020B0604020202020204" pitchFamily="34" charset="0"/>
              </a:rPr>
              <a:t>Please contact </a:t>
            </a:r>
            <a:r>
              <a:rPr lang="en-US" sz="2400" dirty="0">
                <a:solidFill>
                  <a:srgbClr val="10384F"/>
                </a:solidFill>
                <a:latin typeface="Arial" panose="020B0604020202020204" pitchFamily="34" charset="0"/>
                <a:cs typeface="Arial" panose="020B0604020202020204" pitchFamily="34" charset="0"/>
                <a:hlinkClick r:id="rId2"/>
              </a:rPr>
              <a:t>ScientificResources@bayer.com</a:t>
            </a:r>
            <a:r>
              <a:rPr lang="en-US" sz="2400" dirty="0">
                <a:solidFill>
                  <a:srgbClr val="10384F"/>
                </a:solidFill>
                <a:latin typeface="Arial" panose="020B0604020202020204" pitchFamily="34" charset="0"/>
                <a:cs typeface="Arial" panose="020B0604020202020204" pitchFamily="34" charset="0"/>
              </a:rPr>
              <a:t> with questions or further context about the slide content. </a:t>
            </a:r>
          </a:p>
          <a:p>
            <a:endParaRPr lang="en-US" sz="2400" dirty="0">
              <a:solidFill>
                <a:srgbClr val="10384F"/>
              </a:solidFill>
              <a:latin typeface="Arial" panose="020B0604020202020204" pitchFamily="34" charset="0"/>
              <a:cs typeface="Arial" panose="020B0604020202020204" pitchFamily="34" charset="0"/>
            </a:endParaRPr>
          </a:p>
          <a:p>
            <a:r>
              <a:rPr lang="en-US" sz="2400" dirty="0">
                <a:solidFill>
                  <a:srgbClr val="10384F"/>
                </a:solidFill>
                <a:latin typeface="Arial" panose="020B0604020202020204" pitchFamily="34" charset="0"/>
                <a:cs typeface="Arial" panose="020B0604020202020204" pitchFamily="34" charset="0"/>
              </a:rPr>
              <a:t>Looking for ag resources? </a:t>
            </a:r>
            <a:r>
              <a:rPr lang="en-US" sz="2400" dirty="0">
                <a:solidFill>
                  <a:srgbClr val="10384F"/>
                </a:solidFill>
                <a:latin typeface="Arial" panose="020B0604020202020204" pitchFamily="34" charset="0"/>
                <a:cs typeface="Arial" panose="020B0604020202020204" pitchFamily="34" charset="0"/>
                <a:hlinkClick r:id="rId3"/>
              </a:rPr>
              <a:t>Bayer Crop Science Resource Library</a:t>
            </a:r>
            <a:r>
              <a:rPr lang="en-US" sz="2400" dirty="0">
                <a:solidFill>
                  <a:srgbClr val="10384F"/>
                </a:solidFill>
                <a:latin typeface="Arial" panose="020B0604020202020204" pitchFamily="34" charset="0"/>
                <a:cs typeface="Arial" panose="020B0604020202020204" pitchFamily="34"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5551837" y="1806256"/>
            <a:ext cx="3034495" cy="20574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 y="1804855"/>
            <a:ext cx="2782956" cy="205989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2779614" y="1804855"/>
            <a:ext cx="2766848" cy="2057400"/>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7"/>
          <p:cNvSpPr>
            <a:spLocks noGrp="1"/>
          </p:cNvSpPr>
          <p:nvPr>
            <p:ph sz="half" idx="4294967295"/>
          </p:nvPr>
        </p:nvSpPr>
        <p:spPr>
          <a:xfrm>
            <a:off x="5764710" y="4468813"/>
            <a:ext cx="2286000" cy="1922462"/>
          </a:xfrm>
          <a:prstGeom prst="rect">
            <a:avLst/>
          </a:prstGeom>
        </p:spPr>
        <p:txBody>
          <a:bodyPr>
            <a:noAutofit/>
          </a:bodyPr>
          <a:lstStyle/>
          <a:p>
            <a:pPr marL="0" lvl="1" indent="0" fontAlgn="base">
              <a:spcBef>
                <a:spcPts val="800"/>
              </a:spcBef>
              <a:spcAft>
                <a:spcPts val="800"/>
              </a:spcAft>
              <a:buClr>
                <a:srgbClr val="C86B39"/>
              </a:buClr>
              <a:buNone/>
              <a:tabLst>
                <a:tab pos="1373188" algn="l"/>
              </a:tabLst>
            </a:pPr>
            <a:r>
              <a:rPr lang="en-US" sz="1800" dirty="0">
                <a:ea typeface="Verdana" pitchFamily="34" charset="0"/>
              </a:rPr>
              <a:t>Most insulin used by diabetics is produced through biotechnology</a:t>
            </a:r>
          </a:p>
        </p:txBody>
      </p:sp>
      <p:sp>
        <p:nvSpPr>
          <p:cNvPr id="10" name="Content Placeholder 7"/>
          <p:cNvSpPr txBox="1">
            <a:spLocks/>
          </p:cNvSpPr>
          <p:nvPr/>
        </p:nvSpPr>
        <p:spPr bwMode="auto">
          <a:xfrm>
            <a:off x="2947787" y="4468339"/>
            <a:ext cx="2446339" cy="19229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55575" indent="-155575" algn="l" rtl="0" eaLnBrk="1" fontAlgn="base" hangingPunct="1">
              <a:spcBef>
                <a:spcPct val="30000"/>
              </a:spcBef>
              <a:spcAft>
                <a:spcPct val="30000"/>
              </a:spcAft>
              <a:buClr>
                <a:srgbClr val="C86B39"/>
              </a:buClr>
              <a:buFont typeface="Times" pitchFamily="18" charset="0"/>
              <a:buChar char="•"/>
              <a:tabLst>
                <a:tab pos="1373188" algn="l"/>
              </a:tabLst>
              <a:defRPr sz="2800">
                <a:solidFill>
                  <a:srgbClr val="476821"/>
                </a:solidFill>
                <a:latin typeface="+mn-lt"/>
                <a:ea typeface="+mn-ea"/>
                <a:cs typeface="+mn-cs"/>
              </a:defRPr>
            </a:lvl1pPr>
            <a:lvl2pPr marL="444500" indent="-174625" algn="l" rtl="0" eaLnBrk="1" fontAlgn="base" hangingPunct="1">
              <a:spcBef>
                <a:spcPct val="30000"/>
              </a:spcBef>
              <a:spcAft>
                <a:spcPct val="30000"/>
              </a:spcAft>
              <a:buChar char="–"/>
              <a:tabLst>
                <a:tab pos="1373188" algn="l"/>
              </a:tabLst>
              <a:defRPr sz="2400">
                <a:solidFill>
                  <a:srgbClr val="476821"/>
                </a:solidFill>
                <a:latin typeface="+mn-lt"/>
              </a:defRPr>
            </a:lvl2pPr>
            <a:lvl3pPr marL="646113" indent="-119063" algn="l" rtl="0" eaLnBrk="1" fontAlgn="base" hangingPunct="1">
              <a:spcBef>
                <a:spcPct val="30000"/>
              </a:spcBef>
              <a:spcAft>
                <a:spcPct val="30000"/>
              </a:spcAft>
              <a:buChar char="•"/>
              <a:tabLst>
                <a:tab pos="1373188" algn="l"/>
              </a:tabLst>
              <a:defRPr sz="2000">
                <a:solidFill>
                  <a:srgbClr val="476821"/>
                </a:solidFill>
                <a:latin typeface="+mn-lt"/>
              </a:defRPr>
            </a:lvl3pPr>
            <a:lvl4pPr marL="912813" indent="-152400" algn="l" rtl="0" eaLnBrk="1" fontAlgn="base" hangingPunct="1">
              <a:spcBef>
                <a:spcPct val="30000"/>
              </a:spcBef>
              <a:spcAft>
                <a:spcPct val="30000"/>
              </a:spcAft>
              <a:buChar char="–"/>
              <a:tabLst>
                <a:tab pos="1373188" algn="l"/>
              </a:tabLst>
              <a:defRPr sz="1800">
                <a:solidFill>
                  <a:srgbClr val="476821"/>
                </a:solidFill>
                <a:latin typeface="+mn-lt"/>
              </a:defRPr>
            </a:lvl4pPr>
            <a:lvl5pPr marL="1173163" indent="-141288" algn="l" rtl="0" eaLnBrk="1" fontAlgn="base" hangingPunct="1">
              <a:spcBef>
                <a:spcPct val="30000"/>
              </a:spcBef>
              <a:spcAft>
                <a:spcPct val="30000"/>
              </a:spcAft>
              <a:buChar char="»"/>
              <a:tabLst>
                <a:tab pos="1373188" algn="l"/>
              </a:tabLst>
              <a:defRPr sz="1800">
                <a:solidFill>
                  <a:srgbClr val="476821"/>
                </a:solidFill>
                <a:latin typeface="+mn-lt"/>
              </a:defRPr>
            </a:lvl5pPr>
            <a:lvl6pPr marL="1630363" indent="-141288" algn="l" rtl="0" eaLnBrk="1" fontAlgn="base" hangingPunct="1">
              <a:spcBef>
                <a:spcPct val="30000"/>
              </a:spcBef>
              <a:spcAft>
                <a:spcPct val="30000"/>
              </a:spcAft>
              <a:buChar char="»"/>
              <a:tabLst>
                <a:tab pos="1373188" algn="l"/>
              </a:tabLst>
              <a:defRPr sz="1800">
                <a:solidFill>
                  <a:srgbClr val="476821"/>
                </a:solidFill>
                <a:latin typeface="+mn-lt"/>
              </a:defRPr>
            </a:lvl6pPr>
            <a:lvl7pPr marL="2087563" indent="-141288" algn="l" rtl="0" eaLnBrk="1" fontAlgn="base" hangingPunct="1">
              <a:spcBef>
                <a:spcPct val="30000"/>
              </a:spcBef>
              <a:spcAft>
                <a:spcPct val="30000"/>
              </a:spcAft>
              <a:buChar char="»"/>
              <a:tabLst>
                <a:tab pos="1373188" algn="l"/>
              </a:tabLst>
              <a:defRPr sz="1800">
                <a:solidFill>
                  <a:srgbClr val="476821"/>
                </a:solidFill>
                <a:latin typeface="+mn-lt"/>
              </a:defRPr>
            </a:lvl7pPr>
            <a:lvl8pPr marL="2544763" indent="-141288" algn="l" rtl="0" eaLnBrk="1" fontAlgn="base" hangingPunct="1">
              <a:spcBef>
                <a:spcPct val="30000"/>
              </a:spcBef>
              <a:spcAft>
                <a:spcPct val="30000"/>
              </a:spcAft>
              <a:buChar char="»"/>
              <a:tabLst>
                <a:tab pos="1373188" algn="l"/>
              </a:tabLst>
              <a:defRPr sz="1800">
                <a:solidFill>
                  <a:srgbClr val="476821"/>
                </a:solidFill>
                <a:latin typeface="+mn-lt"/>
              </a:defRPr>
            </a:lvl8pPr>
            <a:lvl9pPr marL="3001963" indent="-141288" algn="l" rtl="0" eaLnBrk="1" fontAlgn="base" hangingPunct="1">
              <a:spcBef>
                <a:spcPct val="30000"/>
              </a:spcBef>
              <a:spcAft>
                <a:spcPct val="30000"/>
              </a:spcAft>
              <a:buChar char="»"/>
              <a:tabLst>
                <a:tab pos="1373188" algn="l"/>
              </a:tabLst>
              <a:defRPr sz="1800">
                <a:solidFill>
                  <a:srgbClr val="476821"/>
                </a:solidFill>
                <a:latin typeface="+mn-lt"/>
              </a:defRPr>
            </a:lvl9pPr>
          </a:lstStyle>
          <a:p>
            <a:pPr marL="0" lvl="1" indent="0">
              <a:lnSpc>
                <a:spcPct val="90000"/>
              </a:lnSpc>
              <a:spcBef>
                <a:spcPts val="800"/>
              </a:spcBef>
              <a:spcAft>
                <a:spcPts val="800"/>
              </a:spcAft>
              <a:buClr>
                <a:srgbClr val="C86B39"/>
              </a:buClr>
              <a:buNone/>
            </a:pPr>
            <a:r>
              <a:rPr lang="en-US" sz="1800" spc="-50" dirty="0">
                <a:solidFill>
                  <a:srgbClr val="10384F"/>
                </a:solidFill>
                <a:latin typeface="Arial" panose="020B0604020202020204" pitchFamily="34" charset="0"/>
                <a:ea typeface="Verdana" pitchFamily="34" charset="0"/>
                <a:cs typeface="Arial" panose="020B0604020202020204" pitchFamily="34" charset="0"/>
              </a:rPr>
              <a:t>Scientists use biotechnology </a:t>
            </a:r>
            <a:br>
              <a:rPr lang="en-US" sz="1800" spc="-50" dirty="0">
                <a:solidFill>
                  <a:srgbClr val="10384F"/>
                </a:solidFill>
                <a:latin typeface="Arial" panose="020B0604020202020204" pitchFamily="34" charset="0"/>
                <a:ea typeface="Verdana" pitchFamily="34" charset="0"/>
                <a:cs typeface="Arial" panose="020B0604020202020204" pitchFamily="34" charset="0"/>
              </a:rPr>
            </a:br>
            <a:r>
              <a:rPr lang="en-US" sz="1800" spc="-50" dirty="0">
                <a:solidFill>
                  <a:srgbClr val="10384F"/>
                </a:solidFill>
                <a:latin typeface="Arial" panose="020B0604020202020204" pitchFamily="34" charset="0"/>
                <a:ea typeface="Verdana" pitchFamily="34" charset="0"/>
                <a:cs typeface="Arial" panose="020B0604020202020204" pitchFamily="34" charset="0"/>
              </a:rPr>
              <a:t>to create unique </a:t>
            </a:r>
            <a:br>
              <a:rPr lang="en-US" sz="1800" spc="-50" dirty="0">
                <a:solidFill>
                  <a:srgbClr val="10384F"/>
                </a:solidFill>
                <a:latin typeface="Arial" panose="020B0604020202020204" pitchFamily="34" charset="0"/>
                <a:ea typeface="Verdana" pitchFamily="34" charset="0"/>
                <a:cs typeface="Arial" panose="020B0604020202020204" pitchFamily="34" charset="0"/>
              </a:rPr>
            </a:br>
            <a:r>
              <a:rPr lang="en-US" sz="1800" spc="-50" dirty="0">
                <a:solidFill>
                  <a:srgbClr val="10384F"/>
                </a:solidFill>
                <a:latin typeface="Arial" panose="020B0604020202020204" pitchFamily="34" charset="0"/>
                <a:ea typeface="Verdana" pitchFamily="34" charset="0"/>
                <a:cs typeface="Arial" panose="020B0604020202020204" pitchFamily="34" charset="0"/>
              </a:rPr>
              <a:t>yeast strains for </a:t>
            </a:r>
            <a:br>
              <a:rPr lang="en-US" sz="1800" spc="-50" dirty="0">
                <a:solidFill>
                  <a:srgbClr val="10384F"/>
                </a:solidFill>
                <a:latin typeface="Arial" panose="020B0604020202020204" pitchFamily="34" charset="0"/>
                <a:ea typeface="Verdana" pitchFamily="34" charset="0"/>
                <a:cs typeface="Arial" panose="020B0604020202020204" pitchFamily="34" charset="0"/>
              </a:rPr>
            </a:br>
            <a:r>
              <a:rPr lang="en-US" sz="1800" spc="-50" dirty="0">
                <a:solidFill>
                  <a:srgbClr val="10384F"/>
                </a:solidFill>
                <a:latin typeface="Arial" panose="020B0604020202020204" pitchFamily="34" charset="0"/>
                <a:ea typeface="Verdana" pitchFamily="34" charset="0"/>
                <a:cs typeface="Arial" panose="020B0604020202020204" pitchFamily="34" charset="0"/>
              </a:rPr>
              <a:t>use in brewing beer and making bread </a:t>
            </a:r>
          </a:p>
        </p:txBody>
      </p:sp>
      <p:sp>
        <p:nvSpPr>
          <p:cNvPr id="9" name="Content Placeholder 7"/>
          <p:cNvSpPr txBox="1">
            <a:spLocks/>
          </p:cNvSpPr>
          <p:nvPr/>
        </p:nvSpPr>
        <p:spPr bwMode="auto">
          <a:xfrm>
            <a:off x="158202" y="4468339"/>
            <a:ext cx="2286000" cy="19229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55575" indent="-155575" algn="l" rtl="0" eaLnBrk="1" fontAlgn="base" hangingPunct="1">
              <a:spcBef>
                <a:spcPct val="30000"/>
              </a:spcBef>
              <a:spcAft>
                <a:spcPct val="30000"/>
              </a:spcAft>
              <a:buClr>
                <a:srgbClr val="C86B39"/>
              </a:buClr>
              <a:buFont typeface="Times" pitchFamily="18" charset="0"/>
              <a:buChar char="•"/>
              <a:tabLst>
                <a:tab pos="1373188" algn="l"/>
              </a:tabLst>
              <a:defRPr sz="2800">
                <a:solidFill>
                  <a:srgbClr val="476821"/>
                </a:solidFill>
                <a:latin typeface="+mn-lt"/>
                <a:ea typeface="+mn-ea"/>
                <a:cs typeface="+mn-cs"/>
              </a:defRPr>
            </a:lvl1pPr>
            <a:lvl2pPr marL="444500" indent="-174625" algn="l" rtl="0" eaLnBrk="1" fontAlgn="base" hangingPunct="1">
              <a:spcBef>
                <a:spcPct val="30000"/>
              </a:spcBef>
              <a:spcAft>
                <a:spcPct val="30000"/>
              </a:spcAft>
              <a:buChar char="–"/>
              <a:tabLst>
                <a:tab pos="1373188" algn="l"/>
              </a:tabLst>
              <a:defRPr sz="2400">
                <a:solidFill>
                  <a:srgbClr val="476821"/>
                </a:solidFill>
                <a:latin typeface="+mn-lt"/>
              </a:defRPr>
            </a:lvl2pPr>
            <a:lvl3pPr marL="646113" indent="-119063" algn="l" rtl="0" eaLnBrk="1" fontAlgn="base" hangingPunct="1">
              <a:spcBef>
                <a:spcPct val="30000"/>
              </a:spcBef>
              <a:spcAft>
                <a:spcPct val="30000"/>
              </a:spcAft>
              <a:buChar char="•"/>
              <a:tabLst>
                <a:tab pos="1373188" algn="l"/>
              </a:tabLst>
              <a:defRPr sz="2000">
                <a:solidFill>
                  <a:srgbClr val="476821"/>
                </a:solidFill>
                <a:latin typeface="+mn-lt"/>
              </a:defRPr>
            </a:lvl3pPr>
            <a:lvl4pPr marL="912813" indent="-152400" algn="l" rtl="0" eaLnBrk="1" fontAlgn="base" hangingPunct="1">
              <a:spcBef>
                <a:spcPct val="30000"/>
              </a:spcBef>
              <a:spcAft>
                <a:spcPct val="30000"/>
              </a:spcAft>
              <a:buChar char="–"/>
              <a:tabLst>
                <a:tab pos="1373188" algn="l"/>
              </a:tabLst>
              <a:defRPr sz="1800">
                <a:solidFill>
                  <a:srgbClr val="476821"/>
                </a:solidFill>
                <a:latin typeface="+mn-lt"/>
              </a:defRPr>
            </a:lvl4pPr>
            <a:lvl5pPr marL="1173163" indent="-141288" algn="l" rtl="0" eaLnBrk="1" fontAlgn="base" hangingPunct="1">
              <a:spcBef>
                <a:spcPct val="30000"/>
              </a:spcBef>
              <a:spcAft>
                <a:spcPct val="30000"/>
              </a:spcAft>
              <a:buChar char="»"/>
              <a:tabLst>
                <a:tab pos="1373188" algn="l"/>
              </a:tabLst>
              <a:defRPr sz="1800">
                <a:solidFill>
                  <a:srgbClr val="476821"/>
                </a:solidFill>
                <a:latin typeface="+mn-lt"/>
              </a:defRPr>
            </a:lvl5pPr>
            <a:lvl6pPr marL="1630363" indent="-141288" algn="l" rtl="0" eaLnBrk="1" fontAlgn="base" hangingPunct="1">
              <a:spcBef>
                <a:spcPct val="30000"/>
              </a:spcBef>
              <a:spcAft>
                <a:spcPct val="30000"/>
              </a:spcAft>
              <a:buChar char="»"/>
              <a:tabLst>
                <a:tab pos="1373188" algn="l"/>
              </a:tabLst>
              <a:defRPr sz="1800">
                <a:solidFill>
                  <a:srgbClr val="476821"/>
                </a:solidFill>
                <a:latin typeface="+mn-lt"/>
              </a:defRPr>
            </a:lvl6pPr>
            <a:lvl7pPr marL="2087563" indent="-141288" algn="l" rtl="0" eaLnBrk="1" fontAlgn="base" hangingPunct="1">
              <a:spcBef>
                <a:spcPct val="30000"/>
              </a:spcBef>
              <a:spcAft>
                <a:spcPct val="30000"/>
              </a:spcAft>
              <a:buChar char="»"/>
              <a:tabLst>
                <a:tab pos="1373188" algn="l"/>
              </a:tabLst>
              <a:defRPr sz="1800">
                <a:solidFill>
                  <a:srgbClr val="476821"/>
                </a:solidFill>
                <a:latin typeface="+mn-lt"/>
              </a:defRPr>
            </a:lvl7pPr>
            <a:lvl8pPr marL="2544763" indent="-141288" algn="l" rtl="0" eaLnBrk="1" fontAlgn="base" hangingPunct="1">
              <a:spcBef>
                <a:spcPct val="30000"/>
              </a:spcBef>
              <a:spcAft>
                <a:spcPct val="30000"/>
              </a:spcAft>
              <a:buChar char="»"/>
              <a:tabLst>
                <a:tab pos="1373188" algn="l"/>
              </a:tabLst>
              <a:defRPr sz="1800">
                <a:solidFill>
                  <a:srgbClr val="476821"/>
                </a:solidFill>
                <a:latin typeface="+mn-lt"/>
              </a:defRPr>
            </a:lvl8pPr>
            <a:lvl9pPr marL="3001963" indent="-141288" algn="l" rtl="0" eaLnBrk="1" fontAlgn="base" hangingPunct="1">
              <a:spcBef>
                <a:spcPct val="30000"/>
              </a:spcBef>
              <a:spcAft>
                <a:spcPct val="30000"/>
              </a:spcAft>
              <a:buChar char="»"/>
              <a:tabLst>
                <a:tab pos="1373188" algn="l"/>
              </a:tabLst>
              <a:defRPr sz="1800">
                <a:solidFill>
                  <a:srgbClr val="476821"/>
                </a:solidFill>
                <a:latin typeface="+mn-lt"/>
              </a:defRPr>
            </a:lvl9pPr>
          </a:lstStyle>
          <a:p>
            <a:pPr marL="0" lvl="1" indent="0">
              <a:lnSpc>
                <a:spcPct val="90000"/>
              </a:lnSpc>
              <a:spcBef>
                <a:spcPts val="800"/>
              </a:spcBef>
              <a:spcAft>
                <a:spcPts val="800"/>
              </a:spcAft>
              <a:buClr>
                <a:srgbClr val="C86B39"/>
              </a:buClr>
              <a:buNone/>
            </a:pPr>
            <a:r>
              <a:rPr lang="en-US" sz="1800" spc="-50" dirty="0">
                <a:solidFill>
                  <a:srgbClr val="10384F"/>
                </a:solidFill>
                <a:latin typeface="Arial" panose="020B0604020202020204" pitchFamily="34" charset="0"/>
                <a:ea typeface="Verdana" pitchFamily="34" charset="0"/>
                <a:cs typeface="Arial" panose="020B0604020202020204" pitchFamily="34" charset="0"/>
              </a:rPr>
              <a:t>Nearly all cheese is made using rennet produced through biotechnology</a:t>
            </a:r>
          </a:p>
        </p:txBody>
      </p:sp>
      <p:sp>
        <p:nvSpPr>
          <p:cNvPr id="26" name="Rectangle 25"/>
          <p:cNvSpPr/>
          <p:nvPr/>
        </p:nvSpPr>
        <p:spPr bwMode="auto">
          <a:xfrm>
            <a:off x="-2931" y="3865340"/>
            <a:ext cx="8570462" cy="522515"/>
          </a:xfrm>
          <a:prstGeom prst="rect">
            <a:avLst/>
          </a:prstGeom>
          <a:solidFill>
            <a:srgbClr val="66B51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b="1" dirty="0">
              <a:solidFill>
                <a:schemeClr val="accent1">
                  <a:lumMod val="75000"/>
                </a:schemeClr>
              </a:solidFill>
              <a:latin typeface="Arial" panose="020B0604020202020204" pitchFamily="34" charset="0"/>
              <a:cs typeface="Arial" panose="020B0604020202020204" pitchFamily="34" charset="0"/>
            </a:endParaRPr>
          </a:p>
        </p:txBody>
      </p:sp>
      <p:sp>
        <p:nvSpPr>
          <p:cNvPr id="23" name="TextBox 22"/>
          <p:cNvSpPr txBox="1"/>
          <p:nvPr/>
        </p:nvSpPr>
        <p:spPr>
          <a:xfrm>
            <a:off x="158202" y="3899578"/>
            <a:ext cx="2590800" cy="461665"/>
          </a:xfrm>
          <a:prstGeom prst="rect">
            <a:avLst/>
          </a:prstGeom>
          <a:noFill/>
        </p:spPr>
        <p:txBody>
          <a:bodyPr wrap="square" rtlCol="0">
            <a:spAutoFit/>
          </a:bodyPr>
          <a:lstStyle/>
          <a:p>
            <a:pPr eaLnBrk="0" fontAlgn="base" hangingPunct="0">
              <a:spcBef>
                <a:spcPct val="0"/>
              </a:spcBef>
              <a:spcAft>
                <a:spcPct val="0"/>
              </a:spcAft>
            </a:pPr>
            <a:r>
              <a:rPr lang="en-US" sz="2400" b="1" spc="-50" dirty="0">
                <a:solidFill>
                  <a:srgbClr val="FFFFFF"/>
                </a:solidFill>
                <a:latin typeface="Arial" panose="020B0604020202020204" pitchFamily="34" charset="0"/>
                <a:cs typeface="Arial" panose="020B0604020202020204" pitchFamily="34" charset="0"/>
              </a:rPr>
              <a:t>Enzymes</a:t>
            </a:r>
          </a:p>
        </p:txBody>
      </p:sp>
      <p:sp>
        <p:nvSpPr>
          <p:cNvPr id="33" name="TextBox 32"/>
          <p:cNvSpPr txBox="1"/>
          <p:nvPr/>
        </p:nvSpPr>
        <p:spPr>
          <a:xfrm>
            <a:off x="2927910" y="3899578"/>
            <a:ext cx="2590800" cy="461665"/>
          </a:xfrm>
          <a:prstGeom prst="rect">
            <a:avLst/>
          </a:prstGeom>
          <a:noFill/>
        </p:spPr>
        <p:txBody>
          <a:bodyPr wrap="square" rtlCol="0">
            <a:spAutoFit/>
          </a:bodyPr>
          <a:lstStyle/>
          <a:p>
            <a:pPr eaLnBrk="0" fontAlgn="base" hangingPunct="0">
              <a:spcBef>
                <a:spcPct val="0"/>
              </a:spcBef>
              <a:spcAft>
                <a:spcPct val="0"/>
              </a:spcAft>
            </a:pPr>
            <a:r>
              <a:rPr lang="en-US" sz="2400" b="1" spc="-50" dirty="0">
                <a:solidFill>
                  <a:srgbClr val="FFFFFF"/>
                </a:solidFill>
                <a:latin typeface="Arial" panose="020B0604020202020204" pitchFamily="34" charset="0"/>
                <a:cs typeface="Arial" panose="020B0604020202020204" pitchFamily="34" charset="0"/>
              </a:rPr>
              <a:t>Yeast</a:t>
            </a:r>
          </a:p>
        </p:txBody>
      </p:sp>
      <p:sp>
        <p:nvSpPr>
          <p:cNvPr id="35" name="TextBox 34"/>
          <p:cNvSpPr txBox="1"/>
          <p:nvPr/>
        </p:nvSpPr>
        <p:spPr>
          <a:xfrm>
            <a:off x="5677740" y="3899578"/>
            <a:ext cx="2590800" cy="461665"/>
          </a:xfrm>
          <a:prstGeom prst="rect">
            <a:avLst/>
          </a:prstGeom>
          <a:noFill/>
        </p:spPr>
        <p:txBody>
          <a:bodyPr wrap="square" rtlCol="0">
            <a:spAutoFit/>
          </a:bodyPr>
          <a:lstStyle/>
          <a:p>
            <a:pPr eaLnBrk="0" fontAlgn="base" hangingPunct="0">
              <a:spcBef>
                <a:spcPct val="0"/>
              </a:spcBef>
              <a:spcAft>
                <a:spcPct val="0"/>
              </a:spcAft>
            </a:pPr>
            <a:r>
              <a:rPr lang="en-US" sz="2400" b="1" spc="-50" dirty="0">
                <a:solidFill>
                  <a:srgbClr val="FFFFFF"/>
                </a:solidFill>
                <a:latin typeface="Arial" panose="020B0604020202020204" pitchFamily="34" charset="0"/>
                <a:cs typeface="Arial" panose="020B0604020202020204" pitchFamily="34" charset="0"/>
              </a:rPr>
              <a:t>Medicine</a:t>
            </a:r>
          </a:p>
        </p:txBody>
      </p:sp>
      <p:sp>
        <p:nvSpPr>
          <p:cNvPr id="14" name="Title 1"/>
          <p:cNvSpPr txBox="1">
            <a:spLocks/>
          </p:cNvSpPr>
          <p:nvPr/>
        </p:nvSpPr>
        <p:spPr>
          <a:xfrm>
            <a:off x="333375" y="436563"/>
            <a:ext cx="8001000" cy="715962"/>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3200" b="1" dirty="0">
                <a:solidFill>
                  <a:srgbClr val="66B512"/>
                </a:solidFill>
                <a:latin typeface="Arial" panose="020B0604020202020204" pitchFamily="34" charset="0"/>
                <a:ea typeface="Verdana" pitchFamily="34" charset="0"/>
                <a:cs typeface="Arial" panose="020B0604020202020204" pitchFamily="34" charset="0"/>
              </a:rPr>
              <a:t>Biotechnology Is Used in </a:t>
            </a:r>
          </a:p>
          <a:p>
            <a:pPr marL="0" marR="0" lvl="0" indent="0" defTabSz="914400" rtl="0" eaLnBrk="1" fontAlgn="auto" latinLnBrk="0" hangingPunct="1">
              <a:lnSpc>
                <a:spcPct val="100000"/>
              </a:lnSpc>
              <a:spcBef>
                <a:spcPct val="0"/>
              </a:spcBef>
              <a:spcAft>
                <a:spcPts val="0"/>
              </a:spcAft>
              <a:buClrTx/>
              <a:buSzTx/>
              <a:buFontTx/>
              <a:buNone/>
              <a:tabLst/>
              <a:defRPr/>
            </a:pPr>
            <a:r>
              <a:rPr lang="en-US" sz="3200" b="1" dirty="0">
                <a:solidFill>
                  <a:srgbClr val="66B512"/>
                </a:solidFill>
                <a:latin typeface="Arial" panose="020B0604020202020204" pitchFamily="34" charset="0"/>
                <a:ea typeface="Verdana" pitchFamily="34" charset="0"/>
                <a:cs typeface="Arial" panose="020B0604020202020204" pitchFamily="34" charset="0"/>
              </a:rPr>
              <a:t>Many Common Products</a:t>
            </a:r>
            <a:endParaRPr kumimoji="0" lang="en-US" sz="3200" b="1" i="0" u="none" strike="noStrike" kern="1200" cap="none" spc="0" normalizeH="0" baseline="0" noProof="0" dirty="0">
              <a:ln>
                <a:noFill/>
              </a:ln>
              <a:solidFill>
                <a:srgbClr val="66B512"/>
              </a:solidFill>
              <a:effectLst/>
              <a:uLnTx/>
              <a:uFillTx/>
              <a:latin typeface="Arial" panose="020B0604020202020204" pitchFamily="34" charset="0"/>
              <a:ea typeface="Verdana" pitchFamily="34" charset="0"/>
              <a:cs typeface="Arial" panose="020B0604020202020204" pitchFamily="34" charset="0"/>
            </a:endParaRPr>
          </a:p>
        </p:txBody>
      </p:sp>
    </p:spTree>
    <p:extLst>
      <p:ext uri="{BB962C8B-B14F-4D97-AF65-F5344CB8AC3E}">
        <p14:creationId xmlns:p14="http://schemas.microsoft.com/office/powerpoint/2010/main" val="42069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20538" y="428688"/>
            <a:ext cx="7613788" cy="715962"/>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3200" b="1" dirty="0">
                <a:solidFill>
                  <a:srgbClr val="66B512"/>
                </a:solidFill>
                <a:latin typeface="Arial" panose="020B0604020202020204" pitchFamily="34" charset="0"/>
                <a:ea typeface="Verdana" pitchFamily="34" charset="0"/>
                <a:cs typeface="Arial" panose="020B0604020202020204" pitchFamily="34" charset="0"/>
              </a:rPr>
              <a:t>Plant Biotechnology Is an Extension of Traditional Plant Breeding</a:t>
            </a:r>
            <a:endParaRPr kumimoji="0" lang="en-US" sz="3200" b="1" i="0" u="none" strike="noStrike" kern="1200" cap="none" spc="0" normalizeH="0" noProof="0" dirty="0">
              <a:ln>
                <a:noFill/>
              </a:ln>
              <a:solidFill>
                <a:srgbClr val="66B512"/>
              </a:solidFill>
              <a:effectLst/>
              <a:uLnTx/>
              <a:uFillTx/>
              <a:latin typeface="Arial" panose="020B0604020202020204" pitchFamily="34" charset="0"/>
              <a:ea typeface="Verdana" pitchFamily="34" charset="0"/>
              <a:cs typeface="Arial" panose="020B0604020202020204" pitchFamily="34" charset="0"/>
            </a:endParaRPr>
          </a:p>
        </p:txBody>
      </p:sp>
      <p:pic>
        <p:nvPicPr>
          <p:cNvPr id="3" name="Picture 2" descr="Traditional Plant Breeding Graphic.png"/>
          <p:cNvPicPr>
            <a:picLocks noChangeAspect="1"/>
          </p:cNvPicPr>
          <p:nvPr/>
        </p:nvPicPr>
        <p:blipFill>
          <a:blip r:embed="rId3" cstate="print"/>
          <a:stretch>
            <a:fillRect/>
          </a:stretch>
        </p:blipFill>
        <p:spPr>
          <a:xfrm>
            <a:off x="692426" y="2481877"/>
            <a:ext cx="7315215" cy="1828804"/>
          </a:xfrm>
          <a:prstGeom prst="rect">
            <a:avLst/>
          </a:prstGeom>
        </p:spPr>
      </p:pic>
      <p:pic>
        <p:nvPicPr>
          <p:cNvPr id="4" name="Picture 3" descr="Biotechnology Graphic.png"/>
          <p:cNvPicPr>
            <a:picLocks noChangeAspect="1"/>
          </p:cNvPicPr>
          <p:nvPr/>
        </p:nvPicPr>
        <p:blipFill>
          <a:blip r:embed="rId4" cstate="print"/>
          <a:stretch>
            <a:fillRect/>
          </a:stretch>
        </p:blipFill>
        <p:spPr>
          <a:xfrm>
            <a:off x="703443" y="4876123"/>
            <a:ext cx="7315215" cy="1828804"/>
          </a:xfrm>
          <a:prstGeom prst="rect">
            <a:avLst/>
          </a:prstGeom>
        </p:spPr>
      </p:pic>
      <p:sp>
        <p:nvSpPr>
          <p:cNvPr id="6" name="Rectangle 5"/>
          <p:cNvSpPr/>
          <p:nvPr/>
        </p:nvSpPr>
        <p:spPr>
          <a:xfrm>
            <a:off x="742129" y="3903178"/>
            <a:ext cx="7215808" cy="2343385"/>
          </a:xfrm>
          <a:prstGeom prst="rect">
            <a:avLst/>
          </a:prstGeom>
          <a:noFill/>
          <a:ln w="38100" cap="rnd">
            <a:solidFill>
              <a:srgbClr val="0091D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Rectangle 6"/>
          <p:cNvSpPr/>
          <p:nvPr/>
        </p:nvSpPr>
        <p:spPr>
          <a:xfrm>
            <a:off x="742129" y="1590675"/>
            <a:ext cx="7215808" cy="2140226"/>
          </a:xfrm>
          <a:prstGeom prst="rect">
            <a:avLst/>
          </a:prstGeom>
          <a:noFill/>
          <a:ln w="38100" cap="rnd">
            <a:solidFill>
              <a:srgbClr val="0091D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Rectangle 7"/>
          <p:cNvSpPr/>
          <p:nvPr/>
        </p:nvSpPr>
        <p:spPr>
          <a:xfrm>
            <a:off x="1974577" y="1682289"/>
            <a:ext cx="4572000" cy="369332"/>
          </a:xfrm>
          <a:prstGeom prst="rect">
            <a:avLst/>
          </a:prstGeom>
        </p:spPr>
        <p:txBody>
          <a:bodyPr>
            <a:spAutoFit/>
          </a:bodyPr>
          <a:lstStyle/>
          <a:p>
            <a:pPr algn="ctr"/>
            <a:r>
              <a:rPr lang="en-US" b="1" dirty="0">
                <a:solidFill>
                  <a:srgbClr val="10384F"/>
                </a:solidFill>
                <a:latin typeface="Arial" panose="020B0604020202020204" pitchFamily="34" charset="0"/>
                <a:ea typeface="Verdana" pitchFamily="34" charset="0"/>
                <a:cs typeface="Arial" panose="020B0604020202020204" pitchFamily="34" charset="0"/>
              </a:rPr>
              <a:t>Traditional Plant Breeding</a:t>
            </a:r>
            <a:endParaRPr lang="en-US" dirty="0">
              <a:solidFill>
                <a:srgbClr val="10384F"/>
              </a:solidFill>
              <a:latin typeface="Arial" panose="020B0604020202020204" pitchFamily="34" charset="0"/>
              <a:cs typeface="Arial" panose="020B0604020202020204" pitchFamily="34" charset="0"/>
            </a:endParaRPr>
          </a:p>
        </p:txBody>
      </p:sp>
      <p:sp>
        <p:nvSpPr>
          <p:cNvPr id="9" name="Rectangle 8"/>
          <p:cNvSpPr/>
          <p:nvPr/>
        </p:nvSpPr>
        <p:spPr>
          <a:xfrm>
            <a:off x="1974577" y="3981541"/>
            <a:ext cx="4572000" cy="369332"/>
          </a:xfrm>
          <a:prstGeom prst="rect">
            <a:avLst/>
          </a:prstGeom>
        </p:spPr>
        <p:txBody>
          <a:bodyPr>
            <a:spAutoFit/>
          </a:bodyPr>
          <a:lstStyle/>
          <a:p>
            <a:pPr algn="ctr"/>
            <a:r>
              <a:rPr lang="en-US" b="1" dirty="0">
                <a:solidFill>
                  <a:srgbClr val="10384F"/>
                </a:solidFill>
                <a:latin typeface="Arial" panose="020B0604020202020204" pitchFamily="34" charset="0"/>
                <a:ea typeface="Verdana" pitchFamily="34" charset="0"/>
                <a:cs typeface="Arial" panose="020B0604020202020204" pitchFamily="34" charset="0"/>
              </a:rPr>
              <a:t>Plant Biotechnology</a:t>
            </a:r>
            <a:endParaRPr lang="en-US" dirty="0">
              <a:solidFill>
                <a:srgbClr val="10384F"/>
              </a:solidFill>
              <a:latin typeface="Arial" panose="020B0604020202020204" pitchFamily="34" charset="0"/>
              <a:cs typeface="Arial" panose="020B0604020202020204" pitchFamily="34" charset="0"/>
            </a:endParaRPr>
          </a:p>
        </p:txBody>
      </p:sp>
      <p:sp>
        <p:nvSpPr>
          <p:cNvPr id="10" name="TextBox 9"/>
          <p:cNvSpPr txBox="1"/>
          <p:nvPr/>
        </p:nvSpPr>
        <p:spPr>
          <a:xfrm>
            <a:off x="1283584" y="2134014"/>
            <a:ext cx="994182" cy="584775"/>
          </a:xfrm>
          <a:prstGeom prst="rect">
            <a:avLst/>
          </a:prstGeom>
          <a:noFill/>
        </p:spPr>
        <p:txBody>
          <a:bodyPr wrap="none" rtlCol="0">
            <a:spAutoFit/>
          </a:bodyPr>
          <a:lstStyle/>
          <a:p>
            <a:pPr algn="ctr"/>
            <a:r>
              <a:rPr lang="en-US" sz="1600" b="1" dirty="0">
                <a:solidFill>
                  <a:srgbClr val="66B512"/>
                </a:solidFill>
                <a:latin typeface="Arial" panose="020B0604020202020204" pitchFamily="34" charset="0"/>
                <a:ea typeface="Verdana" pitchFamily="34" charset="0"/>
                <a:cs typeface="Arial" panose="020B0604020202020204" pitchFamily="34" charset="0"/>
              </a:rPr>
              <a:t>Desired </a:t>
            </a:r>
          </a:p>
          <a:p>
            <a:pPr algn="ctr"/>
            <a:r>
              <a:rPr lang="en-US" sz="1600" b="1" dirty="0">
                <a:solidFill>
                  <a:srgbClr val="66B512"/>
                </a:solidFill>
                <a:latin typeface="Arial" panose="020B0604020202020204" pitchFamily="34" charset="0"/>
                <a:ea typeface="Verdana" pitchFamily="34" charset="0"/>
                <a:cs typeface="Arial" panose="020B0604020202020204" pitchFamily="34" charset="0"/>
              </a:rPr>
              <a:t>Gene</a:t>
            </a:r>
          </a:p>
        </p:txBody>
      </p:sp>
      <p:sp>
        <p:nvSpPr>
          <p:cNvPr id="11" name="TextBox 10"/>
          <p:cNvSpPr txBox="1"/>
          <p:nvPr/>
        </p:nvSpPr>
        <p:spPr>
          <a:xfrm>
            <a:off x="5676334" y="2134014"/>
            <a:ext cx="1816523" cy="584775"/>
          </a:xfrm>
          <a:prstGeom prst="rect">
            <a:avLst/>
          </a:prstGeom>
          <a:noFill/>
        </p:spPr>
        <p:txBody>
          <a:bodyPr wrap="none" rtlCol="0">
            <a:spAutoFit/>
          </a:bodyPr>
          <a:lstStyle/>
          <a:p>
            <a:pPr algn="ctr"/>
            <a:r>
              <a:rPr lang="en-US" sz="1600" b="1" dirty="0">
                <a:solidFill>
                  <a:srgbClr val="66B512"/>
                </a:solidFill>
                <a:latin typeface="Arial" panose="020B0604020202020204" pitchFamily="34" charset="0"/>
                <a:ea typeface="Verdana" pitchFamily="34" charset="0"/>
                <a:cs typeface="Arial" panose="020B0604020202020204" pitchFamily="34" charset="0"/>
              </a:rPr>
              <a:t>Many Genes are </a:t>
            </a:r>
          </a:p>
          <a:p>
            <a:pPr algn="ctr"/>
            <a:r>
              <a:rPr lang="en-US" sz="1600" b="1" dirty="0">
                <a:solidFill>
                  <a:srgbClr val="66B512"/>
                </a:solidFill>
                <a:latin typeface="Arial" panose="020B0604020202020204" pitchFamily="34" charset="0"/>
                <a:ea typeface="Verdana" pitchFamily="34" charset="0"/>
                <a:cs typeface="Arial" panose="020B0604020202020204" pitchFamily="34" charset="0"/>
              </a:rPr>
              <a:t>Transferred</a:t>
            </a:r>
          </a:p>
        </p:txBody>
      </p:sp>
      <p:sp>
        <p:nvSpPr>
          <p:cNvPr id="12" name="TextBox 11"/>
          <p:cNvSpPr txBox="1"/>
          <p:nvPr/>
        </p:nvSpPr>
        <p:spPr>
          <a:xfrm>
            <a:off x="1078175" y="4459769"/>
            <a:ext cx="994182" cy="584775"/>
          </a:xfrm>
          <a:prstGeom prst="rect">
            <a:avLst/>
          </a:prstGeom>
          <a:noFill/>
        </p:spPr>
        <p:txBody>
          <a:bodyPr wrap="none" rtlCol="0">
            <a:spAutoFit/>
          </a:bodyPr>
          <a:lstStyle/>
          <a:p>
            <a:pPr algn="ctr"/>
            <a:r>
              <a:rPr lang="en-US" sz="1600" b="1" dirty="0">
                <a:solidFill>
                  <a:srgbClr val="66B512"/>
                </a:solidFill>
                <a:latin typeface="Arial" panose="020B0604020202020204" pitchFamily="34" charset="0"/>
                <a:ea typeface="Verdana" pitchFamily="34" charset="0"/>
                <a:cs typeface="Arial" panose="020B0604020202020204" pitchFamily="34" charset="0"/>
              </a:rPr>
              <a:t>Desired </a:t>
            </a:r>
          </a:p>
          <a:p>
            <a:pPr algn="ctr"/>
            <a:r>
              <a:rPr lang="en-US" sz="1600" b="1" dirty="0">
                <a:solidFill>
                  <a:srgbClr val="66B512"/>
                </a:solidFill>
                <a:latin typeface="Arial" panose="020B0604020202020204" pitchFamily="34" charset="0"/>
                <a:ea typeface="Verdana" pitchFamily="34" charset="0"/>
                <a:cs typeface="Arial" panose="020B0604020202020204" pitchFamily="34" charset="0"/>
              </a:rPr>
              <a:t>Gene</a:t>
            </a:r>
          </a:p>
        </p:txBody>
      </p:sp>
      <p:sp>
        <p:nvSpPr>
          <p:cNvPr id="13" name="TextBox 12"/>
          <p:cNvSpPr txBox="1"/>
          <p:nvPr/>
        </p:nvSpPr>
        <p:spPr>
          <a:xfrm>
            <a:off x="2463027" y="4459769"/>
            <a:ext cx="994182" cy="584775"/>
          </a:xfrm>
          <a:prstGeom prst="rect">
            <a:avLst/>
          </a:prstGeom>
          <a:noFill/>
        </p:spPr>
        <p:txBody>
          <a:bodyPr wrap="none" rtlCol="0">
            <a:spAutoFit/>
          </a:bodyPr>
          <a:lstStyle/>
          <a:p>
            <a:pPr algn="ctr"/>
            <a:r>
              <a:rPr lang="en-US" sz="1600" b="1" dirty="0">
                <a:solidFill>
                  <a:srgbClr val="66B512"/>
                </a:solidFill>
                <a:latin typeface="Arial" panose="020B0604020202020204" pitchFamily="34" charset="0"/>
                <a:ea typeface="Verdana" pitchFamily="34" charset="0"/>
                <a:cs typeface="Arial" panose="020B0604020202020204" pitchFamily="34" charset="0"/>
              </a:rPr>
              <a:t>Desired </a:t>
            </a:r>
          </a:p>
          <a:p>
            <a:pPr algn="ctr"/>
            <a:r>
              <a:rPr lang="en-US" sz="1600" b="1" dirty="0">
                <a:solidFill>
                  <a:srgbClr val="66B512"/>
                </a:solidFill>
                <a:latin typeface="Arial" panose="020B0604020202020204" pitchFamily="34" charset="0"/>
                <a:ea typeface="Verdana" pitchFamily="34" charset="0"/>
                <a:cs typeface="Arial" panose="020B0604020202020204" pitchFamily="34" charset="0"/>
              </a:rPr>
              <a:t>Gene</a:t>
            </a:r>
          </a:p>
        </p:txBody>
      </p:sp>
      <p:sp>
        <p:nvSpPr>
          <p:cNvPr id="14" name="TextBox 13"/>
          <p:cNvSpPr txBox="1"/>
          <p:nvPr/>
        </p:nvSpPr>
        <p:spPr>
          <a:xfrm>
            <a:off x="5446200" y="4459769"/>
            <a:ext cx="2170787" cy="584775"/>
          </a:xfrm>
          <a:prstGeom prst="rect">
            <a:avLst/>
          </a:prstGeom>
          <a:noFill/>
        </p:spPr>
        <p:txBody>
          <a:bodyPr wrap="none" rtlCol="0">
            <a:spAutoFit/>
          </a:bodyPr>
          <a:lstStyle/>
          <a:p>
            <a:pPr algn="ctr"/>
            <a:r>
              <a:rPr lang="en-US" sz="1600" b="1" dirty="0">
                <a:solidFill>
                  <a:srgbClr val="66B512"/>
                </a:solidFill>
                <a:latin typeface="Arial" panose="020B0604020202020204" pitchFamily="34" charset="0"/>
                <a:ea typeface="Verdana" pitchFamily="34" charset="0"/>
                <a:cs typeface="Arial" panose="020B0604020202020204" pitchFamily="34" charset="0"/>
              </a:rPr>
              <a:t>Only Selected Gene </a:t>
            </a:r>
          </a:p>
          <a:p>
            <a:pPr algn="ctr"/>
            <a:r>
              <a:rPr lang="en-US" sz="1600" b="1" dirty="0">
                <a:solidFill>
                  <a:srgbClr val="66B512"/>
                </a:solidFill>
                <a:latin typeface="Arial" panose="020B0604020202020204" pitchFamily="34" charset="0"/>
                <a:ea typeface="Verdana" pitchFamily="34" charset="0"/>
                <a:cs typeface="Arial" panose="020B0604020202020204" pitchFamily="34" charset="0"/>
              </a:rPr>
              <a:t>is Transferred</a:t>
            </a:r>
          </a:p>
        </p:txBody>
      </p:sp>
      <p:cxnSp>
        <p:nvCxnSpPr>
          <p:cNvPr id="16" name="Straight Arrow Connector 15"/>
          <p:cNvCxnSpPr/>
          <p:nvPr/>
        </p:nvCxnSpPr>
        <p:spPr>
          <a:xfrm>
            <a:off x="1813726" y="2721326"/>
            <a:ext cx="8368" cy="389260"/>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2"/>
          </p:cNvCxnSpPr>
          <p:nvPr/>
        </p:nvCxnSpPr>
        <p:spPr>
          <a:xfrm flipH="1">
            <a:off x="6553198" y="2718789"/>
            <a:ext cx="31398" cy="323000"/>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1" idx="2"/>
          </p:cNvCxnSpPr>
          <p:nvPr/>
        </p:nvCxnSpPr>
        <p:spPr>
          <a:xfrm flipH="1">
            <a:off x="6102628" y="2718789"/>
            <a:ext cx="481968" cy="448895"/>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1" idx="2"/>
          </p:cNvCxnSpPr>
          <p:nvPr/>
        </p:nvCxnSpPr>
        <p:spPr>
          <a:xfrm>
            <a:off x="6584596" y="2718789"/>
            <a:ext cx="525196" cy="501904"/>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592400" y="5095958"/>
            <a:ext cx="8368" cy="389260"/>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2690234" y="5090098"/>
            <a:ext cx="133583" cy="393336"/>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6478414" y="5090804"/>
            <a:ext cx="133583" cy="393336"/>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255580" y="5866916"/>
            <a:ext cx="707245" cy="276999"/>
          </a:xfrm>
          <a:prstGeom prst="rect">
            <a:avLst/>
          </a:prstGeom>
          <a:noFill/>
        </p:spPr>
        <p:txBody>
          <a:bodyPr wrap="none" rtlCol="0">
            <a:spAutoFit/>
          </a:bodyPr>
          <a:lstStyle/>
          <a:p>
            <a:pPr algn="ctr"/>
            <a:r>
              <a:rPr lang="en-US" sz="1200" b="1" dirty="0">
                <a:solidFill>
                  <a:srgbClr val="10384F"/>
                </a:solidFill>
                <a:latin typeface="Arial" panose="020B0604020202020204" pitchFamily="34" charset="0"/>
                <a:ea typeface="Verdana" pitchFamily="34" charset="0"/>
                <a:cs typeface="Arial" panose="020B0604020202020204" pitchFamily="34" charset="0"/>
              </a:rPr>
              <a:t>“GMO”</a:t>
            </a:r>
          </a:p>
        </p:txBody>
      </p:sp>
      <p:sp>
        <p:nvSpPr>
          <p:cNvPr id="22" name="Right Bracket 21"/>
          <p:cNvSpPr/>
          <p:nvPr/>
        </p:nvSpPr>
        <p:spPr>
          <a:xfrm>
            <a:off x="7392318" y="5277080"/>
            <a:ext cx="121186" cy="694062"/>
          </a:xfrm>
          <a:prstGeom prst="rightBracket">
            <a:avLst/>
          </a:prstGeom>
          <a:noFill/>
          <a:ln w="38100">
            <a:solidFill>
              <a:srgbClr val="1038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Right Bracket 22"/>
          <p:cNvSpPr/>
          <p:nvPr/>
        </p:nvSpPr>
        <p:spPr>
          <a:xfrm flipH="1">
            <a:off x="5704902" y="5264227"/>
            <a:ext cx="121186" cy="694062"/>
          </a:xfrm>
          <a:prstGeom prst="rightBracket">
            <a:avLst/>
          </a:prstGeom>
          <a:noFill/>
          <a:ln w="38100">
            <a:solidFill>
              <a:srgbClr val="1038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397758"/>
            <a:ext cx="8610600" cy="1498295"/>
          </a:xfrm>
          <a:prstGeom prst="rect">
            <a:avLst/>
          </a:prstGeom>
          <a:solidFill>
            <a:srgbClr val="66B5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816651" y="143339"/>
            <a:ext cx="5793949" cy="1200329"/>
          </a:xfrm>
          <a:prstGeom prst="rect">
            <a:avLst/>
          </a:prstGeom>
          <a:noFill/>
        </p:spPr>
        <p:txBody>
          <a:bodyPr wrap="square" rtlCol="0">
            <a:spAutoFit/>
          </a:bodyPr>
          <a:lstStyle/>
          <a:p>
            <a:r>
              <a:rPr lang="en-US" b="1" dirty="0">
                <a:solidFill>
                  <a:srgbClr val="10384F"/>
                </a:solidFill>
                <a:latin typeface="Arial" panose="020B0604020202020204" pitchFamily="34" charset="0"/>
                <a:ea typeface="Verdana" charset="0"/>
                <a:cs typeface="Arial" panose="020B0604020202020204" pitchFamily="34" charset="0"/>
              </a:rPr>
              <a:t>GMOs</a:t>
            </a:r>
            <a:r>
              <a:rPr lang="en-US" dirty="0">
                <a:solidFill>
                  <a:srgbClr val="66B512"/>
                </a:solidFill>
                <a:latin typeface="Arial" panose="020B0604020202020204" pitchFamily="34" charset="0"/>
                <a:ea typeface="Verdana" charset="0"/>
                <a:cs typeface="Arial" panose="020B0604020202020204" pitchFamily="34" charset="0"/>
              </a:rPr>
              <a:t> </a:t>
            </a:r>
            <a:r>
              <a:rPr lang="en-US" dirty="0">
                <a:solidFill>
                  <a:srgbClr val="10384F"/>
                </a:solidFill>
                <a:latin typeface="Arial" panose="020B0604020202020204" pitchFamily="34" charset="0"/>
                <a:ea typeface="Verdana" charset="0"/>
                <a:cs typeface="Arial" panose="020B0604020202020204" pitchFamily="34" charset="0"/>
              </a:rPr>
              <a:t>are the product of a specific type of plant breeding where precise changes are made to a plant’s DNA to give it characteristics that cannot be achieved through traditional plant breeding methods.</a:t>
            </a:r>
          </a:p>
        </p:txBody>
      </p:sp>
      <p:sp>
        <p:nvSpPr>
          <p:cNvPr id="8" name="TextBox 7"/>
          <p:cNvSpPr txBox="1"/>
          <p:nvPr/>
        </p:nvSpPr>
        <p:spPr>
          <a:xfrm>
            <a:off x="142240" y="51007"/>
            <a:ext cx="2445744" cy="1384995"/>
          </a:xfrm>
          <a:prstGeom prst="rect">
            <a:avLst/>
          </a:prstGeom>
          <a:noFill/>
        </p:spPr>
        <p:txBody>
          <a:bodyPr wrap="square" rtlCol="0">
            <a:spAutoFit/>
          </a:bodyPr>
          <a:lstStyle/>
          <a:p>
            <a:r>
              <a:rPr lang="en-US" sz="2800" b="1" dirty="0">
                <a:solidFill>
                  <a:srgbClr val="66B512"/>
                </a:solidFill>
                <a:latin typeface="Arial" panose="020B0604020202020204" pitchFamily="34" charset="0"/>
                <a:ea typeface="Verdana" pitchFamily="34" charset="0"/>
                <a:cs typeface="Arial" panose="020B0604020202020204" pitchFamily="34" charset="0"/>
              </a:rPr>
              <a:t>Ways to Have Better Harvests</a:t>
            </a:r>
          </a:p>
        </p:txBody>
      </p:sp>
      <p:sp>
        <p:nvSpPr>
          <p:cNvPr id="10" name="Rectangle 9"/>
          <p:cNvSpPr/>
          <p:nvPr/>
        </p:nvSpPr>
        <p:spPr>
          <a:xfrm>
            <a:off x="2578872" y="131935"/>
            <a:ext cx="61947" cy="1223140"/>
          </a:xfrm>
          <a:prstGeom prst="rect">
            <a:avLst/>
          </a:prstGeom>
          <a:solidFill>
            <a:srgbClr val="009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91DF"/>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8597" y="1938971"/>
            <a:ext cx="2242617" cy="3803935"/>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050" y="1930326"/>
            <a:ext cx="2122458" cy="3842516"/>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4386" y="1916938"/>
            <a:ext cx="3646043" cy="3850394"/>
          </a:xfrm>
          <a:prstGeom prst="rect">
            <a:avLst/>
          </a:prstGeom>
        </p:spPr>
      </p:pic>
      <p:sp>
        <p:nvSpPr>
          <p:cNvPr id="16" name="TextBox 15"/>
          <p:cNvSpPr txBox="1"/>
          <p:nvPr/>
        </p:nvSpPr>
        <p:spPr>
          <a:xfrm>
            <a:off x="444500" y="15011400"/>
            <a:ext cx="3352801" cy="246221"/>
          </a:xfrm>
          <a:prstGeom prst="rect">
            <a:avLst/>
          </a:prstGeom>
          <a:noFill/>
        </p:spPr>
        <p:txBody>
          <a:bodyPr wrap="square" rtlCol="0">
            <a:spAutoFit/>
          </a:bodyPr>
          <a:lstStyle/>
          <a:p>
            <a:r>
              <a:rPr lang="en-US" sz="1000" dirty="0">
                <a:solidFill>
                  <a:schemeClr val="tx1">
                    <a:lumMod val="50000"/>
                    <a:lumOff val="50000"/>
                  </a:schemeClr>
                </a:solidFill>
                <a:latin typeface="Arial" panose="020B0604020202020204" pitchFamily="34" charset="0"/>
                <a:cs typeface="Arial" panose="020B0604020202020204" pitchFamily="34" charset="0"/>
              </a:rPr>
              <a:t>Source: http://croplife.org/biotech-crop-development/</a:t>
            </a:r>
          </a:p>
        </p:txBody>
      </p:sp>
      <p:sp>
        <p:nvSpPr>
          <p:cNvPr id="3" name="TextBox 2"/>
          <p:cNvSpPr txBox="1"/>
          <p:nvPr/>
        </p:nvSpPr>
        <p:spPr>
          <a:xfrm>
            <a:off x="180974" y="6562695"/>
            <a:ext cx="7611746" cy="369332"/>
          </a:xfrm>
          <a:prstGeom prst="rect">
            <a:avLst/>
          </a:prstGeom>
          <a:noFill/>
        </p:spPr>
        <p:txBody>
          <a:bodyPr wrap="square" rtlCol="0">
            <a:spAutoFit/>
          </a:bodyPr>
          <a:lstStyle/>
          <a:p>
            <a:r>
              <a:rPr lang="en-US" sz="900" i="1" dirty="0">
                <a:solidFill>
                  <a:srgbClr val="10384F"/>
                </a:solidFill>
                <a:latin typeface="Arial" panose="020B0604020202020204" pitchFamily="34" charset="0"/>
                <a:ea typeface="Verdana" charset="0"/>
                <a:cs typeface="Arial" panose="020B0604020202020204" pitchFamily="34" charset="0"/>
              </a:rPr>
              <a:t>Source: GMOAnswers.com </a:t>
            </a:r>
            <a:r>
              <a:rPr lang="en-US" sz="900" i="1" dirty="0">
                <a:solidFill>
                  <a:srgbClr val="10384F"/>
                </a:solidFill>
                <a:latin typeface="Arial" panose="020B0604020202020204" pitchFamily="34" charset="0"/>
                <a:ea typeface="Verdana" charset="0"/>
                <a:cs typeface="Arial" panose="020B0604020202020204" pitchFamily="34" charset="0"/>
                <a:hlinkClick r:id="rId6"/>
              </a:rPr>
              <a:t>https://gmoanswers.com/sites/default/files/WhatIsGMO_Infographic_1224x792px-Jan2018_0.jpg</a:t>
            </a:r>
            <a:r>
              <a:rPr lang="en-US" sz="900" i="1" dirty="0">
                <a:solidFill>
                  <a:srgbClr val="10384F"/>
                </a:solidFill>
                <a:latin typeface="Arial" panose="020B0604020202020204" pitchFamily="34" charset="0"/>
                <a:ea typeface="Verdana" charset="0"/>
                <a:cs typeface="Arial" panose="020B0604020202020204" pitchFamily="34" charset="0"/>
              </a:rPr>
              <a:t> </a:t>
            </a:r>
          </a:p>
          <a:p>
            <a:endParaRPr lang="en-US" sz="900" dirty="0">
              <a:solidFill>
                <a:schemeClr val="accent2"/>
              </a:solidFill>
              <a:latin typeface="Verdana" charset="0"/>
              <a:ea typeface="Verdana" charset="0"/>
              <a:cs typeface="Verdana" charset="0"/>
            </a:endParaRPr>
          </a:p>
        </p:txBody>
      </p:sp>
    </p:spTree>
    <p:extLst>
      <p:ext uri="{BB962C8B-B14F-4D97-AF65-F5344CB8AC3E}">
        <p14:creationId xmlns:p14="http://schemas.microsoft.com/office/powerpoint/2010/main" val="779734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90525" y="274638"/>
            <a:ext cx="8001000" cy="715962"/>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66B512"/>
                </a:solidFill>
                <a:effectLst/>
                <a:uLnTx/>
                <a:uFillTx/>
                <a:latin typeface="Arial" panose="020B0604020202020204" pitchFamily="34" charset="0"/>
                <a:ea typeface="Verdana" pitchFamily="34" charset="0"/>
                <a:cs typeface="Arial" panose="020B0604020202020204" pitchFamily="34" charset="0"/>
              </a:rPr>
              <a:t>Give it a Minute: GMO</a:t>
            </a:r>
            <a:r>
              <a:rPr lang="en-US" sz="3200" b="1" dirty="0">
                <a:solidFill>
                  <a:srgbClr val="66B512"/>
                </a:solidFill>
                <a:latin typeface="Arial" panose="020B0604020202020204" pitchFamily="34" charset="0"/>
                <a:ea typeface="Verdana" pitchFamily="34" charset="0"/>
                <a:cs typeface="Arial" panose="020B0604020202020204" pitchFamily="34" charset="0"/>
              </a:rPr>
              <a:t>s</a:t>
            </a:r>
            <a:endParaRPr kumimoji="0" lang="en-US" sz="3200" b="1" i="0" u="none" strike="noStrike" kern="1200" cap="none" spc="0" normalizeH="0" baseline="0" noProof="0" dirty="0">
              <a:ln>
                <a:noFill/>
              </a:ln>
              <a:solidFill>
                <a:srgbClr val="66B512"/>
              </a:solidFill>
              <a:effectLst/>
              <a:uLnTx/>
              <a:uFillTx/>
              <a:latin typeface="Arial" panose="020B0604020202020204" pitchFamily="34" charset="0"/>
              <a:ea typeface="Verdana" pitchFamily="34" charset="0"/>
              <a:cs typeface="Arial" panose="020B0604020202020204" pitchFamily="34" charset="0"/>
            </a:endParaRPr>
          </a:p>
        </p:txBody>
      </p:sp>
      <p:pic>
        <p:nvPicPr>
          <p:cNvPr id="2" name="Picture 1">
            <a:hlinkClick r:id="rId3"/>
            <a:extLst>
              <a:ext uri="{FF2B5EF4-FFF2-40B4-BE49-F238E27FC236}">
                <a16:creationId xmlns:a16="http://schemas.microsoft.com/office/drawing/2014/main" id="{7E43F83C-EED9-4F9F-965B-9422CA518C35}"/>
              </a:ext>
            </a:extLst>
          </p:cNvPr>
          <p:cNvPicPr>
            <a:picLocks noChangeAspect="1"/>
          </p:cNvPicPr>
          <p:nvPr/>
        </p:nvPicPr>
        <p:blipFill>
          <a:blip r:embed="rId4"/>
          <a:stretch>
            <a:fillRect/>
          </a:stretch>
        </p:blipFill>
        <p:spPr>
          <a:xfrm>
            <a:off x="634556" y="1268543"/>
            <a:ext cx="7669709" cy="3872417"/>
          </a:xfrm>
          <a:prstGeom prst="rect">
            <a:avLst/>
          </a:prstGeom>
        </p:spPr>
      </p:pic>
      <p:sp>
        <p:nvSpPr>
          <p:cNvPr id="3" name="Rectangle 2">
            <a:extLst>
              <a:ext uri="{FF2B5EF4-FFF2-40B4-BE49-F238E27FC236}">
                <a16:creationId xmlns:a16="http://schemas.microsoft.com/office/drawing/2014/main" id="{FB4F8558-92B5-4130-BD05-B6E1FE0B56C1}"/>
              </a:ext>
            </a:extLst>
          </p:cNvPr>
          <p:cNvSpPr/>
          <p:nvPr/>
        </p:nvSpPr>
        <p:spPr>
          <a:xfrm>
            <a:off x="390525" y="6590151"/>
            <a:ext cx="7544244" cy="230832"/>
          </a:xfrm>
          <a:prstGeom prst="rect">
            <a:avLst/>
          </a:prstGeom>
        </p:spPr>
        <p:txBody>
          <a:bodyPr wrap="square">
            <a:spAutoFit/>
          </a:bodyPr>
          <a:lstStyle/>
          <a:p>
            <a:r>
              <a:rPr lang="en-US" sz="900" dirty="0">
                <a:latin typeface="Arial" panose="020B0604020202020204" pitchFamily="34" charset="0"/>
                <a:cs typeface="Arial" panose="020B0604020202020204" pitchFamily="34" charset="0"/>
                <a:hlinkClick r:id="rId3"/>
              </a:rPr>
              <a:t>YouTube Video: https://www.youtube.com/watch?v=frH8a0BYWgs&amp;list=PLaEu0JGyJrzEENDM6qwYBsGCvv6PzkTSy&amp;index=5</a:t>
            </a: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875088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438590" y="1882557"/>
            <a:ext cx="1791010" cy="1622881"/>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5962651" y="2430780"/>
            <a:ext cx="2000250" cy="2031325"/>
          </a:xfrm>
          <a:prstGeom prst="rect">
            <a:avLst/>
          </a:prstGeom>
          <a:noFill/>
        </p:spPr>
        <p:txBody>
          <a:bodyPr wrap="square" rtlCol="0">
            <a:spAutoFit/>
          </a:bodyPr>
          <a:lstStyle/>
          <a:p>
            <a:r>
              <a:rPr lang="en-US" dirty="0">
                <a:solidFill>
                  <a:srgbClr val="66B512"/>
                </a:solidFill>
                <a:latin typeface="Arial" panose="020B0604020202020204" pitchFamily="34" charset="0"/>
                <a:ea typeface="Verdana" pitchFamily="34" charset="0"/>
                <a:cs typeface="Arial" panose="020B0604020202020204" pitchFamily="34" charset="0"/>
              </a:rPr>
              <a:t>For every one trait that is brought to market, more than </a:t>
            </a:r>
            <a:r>
              <a:rPr lang="en-US" b="1" dirty="0">
                <a:solidFill>
                  <a:srgbClr val="10384F"/>
                </a:solidFill>
                <a:latin typeface="Arial" panose="020B0604020202020204" pitchFamily="34" charset="0"/>
                <a:ea typeface="Verdana" pitchFamily="34" charset="0"/>
                <a:cs typeface="Arial" panose="020B0604020202020204" pitchFamily="34" charset="0"/>
              </a:rPr>
              <a:t>6,000</a:t>
            </a:r>
            <a:r>
              <a:rPr lang="en-US" dirty="0">
                <a:solidFill>
                  <a:srgbClr val="66B512"/>
                </a:solidFill>
                <a:latin typeface="Arial" panose="020B0604020202020204" pitchFamily="34" charset="0"/>
                <a:ea typeface="Verdana" pitchFamily="34" charset="0"/>
                <a:cs typeface="Arial" panose="020B0604020202020204" pitchFamily="34" charset="0"/>
              </a:rPr>
              <a:t> others are screened and tested.</a:t>
            </a:r>
          </a:p>
        </p:txBody>
      </p:sp>
      <p:sp>
        <p:nvSpPr>
          <p:cNvPr id="14" name="TextBox 13"/>
          <p:cNvSpPr txBox="1"/>
          <p:nvPr/>
        </p:nvSpPr>
        <p:spPr>
          <a:xfrm>
            <a:off x="285750" y="5105400"/>
            <a:ext cx="7896225" cy="1107996"/>
          </a:xfrm>
          <a:prstGeom prst="rect">
            <a:avLst/>
          </a:prstGeom>
          <a:noFill/>
        </p:spPr>
        <p:txBody>
          <a:bodyPr wrap="square" rtlCol="0">
            <a:spAutoFit/>
          </a:bodyPr>
          <a:lstStyle/>
          <a:p>
            <a:r>
              <a:rPr lang="en-US" sz="2200" b="1" dirty="0">
                <a:solidFill>
                  <a:srgbClr val="10384F"/>
                </a:solidFill>
                <a:latin typeface="Arial" panose="020B0604020202020204" pitchFamily="34" charset="0"/>
                <a:ea typeface="Verdana" pitchFamily="34" charset="0"/>
                <a:cs typeface="Arial" panose="020B0604020202020204" pitchFamily="34" charset="0"/>
              </a:rPr>
              <a:t>Scientists conduct research to identify the specific genes responsible for beneficial traits that make crops resistant to disease, pests or drought.  </a:t>
            </a:r>
          </a:p>
        </p:txBody>
      </p:sp>
      <p:sp>
        <p:nvSpPr>
          <p:cNvPr id="16" name="TextBox 15"/>
          <p:cNvSpPr txBox="1"/>
          <p:nvPr/>
        </p:nvSpPr>
        <p:spPr>
          <a:xfrm>
            <a:off x="260307" y="215699"/>
            <a:ext cx="5997274" cy="1031051"/>
          </a:xfrm>
          <a:prstGeom prst="rect">
            <a:avLst/>
          </a:prstGeom>
          <a:noFill/>
        </p:spPr>
        <p:txBody>
          <a:bodyPr wrap="square" rtlCol="0">
            <a:spAutoFit/>
          </a:bodyPr>
          <a:lstStyle/>
          <a:p>
            <a:pPr>
              <a:spcAft>
                <a:spcPts val="600"/>
              </a:spcAft>
            </a:pPr>
            <a:r>
              <a:rPr lang="en-US" sz="3200" b="1" dirty="0">
                <a:solidFill>
                  <a:srgbClr val="66B512"/>
                </a:solidFill>
                <a:latin typeface="Arial" panose="020B0604020202020204" pitchFamily="34" charset="0"/>
                <a:ea typeface="Verdana" pitchFamily="34" charset="0"/>
                <a:cs typeface="Arial" panose="020B0604020202020204" pitchFamily="34" charset="0"/>
              </a:rPr>
              <a:t>The GMO Process</a:t>
            </a:r>
          </a:p>
          <a:p>
            <a:pPr>
              <a:spcAft>
                <a:spcPts val="600"/>
              </a:spcAft>
            </a:pPr>
            <a:r>
              <a:rPr lang="en-US" sz="2400" dirty="0">
                <a:solidFill>
                  <a:srgbClr val="10384F"/>
                </a:solidFill>
                <a:latin typeface="Arial" panose="020B0604020202020204" pitchFamily="34" charset="0"/>
                <a:ea typeface="Verdana" pitchFamily="34" charset="0"/>
                <a:cs typeface="Arial" panose="020B0604020202020204" pitchFamily="34" charset="0"/>
              </a:rPr>
              <a:t>Step 1: Trait Identification</a:t>
            </a: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938" y="1203813"/>
            <a:ext cx="5195838" cy="3676715"/>
          </a:xfrm>
          <a:prstGeom prst="rect">
            <a:avLst/>
          </a:prstGeom>
        </p:spPr>
      </p:pic>
      <p:sp>
        <p:nvSpPr>
          <p:cNvPr id="11" name="Rectangle 10"/>
          <p:cNvSpPr/>
          <p:nvPr/>
        </p:nvSpPr>
        <p:spPr>
          <a:xfrm>
            <a:off x="6438590" y="1478355"/>
            <a:ext cx="1791010" cy="426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415049" y="1918234"/>
            <a:ext cx="1368079" cy="400110"/>
          </a:xfrm>
          <a:prstGeom prst="rect">
            <a:avLst/>
          </a:prstGeom>
          <a:noFill/>
        </p:spPr>
        <p:txBody>
          <a:bodyPr wrap="square" rtlCol="0">
            <a:spAutoFit/>
          </a:bodyPr>
          <a:lstStyle/>
          <a:p>
            <a:pPr algn="r"/>
            <a:r>
              <a:rPr lang="en-US" sz="2000" b="1" dirty="0">
                <a:solidFill>
                  <a:srgbClr val="66B512"/>
                </a:solidFill>
                <a:latin typeface="Arial" panose="020B0604020202020204" pitchFamily="34" charset="0"/>
                <a:ea typeface="Verdana" pitchFamily="34" charset="0"/>
                <a:cs typeface="Arial" panose="020B0604020202020204" pitchFamily="34" charset="0"/>
              </a:rPr>
              <a:t>Fun fact:</a:t>
            </a:r>
            <a:r>
              <a:rPr lang="en-US" sz="2000" dirty="0">
                <a:solidFill>
                  <a:srgbClr val="66B512"/>
                </a:solidFill>
                <a:latin typeface="Arial" panose="020B0604020202020204" pitchFamily="34" charset="0"/>
                <a:ea typeface="Verdana" pitchFamily="34" charset="0"/>
                <a:cs typeface="Arial" panose="020B0604020202020204" pitchFamily="34" charset="0"/>
              </a:rPr>
              <a:t> </a:t>
            </a:r>
          </a:p>
        </p:txBody>
      </p:sp>
      <p:pic>
        <p:nvPicPr>
          <p:cNvPr id="15" name="Picture 14" descr="Info Fast Fact Icon Lim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8788" y="1885950"/>
            <a:ext cx="558687" cy="558687"/>
          </a:xfrm>
          <a:prstGeom prst="rect">
            <a:avLst/>
          </a:prstGeom>
        </p:spPr>
      </p:pic>
      <p:sp>
        <p:nvSpPr>
          <p:cNvPr id="18" name="TextBox 17"/>
          <p:cNvSpPr txBox="1"/>
          <p:nvPr/>
        </p:nvSpPr>
        <p:spPr>
          <a:xfrm>
            <a:off x="241052" y="6562695"/>
            <a:ext cx="6942068" cy="400110"/>
          </a:xfrm>
          <a:prstGeom prst="rect">
            <a:avLst/>
          </a:prstGeom>
          <a:noFill/>
        </p:spPr>
        <p:txBody>
          <a:bodyPr wrap="square" rtlCol="0">
            <a:spAutoFit/>
          </a:bodyPr>
          <a:lstStyle/>
          <a:p>
            <a:r>
              <a:rPr lang="en-US" sz="1000" i="1" dirty="0">
                <a:solidFill>
                  <a:srgbClr val="10384F"/>
                </a:solidFill>
                <a:latin typeface="Arial" panose="020B0604020202020204" pitchFamily="34" charset="0"/>
                <a:ea typeface="Verdana" charset="0"/>
                <a:cs typeface="Arial" panose="020B0604020202020204" pitchFamily="34" charset="0"/>
              </a:rPr>
              <a:t>Source: GMOAnswers.com </a:t>
            </a:r>
            <a:r>
              <a:rPr lang="en-US" sz="1000" i="1" dirty="0">
                <a:solidFill>
                  <a:srgbClr val="10384F"/>
                </a:solidFill>
                <a:latin typeface="Arial" panose="020B0604020202020204" pitchFamily="34" charset="0"/>
                <a:ea typeface="Verdana" charset="0"/>
                <a:cs typeface="Arial" panose="020B0604020202020204" pitchFamily="34" charset="0"/>
                <a:hlinkClick r:id="rId5"/>
              </a:rPr>
              <a:t>https://gmoanswers.com/sites/default/files/GMOA%2011x17%20Handout_0.pdf</a:t>
            </a:r>
            <a:r>
              <a:rPr lang="en-US" sz="1000" i="1" dirty="0">
                <a:solidFill>
                  <a:srgbClr val="10384F"/>
                </a:solidFill>
                <a:latin typeface="Arial" panose="020B0604020202020204" pitchFamily="34" charset="0"/>
                <a:ea typeface="Verdana" charset="0"/>
                <a:cs typeface="Arial" panose="020B0604020202020204" pitchFamily="34" charset="0"/>
              </a:rPr>
              <a:t>  </a:t>
            </a:r>
          </a:p>
          <a:p>
            <a:endParaRPr lang="en-US" sz="1000" i="1" dirty="0">
              <a:solidFill>
                <a:schemeClr val="accent2"/>
              </a:solidFill>
              <a:latin typeface="Verdana" charset="0"/>
              <a:ea typeface="Verdana" charset="0"/>
              <a:cs typeface="Verdana" charset="0"/>
            </a:endParaRPr>
          </a:p>
        </p:txBody>
      </p:sp>
      <p:sp>
        <p:nvSpPr>
          <p:cNvPr id="17" name="TextBox 16"/>
          <p:cNvSpPr txBox="1"/>
          <p:nvPr/>
        </p:nvSpPr>
        <p:spPr>
          <a:xfrm rot="5400000">
            <a:off x="7214179" y="3989860"/>
            <a:ext cx="3429000" cy="338554"/>
          </a:xfrm>
          <a:prstGeom prst="rect">
            <a:avLst/>
          </a:prstGeom>
          <a:noFill/>
        </p:spPr>
        <p:txBody>
          <a:bodyPr wrap="square" rtlCol="0">
            <a:spAutoFit/>
          </a:bodyPr>
          <a:lstStyle/>
          <a:p>
            <a:r>
              <a:rPr lang="en-US" sz="1600" dirty="0">
                <a:solidFill>
                  <a:srgbClr val="10384F"/>
                </a:solidFill>
                <a:latin typeface="Arial" panose="020B0604020202020204" pitchFamily="34" charset="0"/>
                <a:cs typeface="Arial" panose="020B0604020202020204" pitchFamily="34" charset="0"/>
              </a:rPr>
              <a:t>: TRAIT IDENTIFICATION</a:t>
            </a:r>
          </a:p>
        </p:txBody>
      </p:sp>
      <p:sp>
        <p:nvSpPr>
          <p:cNvPr id="19" name="Rectangle 18"/>
          <p:cNvSpPr/>
          <p:nvPr/>
        </p:nvSpPr>
        <p:spPr>
          <a:xfrm>
            <a:off x="5791201" y="1733550"/>
            <a:ext cx="2247900" cy="2705100"/>
          </a:xfrm>
          <a:prstGeom prst="rect">
            <a:avLst/>
          </a:prstGeom>
          <a:noFill/>
          <a:ln>
            <a:solidFill>
              <a:srgbClr val="0091D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2285D"/>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38590" y="1478355"/>
            <a:ext cx="1791010" cy="426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23" y="1217035"/>
            <a:ext cx="5067443" cy="3899728"/>
          </a:xfrm>
          <a:prstGeom prst="rect">
            <a:avLst/>
          </a:prstGeom>
        </p:spPr>
      </p:pic>
      <p:sp>
        <p:nvSpPr>
          <p:cNvPr id="20" name="Rectangle 19"/>
          <p:cNvSpPr/>
          <p:nvPr/>
        </p:nvSpPr>
        <p:spPr>
          <a:xfrm>
            <a:off x="0" y="0"/>
            <a:ext cx="8610600" cy="868753"/>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438590" y="1905000"/>
            <a:ext cx="1791010" cy="2031325"/>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5939480" y="2274570"/>
            <a:ext cx="2295524" cy="2308324"/>
          </a:xfrm>
          <a:prstGeom prst="rect">
            <a:avLst/>
          </a:prstGeom>
          <a:noFill/>
        </p:spPr>
        <p:txBody>
          <a:bodyPr wrap="square" rtlCol="0">
            <a:spAutoFit/>
          </a:bodyPr>
          <a:lstStyle/>
          <a:p>
            <a:r>
              <a:rPr lang="en-US" dirty="0">
                <a:solidFill>
                  <a:srgbClr val="66B512"/>
                </a:solidFill>
                <a:latin typeface="Arial" panose="020B0604020202020204" pitchFamily="34" charset="0"/>
                <a:ea typeface="Verdana" pitchFamily="34" charset="0"/>
                <a:cs typeface="Arial" panose="020B0604020202020204" pitchFamily="34" charset="0"/>
              </a:rPr>
              <a:t>There are many ways to transform a cell. One common method uses </a:t>
            </a:r>
            <a:r>
              <a:rPr lang="en-US" b="1" dirty="0">
                <a:solidFill>
                  <a:srgbClr val="10384F"/>
                </a:solidFill>
                <a:latin typeface="Arial" panose="020B0604020202020204" pitchFamily="34" charset="0"/>
                <a:ea typeface="Verdana" pitchFamily="34" charset="0"/>
                <a:cs typeface="Arial" panose="020B0604020202020204" pitchFamily="34" charset="0"/>
              </a:rPr>
              <a:t>agrobacterium</a:t>
            </a:r>
            <a:r>
              <a:rPr lang="en-US" dirty="0">
                <a:solidFill>
                  <a:srgbClr val="66B512"/>
                </a:solidFill>
                <a:latin typeface="Arial" panose="020B0604020202020204" pitchFamily="34" charset="0"/>
                <a:ea typeface="Verdana" pitchFamily="34" charset="0"/>
                <a:cs typeface="Arial" panose="020B0604020202020204" pitchFamily="34" charset="0"/>
              </a:rPr>
              <a:t> - a natural bacterium that passes genes to plants.</a:t>
            </a:r>
          </a:p>
        </p:txBody>
      </p:sp>
      <p:sp>
        <p:nvSpPr>
          <p:cNvPr id="13" name="TextBox 12"/>
          <p:cNvSpPr txBox="1"/>
          <p:nvPr/>
        </p:nvSpPr>
        <p:spPr>
          <a:xfrm>
            <a:off x="6648449" y="1804400"/>
            <a:ext cx="1368079" cy="400110"/>
          </a:xfrm>
          <a:prstGeom prst="rect">
            <a:avLst/>
          </a:prstGeom>
          <a:noFill/>
        </p:spPr>
        <p:txBody>
          <a:bodyPr wrap="square" rtlCol="0">
            <a:spAutoFit/>
          </a:bodyPr>
          <a:lstStyle/>
          <a:p>
            <a:pPr algn="r"/>
            <a:r>
              <a:rPr lang="en-US" sz="2000" b="1" dirty="0">
                <a:solidFill>
                  <a:srgbClr val="66B512"/>
                </a:solidFill>
                <a:latin typeface="Arial" panose="020B0604020202020204" pitchFamily="34" charset="0"/>
                <a:ea typeface="Verdana" pitchFamily="34" charset="0"/>
                <a:cs typeface="Arial" panose="020B0604020202020204" pitchFamily="34" charset="0"/>
              </a:rPr>
              <a:t>Fun fact:</a:t>
            </a:r>
            <a:r>
              <a:rPr lang="en-US" sz="2000" dirty="0">
                <a:solidFill>
                  <a:srgbClr val="66B512"/>
                </a:solidFill>
                <a:latin typeface="Arial" panose="020B0604020202020204" pitchFamily="34" charset="0"/>
                <a:ea typeface="Verdana" pitchFamily="34" charset="0"/>
                <a:cs typeface="Arial" panose="020B0604020202020204" pitchFamily="34" charset="0"/>
              </a:rPr>
              <a:t> </a:t>
            </a:r>
          </a:p>
        </p:txBody>
      </p:sp>
      <p:sp>
        <p:nvSpPr>
          <p:cNvPr id="14" name="TextBox 13"/>
          <p:cNvSpPr txBox="1"/>
          <p:nvPr/>
        </p:nvSpPr>
        <p:spPr>
          <a:xfrm>
            <a:off x="317457" y="5079783"/>
            <a:ext cx="7708597" cy="1200329"/>
          </a:xfrm>
          <a:prstGeom prst="rect">
            <a:avLst/>
          </a:prstGeom>
          <a:noFill/>
        </p:spPr>
        <p:txBody>
          <a:bodyPr wrap="square" rtlCol="0">
            <a:spAutoFit/>
          </a:bodyPr>
          <a:lstStyle/>
          <a:p>
            <a:pPr>
              <a:spcBef>
                <a:spcPts val="1200"/>
              </a:spcBef>
            </a:pPr>
            <a:r>
              <a:rPr lang="en-US" b="1" dirty="0">
                <a:solidFill>
                  <a:srgbClr val="10384F"/>
                </a:solidFill>
                <a:latin typeface="Arial" panose="020B0604020202020204" pitchFamily="34" charset="0"/>
                <a:ea typeface="Verdana" pitchFamily="34" charset="0"/>
                <a:cs typeface="Arial" panose="020B0604020202020204" pitchFamily="34" charset="0"/>
              </a:rPr>
              <a:t>Once the desired gene has been identified, scientists transfer the gene into a plant seed. The result is a genetically modified organism or GMO. Researchers can also turn off or move a gene within a plant to create a GMO.</a:t>
            </a:r>
          </a:p>
        </p:txBody>
      </p:sp>
      <p:pic>
        <p:nvPicPr>
          <p:cNvPr id="15" name="Picture 14" descr="Info Fast Fact Icon Lim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9763" y="1771650"/>
            <a:ext cx="558687" cy="558687"/>
          </a:xfrm>
          <a:prstGeom prst="rect">
            <a:avLst/>
          </a:prstGeom>
        </p:spPr>
      </p:pic>
      <p:sp>
        <p:nvSpPr>
          <p:cNvPr id="23" name="TextBox 22"/>
          <p:cNvSpPr txBox="1"/>
          <p:nvPr/>
        </p:nvSpPr>
        <p:spPr>
          <a:xfrm rot="5400000">
            <a:off x="7217465" y="3942924"/>
            <a:ext cx="3429000" cy="369332"/>
          </a:xfrm>
          <a:prstGeom prst="rect">
            <a:avLst/>
          </a:prstGeom>
          <a:noFill/>
        </p:spPr>
        <p:txBody>
          <a:bodyPr wrap="square" rtlCol="0">
            <a:spAutoFit/>
          </a:bodyPr>
          <a:lstStyle/>
          <a:p>
            <a:r>
              <a:rPr lang="en-US" dirty="0">
                <a:solidFill>
                  <a:srgbClr val="10384F"/>
                </a:solidFill>
                <a:latin typeface="Arial" panose="020B0604020202020204" pitchFamily="34" charset="0"/>
                <a:cs typeface="Arial" panose="020B0604020202020204" pitchFamily="34" charset="0"/>
              </a:rPr>
              <a:t>: TRANSFORMATION</a:t>
            </a:r>
          </a:p>
        </p:txBody>
      </p:sp>
      <p:sp>
        <p:nvSpPr>
          <p:cNvPr id="18" name="Rectangle 17"/>
          <p:cNvSpPr/>
          <p:nvPr/>
        </p:nvSpPr>
        <p:spPr>
          <a:xfrm>
            <a:off x="5934075" y="1676400"/>
            <a:ext cx="2295525" cy="2838450"/>
          </a:xfrm>
          <a:prstGeom prst="rect">
            <a:avLst/>
          </a:prstGeom>
          <a:noFill/>
          <a:ln>
            <a:solidFill>
              <a:srgbClr val="0091D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2285D"/>
              </a:solidFill>
            </a:endParaRPr>
          </a:p>
        </p:txBody>
      </p:sp>
      <p:sp>
        <p:nvSpPr>
          <p:cNvPr id="19" name="TextBox 18"/>
          <p:cNvSpPr txBox="1"/>
          <p:nvPr/>
        </p:nvSpPr>
        <p:spPr>
          <a:xfrm>
            <a:off x="227256" y="138580"/>
            <a:ext cx="5997274" cy="1031051"/>
          </a:xfrm>
          <a:prstGeom prst="rect">
            <a:avLst/>
          </a:prstGeom>
          <a:noFill/>
        </p:spPr>
        <p:txBody>
          <a:bodyPr wrap="square" rtlCol="0">
            <a:spAutoFit/>
          </a:bodyPr>
          <a:lstStyle/>
          <a:p>
            <a:pPr>
              <a:spcAft>
                <a:spcPts val="600"/>
              </a:spcAft>
            </a:pPr>
            <a:r>
              <a:rPr lang="en-US" sz="3200" b="1" dirty="0">
                <a:solidFill>
                  <a:srgbClr val="66B512"/>
                </a:solidFill>
                <a:latin typeface="Arial" panose="020B0604020202020204" pitchFamily="34" charset="0"/>
                <a:ea typeface="Verdana" pitchFamily="34" charset="0"/>
                <a:cs typeface="Arial" panose="020B0604020202020204" pitchFamily="34" charset="0"/>
              </a:rPr>
              <a:t>The GMO Process</a:t>
            </a:r>
          </a:p>
          <a:p>
            <a:pPr>
              <a:spcAft>
                <a:spcPts val="600"/>
              </a:spcAft>
            </a:pPr>
            <a:r>
              <a:rPr lang="en-US" sz="2400" dirty="0">
                <a:solidFill>
                  <a:srgbClr val="10384F"/>
                </a:solidFill>
                <a:latin typeface="Arial" panose="020B0604020202020204" pitchFamily="34" charset="0"/>
                <a:ea typeface="Verdana" pitchFamily="34" charset="0"/>
                <a:cs typeface="Arial" panose="020B0604020202020204" pitchFamily="34" charset="0"/>
              </a:rPr>
              <a:t>Step 2: Transformation</a:t>
            </a:r>
          </a:p>
        </p:txBody>
      </p:sp>
      <p:sp>
        <p:nvSpPr>
          <p:cNvPr id="17" name="TextBox 16">
            <a:extLst>
              <a:ext uri="{FF2B5EF4-FFF2-40B4-BE49-F238E27FC236}">
                <a16:creationId xmlns:a16="http://schemas.microsoft.com/office/drawing/2014/main" id="{BF727037-3605-485B-8F3C-17133EAED515}"/>
              </a:ext>
            </a:extLst>
          </p:cNvPr>
          <p:cNvSpPr txBox="1"/>
          <p:nvPr/>
        </p:nvSpPr>
        <p:spPr>
          <a:xfrm>
            <a:off x="241052" y="6562695"/>
            <a:ext cx="6942068" cy="400110"/>
          </a:xfrm>
          <a:prstGeom prst="rect">
            <a:avLst/>
          </a:prstGeom>
          <a:noFill/>
        </p:spPr>
        <p:txBody>
          <a:bodyPr wrap="square" rtlCol="0">
            <a:spAutoFit/>
          </a:bodyPr>
          <a:lstStyle/>
          <a:p>
            <a:r>
              <a:rPr lang="en-US" sz="1000" i="1" dirty="0">
                <a:solidFill>
                  <a:srgbClr val="10384F"/>
                </a:solidFill>
                <a:latin typeface="Arial" panose="020B0604020202020204" pitchFamily="34" charset="0"/>
                <a:ea typeface="Verdana" charset="0"/>
                <a:cs typeface="Arial" panose="020B0604020202020204" pitchFamily="34" charset="0"/>
              </a:rPr>
              <a:t>Source: GMOAnswers.com </a:t>
            </a:r>
            <a:r>
              <a:rPr lang="en-US" sz="1000" i="1" dirty="0">
                <a:solidFill>
                  <a:srgbClr val="10384F"/>
                </a:solidFill>
                <a:latin typeface="Arial" panose="020B0604020202020204" pitchFamily="34" charset="0"/>
                <a:ea typeface="Verdana" charset="0"/>
                <a:cs typeface="Arial" panose="020B0604020202020204" pitchFamily="34" charset="0"/>
                <a:hlinkClick r:id="rId5"/>
              </a:rPr>
              <a:t>https://gmoanswers.com/sites/default/files/GMOA%2011x17%20Handout_0.pdf</a:t>
            </a:r>
            <a:r>
              <a:rPr lang="en-US" sz="1000" i="1" dirty="0">
                <a:solidFill>
                  <a:srgbClr val="10384F"/>
                </a:solidFill>
                <a:latin typeface="Arial" panose="020B0604020202020204" pitchFamily="34" charset="0"/>
                <a:ea typeface="Verdana" charset="0"/>
                <a:cs typeface="Arial" panose="020B0604020202020204" pitchFamily="34" charset="0"/>
              </a:rPr>
              <a:t>  </a:t>
            </a:r>
          </a:p>
          <a:p>
            <a:endParaRPr lang="en-US" sz="1000" i="1" dirty="0">
              <a:solidFill>
                <a:schemeClr val="accent2"/>
              </a:solidFill>
              <a:latin typeface="Verdana" charset="0"/>
              <a:ea typeface="Verdana" charset="0"/>
              <a:cs typeface="Verdana" charset="0"/>
            </a:endParaRPr>
          </a:p>
        </p:txBody>
      </p:sp>
    </p:spTree>
    <p:extLst>
      <p:ext uri="{BB962C8B-B14F-4D97-AF65-F5344CB8AC3E}">
        <p14:creationId xmlns:p14="http://schemas.microsoft.com/office/powerpoint/2010/main" val="12895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525273" y="1399586"/>
            <a:ext cx="5917184" cy="4144245"/>
          </a:xfrm>
          <a:prstGeom prst="rect">
            <a:avLst/>
          </a:prstGeom>
        </p:spPr>
      </p:pic>
      <p:sp>
        <p:nvSpPr>
          <p:cNvPr id="20" name="Rectangle 19"/>
          <p:cNvSpPr/>
          <p:nvPr/>
        </p:nvSpPr>
        <p:spPr>
          <a:xfrm>
            <a:off x="0" y="0"/>
            <a:ext cx="8610600" cy="868753"/>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438590" y="1882557"/>
            <a:ext cx="1791010" cy="1857685"/>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5991296" y="3199425"/>
            <a:ext cx="2084051" cy="2031325"/>
          </a:xfrm>
          <a:prstGeom prst="rect">
            <a:avLst/>
          </a:prstGeom>
          <a:noFill/>
        </p:spPr>
        <p:txBody>
          <a:bodyPr wrap="square" rtlCol="0">
            <a:spAutoFit/>
          </a:bodyPr>
          <a:lstStyle/>
          <a:p>
            <a:r>
              <a:rPr lang="en-US" dirty="0">
                <a:solidFill>
                  <a:srgbClr val="66B512"/>
                </a:solidFill>
                <a:latin typeface="Arial" panose="020B0604020202020204" pitchFamily="34" charset="0"/>
                <a:ea typeface="Verdana" pitchFamily="34" charset="0"/>
                <a:cs typeface="Arial" panose="020B0604020202020204" pitchFamily="34" charset="0"/>
              </a:rPr>
              <a:t>A new biotech seed product takes an average of </a:t>
            </a:r>
            <a:r>
              <a:rPr lang="en-US" b="1" dirty="0">
                <a:solidFill>
                  <a:srgbClr val="10384F"/>
                </a:solidFill>
                <a:latin typeface="Arial" panose="020B0604020202020204" pitchFamily="34" charset="0"/>
                <a:ea typeface="Verdana" pitchFamily="34" charset="0"/>
                <a:cs typeface="Arial" panose="020B0604020202020204" pitchFamily="34" charset="0"/>
              </a:rPr>
              <a:t>13 years and $136 million </a:t>
            </a:r>
            <a:r>
              <a:rPr lang="en-US" dirty="0">
                <a:solidFill>
                  <a:srgbClr val="66B512"/>
                </a:solidFill>
                <a:latin typeface="Arial" panose="020B0604020202020204" pitchFamily="34" charset="0"/>
                <a:ea typeface="Verdana" pitchFamily="34" charset="0"/>
                <a:cs typeface="Arial" panose="020B0604020202020204" pitchFamily="34" charset="0"/>
              </a:rPr>
              <a:t>in R&amp;D before coming to market.</a:t>
            </a:r>
            <a:r>
              <a:rPr lang="en-US" baseline="30000" dirty="0">
                <a:solidFill>
                  <a:srgbClr val="66B512"/>
                </a:solidFill>
                <a:latin typeface="Arial" panose="020B0604020202020204" pitchFamily="34" charset="0"/>
                <a:ea typeface="Verdana" pitchFamily="34" charset="0"/>
                <a:cs typeface="Arial" panose="020B0604020202020204" pitchFamily="34" charset="0"/>
              </a:rPr>
              <a:t>2</a:t>
            </a:r>
          </a:p>
        </p:txBody>
      </p:sp>
      <p:sp>
        <p:nvSpPr>
          <p:cNvPr id="14" name="TextBox 13"/>
          <p:cNvSpPr txBox="1"/>
          <p:nvPr/>
        </p:nvSpPr>
        <p:spPr>
          <a:xfrm>
            <a:off x="331112" y="5628182"/>
            <a:ext cx="7708597" cy="830997"/>
          </a:xfrm>
          <a:prstGeom prst="rect">
            <a:avLst/>
          </a:prstGeom>
          <a:noFill/>
        </p:spPr>
        <p:txBody>
          <a:bodyPr wrap="square" rtlCol="0">
            <a:spAutoFit/>
          </a:bodyPr>
          <a:lstStyle/>
          <a:p>
            <a:r>
              <a:rPr lang="en-US" sz="1600" b="1" dirty="0">
                <a:solidFill>
                  <a:srgbClr val="10384F"/>
                </a:solidFill>
                <a:latin typeface="Arial" panose="020B0604020202020204" pitchFamily="34" charset="0"/>
                <a:ea typeface="Verdana" pitchFamily="34" charset="0"/>
                <a:cs typeface="Arial" panose="020B0604020202020204" pitchFamily="34" charset="0"/>
              </a:rPr>
              <a:t>More than 75 different studies are performed on each new biotech product before commercialization to ensure that they are safe for people, animals and the environment.</a:t>
            </a:r>
            <a:r>
              <a:rPr lang="en-US" sz="1600" b="1" baseline="30000" dirty="0">
                <a:solidFill>
                  <a:srgbClr val="10384F"/>
                </a:solidFill>
                <a:latin typeface="Arial" panose="020B0604020202020204" pitchFamily="34" charset="0"/>
                <a:ea typeface="Verdana" pitchFamily="34" charset="0"/>
                <a:cs typeface="Arial" panose="020B0604020202020204" pitchFamily="34" charset="0"/>
              </a:rPr>
              <a:t>1</a:t>
            </a:r>
            <a:r>
              <a:rPr lang="en-US" sz="1600" b="1" dirty="0">
                <a:solidFill>
                  <a:srgbClr val="10384F"/>
                </a:solidFill>
                <a:latin typeface="Arial" panose="020B0604020202020204" pitchFamily="34" charset="0"/>
                <a:ea typeface="Verdana" pitchFamily="34" charset="0"/>
                <a:cs typeface="Arial" panose="020B0604020202020204" pitchFamily="34" charset="0"/>
              </a:rPr>
              <a:t> </a:t>
            </a:r>
          </a:p>
        </p:txBody>
      </p:sp>
      <p:sp>
        <p:nvSpPr>
          <p:cNvPr id="18" name="TextBox 17"/>
          <p:cNvSpPr txBox="1"/>
          <p:nvPr/>
        </p:nvSpPr>
        <p:spPr>
          <a:xfrm>
            <a:off x="6347206" y="2663850"/>
            <a:ext cx="1368079" cy="400110"/>
          </a:xfrm>
          <a:prstGeom prst="rect">
            <a:avLst/>
          </a:prstGeom>
          <a:noFill/>
        </p:spPr>
        <p:txBody>
          <a:bodyPr wrap="square" rtlCol="0">
            <a:spAutoFit/>
          </a:bodyPr>
          <a:lstStyle/>
          <a:p>
            <a:pPr algn="r"/>
            <a:r>
              <a:rPr lang="en-US" sz="2000" b="1" dirty="0">
                <a:solidFill>
                  <a:srgbClr val="66B512"/>
                </a:solidFill>
                <a:latin typeface="Arial" panose="020B0604020202020204" pitchFamily="34" charset="0"/>
                <a:ea typeface="Verdana" pitchFamily="34" charset="0"/>
                <a:cs typeface="Arial" panose="020B0604020202020204" pitchFamily="34" charset="0"/>
              </a:rPr>
              <a:t>Fun fact:</a:t>
            </a:r>
            <a:r>
              <a:rPr lang="en-US" sz="2000" dirty="0">
                <a:solidFill>
                  <a:srgbClr val="66B512"/>
                </a:solidFill>
                <a:latin typeface="Arial" panose="020B0604020202020204" pitchFamily="34" charset="0"/>
                <a:ea typeface="Verdana" pitchFamily="34" charset="0"/>
                <a:cs typeface="Arial" panose="020B0604020202020204" pitchFamily="34" charset="0"/>
              </a:rPr>
              <a:t> </a:t>
            </a:r>
          </a:p>
        </p:txBody>
      </p:sp>
      <p:pic>
        <p:nvPicPr>
          <p:cNvPr id="19" name="Picture 18" descr="Info Fast Fact Icon Lim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920" y="2610780"/>
            <a:ext cx="558687" cy="558687"/>
          </a:xfrm>
          <a:prstGeom prst="rect">
            <a:avLst/>
          </a:prstGeom>
        </p:spPr>
      </p:pic>
      <p:sp>
        <p:nvSpPr>
          <p:cNvPr id="13" name="TextBox 12"/>
          <p:cNvSpPr txBox="1"/>
          <p:nvPr/>
        </p:nvSpPr>
        <p:spPr>
          <a:xfrm>
            <a:off x="247650" y="6518694"/>
            <a:ext cx="6463701" cy="923330"/>
          </a:xfrm>
          <a:prstGeom prst="rect">
            <a:avLst/>
          </a:prstGeom>
          <a:noFill/>
        </p:spPr>
        <p:txBody>
          <a:bodyPr wrap="square" rtlCol="0">
            <a:spAutoFit/>
          </a:bodyPr>
          <a:lstStyle/>
          <a:p>
            <a:r>
              <a:rPr lang="en-US" sz="900" i="1" dirty="0">
                <a:solidFill>
                  <a:srgbClr val="10384F"/>
                </a:solidFill>
                <a:latin typeface="Arial" panose="020B0604020202020204" pitchFamily="34" charset="0"/>
                <a:ea typeface="Verdana" charset="0"/>
                <a:cs typeface="Arial" panose="020B0604020202020204" pitchFamily="34" charset="0"/>
              </a:rPr>
              <a:t>Sources: </a:t>
            </a:r>
            <a:r>
              <a:rPr lang="en-US" sz="900" i="1" dirty="0">
                <a:solidFill>
                  <a:srgbClr val="10384F"/>
                </a:solidFill>
                <a:latin typeface="Arial" panose="020B0604020202020204" pitchFamily="34" charset="0"/>
                <a:ea typeface="Verdana" charset="0"/>
                <a:cs typeface="Arial" panose="020B0604020202020204" pitchFamily="34" charset="0"/>
                <a:hlinkClick r:id="rId5"/>
              </a:rPr>
              <a:t>Phillips McDougall 2011</a:t>
            </a:r>
            <a:r>
              <a:rPr lang="en-US" sz="900" i="1" dirty="0">
                <a:solidFill>
                  <a:srgbClr val="10384F"/>
                </a:solidFill>
                <a:latin typeface="Arial" panose="020B0604020202020204" pitchFamily="34" charset="0"/>
                <a:ea typeface="Verdana" charset="0"/>
                <a:cs typeface="Arial" panose="020B0604020202020204" pitchFamily="34" charset="0"/>
              </a:rPr>
              <a:t>; GMOAnswers.com </a:t>
            </a:r>
            <a:r>
              <a:rPr lang="en-US" sz="900" i="1" dirty="0">
                <a:solidFill>
                  <a:srgbClr val="10384F"/>
                </a:solidFill>
                <a:latin typeface="Arial" panose="020B0604020202020204" pitchFamily="34" charset="0"/>
                <a:ea typeface="Verdana" charset="0"/>
                <a:cs typeface="Arial" panose="020B0604020202020204" pitchFamily="34" charset="0"/>
                <a:hlinkClick r:id="rId6"/>
              </a:rPr>
              <a:t>https://gmoanswers.com/sites/default/files/2018-11/How%20Does%20a%20GMo%20Get%20to%20Market_0.JPG</a:t>
            </a:r>
            <a:endParaRPr lang="en-US" sz="900" i="1" dirty="0">
              <a:solidFill>
                <a:srgbClr val="10384F"/>
              </a:solidFill>
              <a:latin typeface="Arial" panose="020B0604020202020204" pitchFamily="34" charset="0"/>
              <a:ea typeface="Verdana" charset="0"/>
              <a:cs typeface="Arial" panose="020B0604020202020204" pitchFamily="34" charset="0"/>
            </a:endParaRPr>
          </a:p>
          <a:p>
            <a:endParaRPr lang="en-US" sz="900" i="1" dirty="0">
              <a:solidFill>
                <a:schemeClr val="accent2"/>
              </a:solidFill>
              <a:latin typeface="Verdana" charset="0"/>
              <a:ea typeface="Verdana" charset="0"/>
              <a:cs typeface="Verdana" charset="0"/>
            </a:endParaRPr>
          </a:p>
          <a:p>
            <a:endParaRPr lang="en-US" sz="900" i="1" dirty="0">
              <a:solidFill>
                <a:schemeClr val="accent2"/>
              </a:solidFill>
              <a:latin typeface="Verdana" charset="0"/>
              <a:ea typeface="Verdana" charset="0"/>
              <a:cs typeface="Verdana" charset="0"/>
            </a:endParaRPr>
          </a:p>
          <a:p>
            <a:endParaRPr lang="en-US" sz="900" b="1" i="1" dirty="0">
              <a:solidFill>
                <a:schemeClr val="accent2"/>
              </a:solidFill>
              <a:latin typeface="Verdana" charset="0"/>
              <a:ea typeface="Verdana" charset="0"/>
              <a:cs typeface="Verdana" charset="0"/>
            </a:endParaRPr>
          </a:p>
          <a:p>
            <a:endParaRPr lang="en-US" sz="900" i="1" dirty="0">
              <a:solidFill>
                <a:schemeClr val="accent2"/>
              </a:solidFill>
              <a:latin typeface="Verdana" charset="0"/>
              <a:ea typeface="Verdana" charset="0"/>
              <a:cs typeface="Verdana" charset="0"/>
            </a:endParaRPr>
          </a:p>
        </p:txBody>
      </p:sp>
      <p:sp>
        <p:nvSpPr>
          <p:cNvPr id="15" name="TextBox 14"/>
          <p:cNvSpPr txBox="1"/>
          <p:nvPr/>
        </p:nvSpPr>
        <p:spPr>
          <a:xfrm rot="5400000">
            <a:off x="7259666" y="3955091"/>
            <a:ext cx="3349567" cy="338554"/>
          </a:xfrm>
          <a:prstGeom prst="rect">
            <a:avLst/>
          </a:prstGeom>
          <a:noFill/>
        </p:spPr>
        <p:txBody>
          <a:bodyPr wrap="square" rtlCol="0">
            <a:spAutoFit/>
          </a:bodyPr>
          <a:lstStyle/>
          <a:p>
            <a:r>
              <a:rPr lang="en-US" sz="1600" dirty="0">
                <a:solidFill>
                  <a:srgbClr val="10384F"/>
                </a:solidFill>
                <a:latin typeface="Arial" panose="020B0604020202020204" pitchFamily="34" charset="0"/>
                <a:cs typeface="Arial" panose="020B0604020202020204" pitchFamily="34" charset="0"/>
              </a:rPr>
              <a:t>: REGULATORY SCIENCE</a:t>
            </a:r>
          </a:p>
        </p:txBody>
      </p:sp>
      <p:sp>
        <p:nvSpPr>
          <p:cNvPr id="21" name="Rectangle 20"/>
          <p:cNvSpPr/>
          <p:nvPr/>
        </p:nvSpPr>
        <p:spPr>
          <a:xfrm>
            <a:off x="5861432" y="2402722"/>
            <a:ext cx="2295525" cy="2838450"/>
          </a:xfrm>
          <a:prstGeom prst="rect">
            <a:avLst/>
          </a:prstGeom>
          <a:noFill/>
          <a:ln>
            <a:solidFill>
              <a:srgbClr val="0091D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2285D"/>
              </a:solidFill>
            </a:endParaRPr>
          </a:p>
        </p:txBody>
      </p:sp>
      <p:sp>
        <p:nvSpPr>
          <p:cNvPr id="22" name="TextBox 21"/>
          <p:cNvSpPr txBox="1"/>
          <p:nvPr/>
        </p:nvSpPr>
        <p:spPr>
          <a:xfrm>
            <a:off x="2613445" y="2302530"/>
            <a:ext cx="2750681" cy="1077218"/>
          </a:xfrm>
          <a:prstGeom prst="rect">
            <a:avLst/>
          </a:prstGeom>
          <a:noFill/>
        </p:spPr>
        <p:txBody>
          <a:bodyPr wrap="square" rtlCol="0">
            <a:spAutoFit/>
          </a:bodyPr>
          <a:lstStyle/>
          <a:p>
            <a:r>
              <a:rPr lang="en-US" sz="1600" b="1" dirty="0">
                <a:solidFill>
                  <a:srgbClr val="66B512"/>
                </a:solidFill>
                <a:latin typeface="Arial" panose="020B0604020202020204" pitchFamily="34" charset="0"/>
                <a:cs typeface="Arial" panose="020B0604020202020204" pitchFamily="34" charset="0"/>
              </a:rPr>
              <a:t>Safe to grow </a:t>
            </a:r>
          </a:p>
          <a:p>
            <a:r>
              <a:rPr lang="en-US" sz="1600" dirty="0">
                <a:solidFill>
                  <a:srgbClr val="10384F"/>
                </a:solidFill>
                <a:latin typeface="Arial" panose="020B0604020202020204" pitchFamily="34" charset="0"/>
                <a:cs typeface="Arial" panose="020B0604020202020204" pitchFamily="34" charset="0"/>
              </a:rPr>
              <a:t>Crop exhibits expected characteristics (e.g. insect resistance)</a:t>
            </a:r>
          </a:p>
        </p:txBody>
      </p:sp>
      <p:sp>
        <p:nvSpPr>
          <p:cNvPr id="23" name="TextBox 22"/>
          <p:cNvSpPr txBox="1"/>
          <p:nvPr/>
        </p:nvSpPr>
        <p:spPr>
          <a:xfrm>
            <a:off x="1883884" y="3813431"/>
            <a:ext cx="3095740" cy="584775"/>
          </a:xfrm>
          <a:prstGeom prst="rect">
            <a:avLst/>
          </a:prstGeom>
          <a:noFill/>
        </p:spPr>
        <p:txBody>
          <a:bodyPr wrap="square" rtlCol="0">
            <a:spAutoFit/>
          </a:bodyPr>
          <a:lstStyle/>
          <a:p>
            <a:r>
              <a:rPr lang="en-US" sz="1600" b="1" dirty="0">
                <a:solidFill>
                  <a:srgbClr val="66B512"/>
                </a:solidFill>
                <a:latin typeface="Arial" panose="020B0604020202020204" pitchFamily="34" charset="0"/>
                <a:cs typeface="Arial" panose="020B0604020202020204" pitchFamily="34" charset="0"/>
              </a:rPr>
              <a:t>Safe for the environment and </a:t>
            </a:r>
          </a:p>
          <a:p>
            <a:r>
              <a:rPr lang="en-US" sz="1600" b="1" dirty="0">
                <a:solidFill>
                  <a:srgbClr val="66B512"/>
                </a:solidFill>
                <a:latin typeface="Arial" panose="020B0604020202020204" pitchFamily="34" charset="0"/>
                <a:cs typeface="Arial" panose="020B0604020202020204" pitchFamily="34" charset="0"/>
              </a:rPr>
              <a:t>beneficial insects</a:t>
            </a:r>
          </a:p>
        </p:txBody>
      </p:sp>
      <p:sp>
        <p:nvSpPr>
          <p:cNvPr id="24" name="TextBox 23"/>
          <p:cNvSpPr txBox="1"/>
          <p:nvPr/>
        </p:nvSpPr>
        <p:spPr>
          <a:xfrm>
            <a:off x="1135837" y="4548133"/>
            <a:ext cx="3351339" cy="830997"/>
          </a:xfrm>
          <a:prstGeom prst="rect">
            <a:avLst/>
          </a:prstGeom>
          <a:noFill/>
        </p:spPr>
        <p:txBody>
          <a:bodyPr wrap="square" rtlCol="0">
            <a:spAutoFit/>
          </a:bodyPr>
          <a:lstStyle/>
          <a:p>
            <a:r>
              <a:rPr lang="en-US" sz="1600" b="1" dirty="0">
                <a:solidFill>
                  <a:srgbClr val="66B512"/>
                </a:solidFill>
                <a:latin typeface="Arial" panose="020B0604020202020204" pitchFamily="34" charset="0"/>
                <a:cs typeface="Arial" panose="020B0604020202020204" pitchFamily="34" charset="0"/>
              </a:rPr>
              <a:t>Safe to eat</a:t>
            </a:r>
          </a:p>
          <a:p>
            <a:r>
              <a:rPr lang="en-US" sz="1600" dirty="0">
                <a:solidFill>
                  <a:srgbClr val="10384F"/>
                </a:solidFill>
                <a:latin typeface="Arial" panose="020B0604020202020204" pitchFamily="34" charset="0"/>
                <a:cs typeface="Arial" panose="020B0604020202020204" pitchFamily="34" charset="0"/>
              </a:rPr>
              <a:t>Same nutrients as non-GM crops &amp; No new dietary allergens </a:t>
            </a:r>
          </a:p>
        </p:txBody>
      </p:sp>
      <p:sp>
        <p:nvSpPr>
          <p:cNvPr id="25" name="Rectangle 24"/>
          <p:cNvSpPr/>
          <p:nvPr/>
        </p:nvSpPr>
        <p:spPr>
          <a:xfrm>
            <a:off x="242371" y="1454232"/>
            <a:ext cx="4792208" cy="661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286434" y="1341373"/>
            <a:ext cx="7337238" cy="584775"/>
          </a:xfrm>
          <a:prstGeom prst="rect">
            <a:avLst/>
          </a:prstGeom>
          <a:noFill/>
        </p:spPr>
        <p:txBody>
          <a:bodyPr wrap="square" rtlCol="0">
            <a:spAutoFit/>
          </a:bodyPr>
          <a:lstStyle/>
          <a:p>
            <a:r>
              <a:rPr lang="en-US" sz="1600" dirty="0">
                <a:solidFill>
                  <a:srgbClr val="10384F"/>
                </a:solidFill>
                <a:latin typeface="Arial" panose="020B0604020202020204" pitchFamily="34" charset="0"/>
                <a:cs typeface="Arial" panose="020B0604020202020204" pitchFamily="34" charset="0"/>
              </a:rPr>
              <a:t>Although the regulatory review process </a:t>
            </a:r>
            <a:r>
              <a:rPr lang="en-US" sz="1600" i="1" dirty="0">
                <a:solidFill>
                  <a:srgbClr val="10384F"/>
                </a:solidFill>
                <a:latin typeface="Arial" panose="020B0604020202020204" pitchFamily="34" charset="0"/>
                <a:cs typeface="Arial" panose="020B0604020202020204" pitchFamily="34" charset="0"/>
              </a:rPr>
              <a:t>begins</a:t>
            </a:r>
            <a:r>
              <a:rPr lang="en-US" sz="1600" dirty="0">
                <a:solidFill>
                  <a:srgbClr val="10384F"/>
                </a:solidFill>
                <a:latin typeface="Arial" panose="020B0604020202020204" pitchFamily="34" charset="0"/>
                <a:cs typeface="Arial" panose="020B0604020202020204" pitchFamily="34" charset="0"/>
              </a:rPr>
              <a:t> here, it will continue throughout the GMO process and carry on </a:t>
            </a:r>
            <a:r>
              <a:rPr lang="en-US" sz="1600" b="1" dirty="0">
                <a:solidFill>
                  <a:srgbClr val="10384F"/>
                </a:solidFill>
                <a:latin typeface="Arial" panose="020B0604020202020204" pitchFamily="34" charset="0"/>
                <a:cs typeface="Arial" panose="020B0604020202020204" pitchFamily="34" charset="0"/>
              </a:rPr>
              <a:t>through the life cycle of the product</a:t>
            </a:r>
            <a:r>
              <a:rPr lang="en-US" sz="1600" dirty="0">
                <a:solidFill>
                  <a:srgbClr val="10384F"/>
                </a:solidFill>
                <a:latin typeface="Arial" panose="020B0604020202020204" pitchFamily="34" charset="0"/>
                <a:cs typeface="Arial" panose="020B0604020202020204" pitchFamily="34" charset="0"/>
              </a:rPr>
              <a:t>.</a:t>
            </a:r>
            <a:endParaRPr lang="en-US" sz="1600" i="1" dirty="0">
              <a:solidFill>
                <a:srgbClr val="10384F"/>
              </a:solidFill>
              <a:latin typeface="Arial" panose="020B0604020202020204" pitchFamily="34" charset="0"/>
              <a:cs typeface="Arial" panose="020B0604020202020204" pitchFamily="34" charset="0"/>
            </a:endParaRPr>
          </a:p>
        </p:txBody>
      </p:sp>
      <p:sp>
        <p:nvSpPr>
          <p:cNvPr id="27" name="TextBox 26"/>
          <p:cNvSpPr txBox="1"/>
          <p:nvPr/>
        </p:nvSpPr>
        <p:spPr>
          <a:xfrm>
            <a:off x="282310" y="187289"/>
            <a:ext cx="5997274" cy="1031051"/>
          </a:xfrm>
          <a:prstGeom prst="rect">
            <a:avLst/>
          </a:prstGeom>
          <a:noFill/>
        </p:spPr>
        <p:txBody>
          <a:bodyPr wrap="square" rtlCol="0">
            <a:spAutoFit/>
          </a:bodyPr>
          <a:lstStyle/>
          <a:p>
            <a:pPr>
              <a:spcAft>
                <a:spcPts val="600"/>
              </a:spcAft>
            </a:pPr>
            <a:r>
              <a:rPr lang="en-US" sz="3200" b="1" dirty="0">
                <a:solidFill>
                  <a:srgbClr val="66B512"/>
                </a:solidFill>
                <a:latin typeface="Arial" panose="020B0604020202020204" pitchFamily="34" charset="0"/>
                <a:ea typeface="Verdana" pitchFamily="34" charset="0"/>
                <a:cs typeface="Arial" panose="020B0604020202020204" pitchFamily="34" charset="0"/>
              </a:rPr>
              <a:t>The GMO Process</a:t>
            </a:r>
          </a:p>
          <a:p>
            <a:pPr>
              <a:spcAft>
                <a:spcPts val="600"/>
              </a:spcAft>
            </a:pPr>
            <a:r>
              <a:rPr lang="en-US" sz="2400" dirty="0">
                <a:solidFill>
                  <a:srgbClr val="10384F"/>
                </a:solidFill>
                <a:latin typeface="Arial" panose="020B0604020202020204" pitchFamily="34" charset="0"/>
                <a:ea typeface="Verdana" pitchFamily="34" charset="0"/>
                <a:cs typeface="Arial" panose="020B0604020202020204" pitchFamily="34" charset="0"/>
              </a:rPr>
              <a:t>Step 3: Regulatory Science</a:t>
            </a:r>
          </a:p>
        </p:txBody>
      </p:sp>
    </p:spTree>
    <p:extLst>
      <p:ext uri="{BB962C8B-B14F-4D97-AF65-F5344CB8AC3E}">
        <p14:creationId xmlns:p14="http://schemas.microsoft.com/office/powerpoint/2010/main" val="672655340"/>
      </p:ext>
    </p:extLst>
  </p:cSld>
  <p:clrMapOvr>
    <a:masterClrMapping/>
  </p:clrMapOvr>
</p:sld>
</file>

<file path=ppt/theme/theme1.xml><?xml version="1.0" encoding="utf-8"?>
<a:theme xmlns:a="http://schemas.openxmlformats.org/drawingml/2006/main" name="2_Custom Design">
  <a:themeElements>
    <a:clrScheme name="CE">
      <a:dk1>
        <a:srgbClr val="494949"/>
      </a:dk1>
      <a:lt1>
        <a:sysClr val="window" lastClr="FFFFFF"/>
      </a:lt1>
      <a:dk2>
        <a:srgbClr val="494949"/>
      </a:dk2>
      <a:lt2>
        <a:srgbClr val="FFFFFF"/>
      </a:lt2>
      <a:accent1>
        <a:srgbClr val="9DBB67"/>
      </a:accent1>
      <a:accent2>
        <a:srgbClr val="DE9F61"/>
      </a:accent2>
      <a:accent3>
        <a:srgbClr val="E4C14E"/>
      </a:accent3>
      <a:accent4>
        <a:srgbClr val="9BC6B1"/>
      </a:accent4>
      <a:accent5>
        <a:srgbClr val="E27C70"/>
      </a:accent5>
      <a:accent6>
        <a:srgbClr val="D8C3CD"/>
      </a:accent6>
      <a:hlink>
        <a:srgbClr val="87B6DD"/>
      </a:hlink>
      <a:folHlink>
        <a:srgbClr val="DEDB86"/>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ganic &amp; Conventional Farming">
  <a:themeElements>
    <a:clrScheme name="CE">
      <a:dk1>
        <a:srgbClr val="494949"/>
      </a:dk1>
      <a:lt1>
        <a:sysClr val="window" lastClr="FFFFFF"/>
      </a:lt1>
      <a:dk2>
        <a:srgbClr val="494949"/>
      </a:dk2>
      <a:lt2>
        <a:srgbClr val="FFFFFF"/>
      </a:lt2>
      <a:accent1>
        <a:srgbClr val="9DBB67"/>
      </a:accent1>
      <a:accent2>
        <a:srgbClr val="DE9F61"/>
      </a:accent2>
      <a:accent3>
        <a:srgbClr val="E4C14E"/>
      </a:accent3>
      <a:accent4>
        <a:srgbClr val="9BC6B1"/>
      </a:accent4>
      <a:accent5>
        <a:srgbClr val="E27C70"/>
      </a:accent5>
      <a:accent6>
        <a:srgbClr val="D8C3CD"/>
      </a:accent6>
      <a:hlink>
        <a:srgbClr val="87B6DD"/>
      </a:hlink>
      <a:folHlink>
        <a:srgbClr val="DEDB86"/>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Understanding Pesticides">
  <a:themeElements>
    <a:clrScheme name="CE">
      <a:dk1>
        <a:srgbClr val="494949"/>
      </a:dk1>
      <a:lt1>
        <a:sysClr val="window" lastClr="FFFFFF"/>
      </a:lt1>
      <a:dk2>
        <a:srgbClr val="494949"/>
      </a:dk2>
      <a:lt2>
        <a:srgbClr val="FFFFFF"/>
      </a:lt2>
      <a:accent1>
        <a:srgbClr val="9DBB67"/>
      </a:accent1>
      <a:accent2>
        <a:srgbClr val="DE9F61"/>
      </a:accent2>
      <a:accent3>
        <a:srgbClr val="E4C14E"/>
      </a:accent3>
      <a:accent4>
        <a:srgbClr val="9BC6B1"/>
      </a:accent4>
      <a:accent5>
        <a:srgbClr val="E27C70"/>
      </a:accent5>
      <a:accent6>
        <a:srgbClr val="D8C3CD"/>
      </a:accent6>
      <a:hlink>
        <a:srgbClr val="87B6DD"/>
      </a:hlink>
      <a:folHlink>
        <a:srgbClr val="DEDB86"/>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ife Cycle of a GMO">
  <a:themeElements>
    <a:clrScheme name="CE">
      <a:dk1>
        <a:srgbClr val="494949"/>
      </a:dk1>
      <a:lt1>
        <a:sysClr val="window" lastClr="FFFFFF"/>
      </a:lt1>
      <a:dk2>
        <a:srgbClr val="494949"/>
      </a:dk2>
      <a:lt2>
        <a:srgbClr val="FFFFFF"/>
      </a:lt2>
      <a:accent1>
        <a:srgbClr val="9DBB67"/>
      </a:accent1>
      <a:accent2>
        <a:srgbClr val="DE9F61"/>
      </a:accent2>
      <a:accent3>
        <a:srgbClr val="E4C14E"/>
      </a:accent3>
      <a:accent4>
        <a:srgbClr val="9BC6B1"/>
      </a:accent4>
      <a:accent5>
        <a:srgbClr val="E27C70"/>
      </a:accent5>
      <a:accent6>
        <a:srgbClr val="D8C3CD"/>
      </a:accent6>
      <a:hlink>
        <a:srgbClr val="87B6DD"/>
      </a:hlink>
      <a:folHlink>
        <a:srgbClr val="DEDB86"/>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tatistics">
  <a:themeElements>
    <a:clrScheme name="CE">
      <a:dk1>
        <a:srgbClr val="494949"/>
      </a:dk1>
      <a:lt1>
        <a:sysClr val="window" lastClr="FFFFFF"/>
      </a:lt1>
      <a:dk2>
        <a:srgbClr val="494949"/>
      </a:dk2>
      <a:lt2>
        <a:srgbClr val="FFFFFF"/>
      </a:lt2>
      <a:accent1>
        <a:srgbClr val="9DBB67"/>
      </a:accent1>
      <a:accent2>
        <a:srgbClr val="DE9F61"/>
      </a:accent2>
      <a:accent3>
        <a:srgbClr val="E4C14E"/>
      </a:accent3>
      <a:accent4>
        <a:srgbClr val="9BC6B1"/>
      </a:accent4>
      <a:accent5>
        <a:srgbClr val="E27C70"/>
      </a:accent5>
      <a:accent6>
        <a:srgbClr val="D8C3CD"/>
      </a:accent6>
      <a:hlink>
        <a:srgbClr val="87B6DD"/>
      </a:hlink>
      <a:folHlink>
        <a:srgbClr val="DEDB86"/>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Ag Innovation">
  <a:themeElements>
    <a:clrScheme name="CE">
      <a:dk1>
        <a:srgbClr val="494949"/>
      </a:dk1>
      <a:lt1>
        <a:sysClr val="window" lastClr="FFFFFF"/>
      </a:lt1>
      <a:dk2>
        <a:srgbClr val="494949"/>
      </a:dk2>
      <a:lt2>
        <a:srgbClr val="FFFFFF"/>
      </a:lt2>
      <a:accent1>
        <a:srgbClr val="9DBB67"/>
      </a:accent1>
      <a:accent2>
        <a:srgbClr val="DE9F61"/>
      </a:accent2>
      <a:accent3>
        <a:srgbClr val="E4C14E"/>
      </a:accent3>
      <a:accent4>
        <a:srgbClr val="9BC6B1"/>
      </a:accent4>
      <a:accent5>
        <a:srgbClr val="E27C70"/>
      </a:accent5>
      <a:accent6>
        <a:srgbClr val="D8C3CD"/>
      </a:accent6>
      <a:hlink>
        <a:srgbClr val="87B6DD"/>
      </a:hlink>
      <a:folHlink>
        <a:srgbClr val="DEDB8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Understanding GMOs">
  <a:themeElements>
    <a:clrScheme name="CE">
      <a:dk1>
        <a:srgbClr val="494949"/>
      </a:dk1>
      <a:lt1>
        <a:sysClr val="window" lastClr="FFFFFF"/>
      </a:lt1>
      <a:dk2>
        <a:srgbClr val="494949"/>
      </a:dk2>
      <a:lt2>
        <a:srgbClr val="FFFFFF"/>
      </a:lt2>
      <a:accent1>
        <a:srgbClr val="9DBB67"/>
      </a:accent1>
      <a:accent2>
        <a:srgbClr val="DE9F61"/>
      </a:accent2>
      <a:accent3>
        <a:srgbClr val="E4C14E"/>
      </a:accent3>
      <a:accent4>
        <a:srgbClr val="9BC6B1"/>
      </a:accent4>
      <a:accent5>
        <a:srgbClr val="E27C70"/>
      </a:accent5>
      <a:accent6>
        <a:srgbClr val="D8C3CD"/>
      </a:accent6>
      <a:hlink>
        <a:srgbClr val="87B6DD"/>
      </a:hlink>
      <a:folHlink>
        <a:srgbClr val="DEDB86"/>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Vegetables">
  <a:themeElements>
    <a:clrScheme name="CE">
      <a:dk1>
        <a:srgbClr val="494949"/>
      </a:dk1>
      <a:lt1>
        <a:sysClr val="window" lastClr="FFFFFF"/>
      </a:lt1>
      <a:dk2>
        <a:srgbClr val="494949"/>
      </a:dk2>
      <a:lt2>
        <a:srgbClr val="FFFFFF"/>
      </a:lt2>
      <a:accent1>
        <a:srgbClr val="9DBB67"/>
      </a:accent1>
      <a:accent2>
        <a:srgbClr val="DE9F61"/>
      </a:accent2>
      <a:accent3>
        <a:srgbClr val="E4C14E"/>
      </a:accent3>
      <a:accent4>
        <a:srgbClr val="9BC6B1"/>
      </a:accent4>
      <a:accent5>
        <a:srgbClr val="E27C70"/>
      </a:accent5>
      <a:accent6>
        <a:srgbClr val="D8C3CD"/>
      </a:accent6>
      <a:hlink>
        <a:srgbClr val="87B6DD"/>
      </a:hlink>
      <a:folHlink>
        <a:srgbClr val="DEDB86"/>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14769</TotalTime>
  <Words>4178</Words>
  <Application>Microsoft Office PowerPoint</Application>
  <PresentationFormat>On-screen Show (4:3)</PresentationFormat>
  <Paragraphs>338</Paragraphs>
  <Slides>29</Slides>
  <Notes>24</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29</vt:i4>
      </vt:variant>
    </vt:vector>
  </HeadingPairs>
  <TitlesOfParts>
    <vt:vector size="40" baseType="lpstr">
      <vt:lpstr>Arial</vt:lpstr>
      <vt:lpstr>Calibri</vt:lpstr>
      <vt:lpstr>Verdana</vt:lpstr>
      <vt:lpstr>2_Custom Design</vt:lpstr>
      <vt:lpstr>Organic &amp; Conventional Farming</vt:lpstr>
      <vt:lpstr>Understanding Pesticides</vt:lpstr>
      <vt:lpstr>Life Cycle of a GMO</vt:lpstr>
      <vt:lpstr>Statistics</vt:lpstr>
      <vt:lpstr>Ag Innovation</vt:lpstr>
      <vt:lpstr>Understanding GMOs</vt:lpstr>
      <vt:lpstr>Vegetables</vt:lpstr>
      <vt:lpstr>Biotechnology and  Genetically Modified Crops</vt:lpstr>
      <vt:lpstr>Presenter Notes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Genetic Traits Expressed in GMOs in the U.S.</vt:lpstr>
      <vt:lpstr>How a GM Seed Gets to Market</vt:lpstr>
      <vt:lpstr>PowerPoint Presentation</vt:lpstr>
      <vt:lpstr>PowerPoint Presentation</vt:lpstr>
      <vt:lpstr>PowerPoint Presentation</vt:lpstr>
      <vt:lpstr>PowerPoint Presentation</vt:lpstr>
      <vt:lpstr>PowerPoint Presentation</vt:lpstr>
      <vt:lpstr>GMO Safety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GMOs have played an important role in agriculture for 25 years and continues to be a safe and precise tool that is improving the way food is grown.   </vt:lpstr>
      <vt:lpstr>PowerPoint Presentation</vt:lpstr>
    </vt:vector>
  </TitlesOfParts>
  <Company>Monsanto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jmuhs</dc:creator>
  <cp:lastModifiedBy>Brittania Lebbing</cp:lastModifiedBy>
  <cp:revision>876</cp:revision>
  <dcterms:created xsi:type="dcterms:W3CDTF">2015-07-20T13:09:32Z</dcterms:created>
  <dcterms:modified xsi:type="dcterms:W3CDTF">2020-12-17T00:53:22Z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f850223-87a8-40c3-9eb2-432606efca2a_Enabled">
    <vt:lpwstr>True</vt:lpwstr>
  </property>
  <property fmtid="{D5CDD505-2E9C-101B-9397-08002B2CF9AE}" pid="3" name="MSIP_Label_7f850223-87a8-40c3-9eb2-432606efca2a_SiteId">
    <vt:lpwstr>fcb2b37b-5da0-466b-9b83-0014b67a7c78</vt:lpwstr>
  </property>
  <property fmtid="{D5CDD505-2E9C-101B-9397-08002B2CF9AE}" pid="4" name="MSIP_Label_7f850223-87a8-40c3-9eb2-432606efca2a_Owner">
    <vt:lpwstr>fernanda.thurmond.ext@bayer.com</vt:lpwstr>
  </property>
  <property fmtid="{D5CDD505-2E9C-101B-9397-08002B2CF9AE}" pid="5" name="MSIP_Label_7f850223-87a8-40c3-9eb2-432606efca2a_SetDate">
    <vt:lpwstr>2020-08-03T19:47:40.4245183Z</vt:lpwstr>
  </property>
  <property fmtid="{D5CDD505-2E9C-101B-9397-08002B2CF9AE}" pid="6" name="MSIP_Label_7f850223-87a8-40c3-9eb2-432606efca2a_Name">
    <vt:lpwstr>NO CLASSIFICATION</vt:lpwstr>
  </property>
  <property fmtid="{D5CDD505-2E9C-101B-9397-08002B2CF9AE}" pid="7" name="MSIP_Label_7f850223-87a8-40c3-9eb2-432606efca2a_Application">
    <vt:lpwstr>Microsoft Azure Information Protection</vt:lpwstr>
  </property>
  <property fmtid="{D5CDD505-2E9C-101B-9397-08002B2CF9AE}" pid="8" name="MSIP_Label_7f850223-87a8-40c3-9eb2-432606efca2a_Extended_MSFT_Method">
    <vt:lpwstr>Manual</vt:lpwstr>
  </property>
  <property fmtid="{D5CDD505-2E9C-101B-9397-08002B2CF9AE}" pid="9" name="Sensitivity">
    <vt:lpwstr>NO CLASSIFICATION</vt:lpwstr>
  </property>
</Properties>
</file>