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16" r:id="rId2"/>
    <p:sldMasterId id="2147483709" r:id="rId3"/>
    <p:sldMasterId id="2147483679" r:id="rId4"/>
    <p:sldMasterId id="2147483655" r:id="rId5"/>
    <p:sldMasterId id="2147483666" r:id="rId6"/>
    <p:sldMasterId id="2147483696" r:id="rId7"/>
  </p:sldMasterIdLst>
  <p:notesMasterIdLst>
    <p:notesMasterId r:id="rId17"/>
  </p:notesMasterIdLst>
  <p:handoutMasterIdLst>
    <p:handoutMasterId r:id="rId18"/>
  </p:handoutMasterIdLst>
  <p:sldIdLst>
    <p:sldId id="372" r:id="rId8"/>
    <p:sldId id="351" r:id="rId9"/>
    <p:sldId id="365" r:id="rId10"/>
    <p:sldId id="366" r:id="rId11"/>
    <p:sldId id="367" r:id="rId12"/>
    <p:sldId id="368" r:id="rId13"/>
    <p:sldId id="369" r:id="rId14"/>
    <p:sldId id="374" r:id="rId15"/>
    <p:sldId id="37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hood"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4459"/>
    <a:srgbClr val="494949"/>
    <a:srgbClr val="7B7B7B"/>
    <a:srgbClr val="10384F"/>
    <a:srgbClr val="66B512"/>
    <a:srgbClr val="0091DF"/>
    <a:srgbClr val="ECF6E2"/>
    <a:srgbClr val="FDFEFC"/>
    <a:srgbClr val="9DBB67"/>
    <a:srgbClr val="DD8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18AD68-FA52-4BA4-8F9B-DA022A27929A}" v="65" dt="2020-08-03T13:35:58.129"/>
    <p1510:client id="{5A46F828-43CE-45CD-8E31-C66374B06BA6}" v="2" dt="2020-08-03T20:19:47.2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62735" autoAdjust="0"/>
  </p:normalViewPr>
  <p:slideViewPr>
    <p:cSldViewPr snapToGrid="0">
      <p:cViewPr varScale="1">
        <p:scale>
          <a:sx n="54" d="100"/>
          <a:sy n="54" d="100"/>
        </p:scale>
        <p:origin x="2093"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6" d="100"/>
          <a:sy n="86" d="100"/>
        </p:scale>
        <p:origin x="382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818C3BA-165B-4275-BCD4-06F5E696CD76}" type="datetimeFigureOut">
              <a:rPr lang="en-US" smtClean="0"/>
              <a:pPr/>
              <a:t>8/4/2020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2973B5E-8676-442F-A1D5-CBE2ADE3130C}" type="slidenum">
              <a:rPr lang="en-US" smtClean="0"/>
              <a:pPr/>
              <a:t>‹#›</a:t>
            </a:fld>
            <a:endParaRPr lang="en-US"/>
          </a:p>
        </p:txBody>
      </p:sp>
    </p:spTree>
    <p:extLst>
      <p:ext uri="{BB962C8B-B14F-4D97-AF65-F5344CB8AC3E}">
        <p14:creationId xmlns:p14="http://schemas.microsoft.com/office/powerpoint/2010/main" val="1957747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C1BA8C-46DA-41A0-8D2A-A53F91659A1C}" type="datetimeFigureOut">
              <a:rPr lang="en-US" smtClean="0"/>
              <a:pPr/>
              <a:t>8/4/2020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8F7AC42-5E10-47CB-B87F-9204F672EBE9}" type="slidenum">
              <a:rPr lang="en-US" smtClean="0"/>
              <a:pPr/>
              <a:t>‹#›</a:t>
            </a:fld>
            <a:endParaRPr lang="en-US"/>
          </a:p>
        </p:txBody>
      </p:sp>
    </p:spTree>
    <p:extLst>
      <p:ext uri="{BB962C8B-B14F-4D97-AF65-F5344CB8AC3E}">
        <p14:creationId xmlns:p14="http://schemas.microsoft.com/office/powerpoint/2010/main" val="84693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F7AC42-5E10-47CB-B87F-9204F672EBE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Bayer believes there isn’t just one solution when it comes to addressing big global challenges like sustainable food production. Instead, it’s going to take a lot of different tools and approaches. That includes organic farming, and Bayer supports organic farming. </a:t>
            </a:r>
            <a:endParaRPr lang="en-US" dirty="0"/>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Both organic and conventional farm production are regulated; however, organic production may seem like it’s regulated at a slightly higher level.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Here are a few reasons why: </a:t>
            </a:r>
          </a:p>
          <a:p>
            <a:r>
              <a:rPr lang="en-US" sz="1200" kern="1200" dirty="0">
                <a:solidFill>
                  <a:schemeClr val="tx1"/>
                </a:solidFill>
                <a:latin typeface="+mn-lt"/>
                <a:ea typeface="+mn-ea"/>
                <a:cs typeface="+mn-cs"/>
              </a:rPr>
              <a:t>The first is marketing. When the USDA organic program was developed (starting in the early 1990s), detailed production guidelines were made for organic producers to follow in order to ensure accuracy and credibility of a product’s "organic" claim. Note that if farmers make claims under other USDA marketing programs, such as "Angus Beef" or "Free Range", they also need to back up their claims.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Another is pesticide use. In short, organic farmers are limited as to what pesticides they use in order to protect their crops. While all users of pesticides are obligated by law to use pesticides in accordance with the product’s label, organic farmers need to also be sure they use non-synthetic pesticides approved for use in organic production.</a:t>
            </a:r>
          </a:p>
          <a:p>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D8DBEA8-B327-416A-897B-0B735F3E3C7E}" type="slidenum">
              <a:rPr lang="en-US" smtClean="0"/>
              <a:pPr/>
              <a:t>3</a:t>
            </a:fld>
            <a:endParaRPr lang="en-US"/>
          </a:p>
        </p:txBody>
      </p:sp>
    </p:spTree>
    <p:extLst>
      <p:ext uri="{BB962C8B-B14F-4D97-AF65-F5344CB8AC3E}">
        <p14:creationId xmlns:p14="http://schemas.microsoft.com/office/powerpoint/2010/main" val="327243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food and most farm inputs in both conventional</a:t>
            </a:r>
            <a:r>
              <a:rPr lang="en-US" baseline="0" dirty="0"/>
              <a:t> and organic production are regulated by the FDA, USDA or EPA.  </a:t>
            </a:r>
          </a:p>
          <a:p>
            <a:endParaRPr lang="en-US" baseline="0" dirty="0"/>
          </a:p>
          <a:p>
            <a:r>
              <a:rPr lang="en-US" baseline="0" dirty="0"/>
              <a:t>The FDA regulates food to ensure it’s safe to eat.  This includes ingredients, additives, preventing food borne illness and requiring that food labels are truthful and accurate.</a:t>
            </a:r>
          </a:p>
          <a:p>
            <a:endParaRPr lang="en-US" baseline="0" dirty="0"/>
          </a:p>
          <a:p>
            <a:r>
              <a:rPr lang="en-US" baseline="0" dirty="0"/>
              <a:t>The USDA is responsible for ensuring efficient marketing of the agricultural products and supervises the safety of commercial meat, poultry and egg products and also certain plant products.  </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3D8DBEA8-B327-416A-897B-0B735F3E3C7E}" type="slidenum">
              <a:rPr lang="en-US" smtClean="0"/>
              <a:pPr/>
              <a:t>4</a:t>
            </a:fld>
            <a:endParaRPr lang="en-US"/>
          </a:p>
        </p:txBody>
      </p:sp>
    </p:spTree>
    <p:extLst>
      <p:ext uri="{BB962C8B-B14F-4D97-AF65-F5344CB8AC3E}">
        <p14:creationId xmlns:p14="http://schemas.microsoft.com/office/powerpoint/2010/main" val="3272437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Pesticides</a:t>
            </a:r>
            <a:r>
              <a:rPr lang="en-US" baseline="0" dirty="0"/>
              <a:t> are used in both organic and conventional agriculture.  Both are tested to ensure to ensure that </a:t>
            </a:r>
            <a:r>
              <a:rPr lang="en-US" dirty="0"/>
              <a:t>residues of pesticides in foods are not present at levels that will pose a danger to health.  In</a:t>
            </a:r>
            <a:r>
              <a:rPr lang="en-US" baseline="0" dirty="0"/>
              <a:t> the U.S. those responsibilities are</a:t>
            </a:r>
            <a:r>
              <a:rPr lang="en-US" dirty="0"/>
              <a:t> shared by FDA, EPA, and the Food Safety and Inspection Service of the U.S. Department of Agriculture. Pesticides of concern include insecticides, fungicides, herbicides, and other agricultural chemicals.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Evaluations continue after a pesticide is in the marketplace.  </a:t>
            </a:r>
            <a:r>
              <a:rPr lang="en-US" dirty="0"/>
              <a:t>Continuous reevaluation of registered pesticides, combined with strict standards, major improvements in science has led to an overall trend of reduced risk from pesticides.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dirty="0"/>
              <a:t>Most farmers regularly complete pesticide training and certification as required by their state.  State Pesticide Safety Education Programs (PSEP) provide information on the safe, precise and effective use of pesticides.  Training and certification are done in conjunction with the use of specific labeled instructions that accompany products.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enables them to use the right tool, at the right time, at the right amount.  Farmers understand the risks and benefits to each one of these methods and choose the one that targets their individual needs and challenges.</a:t>
            </a:r>
          </a:p>
          <a:p>
            <a:r>
              <a:rPr lang="en-US" baseline="0" dirty="0"/>
              <a:t>.</a:t>
            </a:r>
            <a:endParaRPr lang="en-US" dirty="0"/>
          </a:p>
        </p:txBody>
      </p:sp>
      <p:sp>
        <p:nvSpPr>
          <p:cNvPr id="4" name="Slide Number Placeholder 3"/>
          <p:cNvSpPr>
            <a:spLocks noGrp="1"/>
          </p:cNvSpPr>
          <p:nvPr>
            <p:ph type="sldNum" sz="quarter" idx="10"/>
          </p:nvPr>
        </p:nvSpPr>
        <p:spPr/>
        <p:txBody>
          <a:bodyPr/>
          <a:lstStyle/>
          <a:p>
            <a:fld id="{3D8DBEA8-B327-416A-897B-0B735F3E3C7E}" type="slidenum">
              <a:rPr lang="en-US" smtClean="0"/>
              <a:pPr/>
              <a:t>5</a:t>
            </a:fld>
            <a:endParaRPr lang="en-US"/>
          </a:p>
        </p:txBody>
      </p:sp>
    </p:spTree>
    <p:extLst>
      <p:ext uri="{BB962C8B-B14F-4D97-AF65-F5344CB8AC3E}">
        <p14:creationId xmlns:p14="http://schemas.microsoft.com/office/powerpoint/2010/main" val="3272437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Plants need water,</a:t>
            </a:r>
            <a:r>
              <a:rPr lang="en-US" baseline="0" dirty="0"/>
              <a:t> light and nutrients to grow.  Fertilizers replenish nutrients in the soil that plants need each season.  The most common are nitrogen and phosphorus.  </a:t>
            </a:r>
          </a:p>
          <a:p>
            <a:endParaRPr lang="en-US" baseline="0" dirty="0"/>
          </a:p>
          <a:p>
            <a:r>
              <a:rPr lang="en-US" baseline="0" dirty="0"/>
              <a:t>Organic farming can only use fertilizers derived from nature, like manure or they can also rotate with other plants that put nutrients back in to the soil like alfalfa, lentils and other legumes.</a:t>
            </a:r>
          </a:p>
          <a:p>
            <a:endParaRPr lang="en-US" baseline="0" dirty="0"/>
          </a:p>
          <a:p>
            <a:r>
              <a:rPr lang="en-US" baseline="0" dirty="0"/>
              <a:t>Conventional farms may use man-made fertilizers in addition to manure and other fertilizers.</a:t>
            </a:r>
            <a:endParaRPr lang="en-US" dirty="0"/>
          </a:p>
        </p:txBody>
      </p:sp>
      <p:sp>
        <p:nvSpPr>
          <p:cNvPr id="4" name="Slide Number Placeholder 3"/>
          <p:cNvSpPr>
            <a:spLocks noGrp="1"/>
          </p:cNvSpPr>
          <p:nvPr>
            <p:ph type="sldNum" sz="quarter" idx="10"/>
          </p:nvPr>
        </p:nvSpPr>
        <p:spPr/>
        <p:txBody>
          <a:bodyPr/>
          <a:lstStyle/>
          <a:p>
            <a:fld id="{3D8DBEA8-B327-416A-897B-0B735F3E3C7E}" type="slidenum">
              <a:rPr lang="en-US" smtClean="0"/>
              <a:pPr/>
              <a:t>6</a:t>
            </a:fld>
            <a:endParaRPr lang="en-US"/>
          </a:p>
        </p:txBody>
      </p:sp>
    </p:spTree>
    <p:extLst>
      <p:ext uri="{BB962C8B-B14F-4D97-AF65-F5344CB8AC3E}">
        <p14:creationId xmlns:p14="http://schemas.microsoft.com/office/powerpoint/2010/main" val="3272437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organic farmers and conventional farmers</a:t>
            </a:r>
            <a:r>
              <a:rPr lang="en-US" baseline="0" dirty="0"/>
              <a:t> may use Non-GMO, Hybrid, Open-Pollinated, Organic and Heirloom seeds.  The only seed organic farmers may not use is a GMO seed.  </a:t>
            </a:r>
          </a:p>
          <a:p>
            <a:endParaRPr lang="en-US" baseline="0" dirty="0"/>
          </a:p>
          <a:p>
            <a:r>
              <a:rPr lang="en-US" sz="1200" kern="1200" dirty="0">
                <a:solidFill>
                  <a:schemeClr val="tx1"/>
                </a:solidFill>
                <a:latin typeface="+mn-lt"/>
                <a:ea typeface="+mn-ea"/>
                <a:cs typeface="+mn-cs"/>
              </a:rPr>
              <a:t>Although Bayer is known</a:t>
            </a:r>
            <a:r>
              <a:rPr lang="en-US" sz="1200" kern="1200" baseline="0" dirty="0">
                <a:solidFill>
                  <a:schemeClr val="tx1"/>
                </a:solidFill>
                <a:latin typeface="+mn-lt"/>
                <a:ea typeface="+mn-ea"/>
                <a:cs typeface="+mn-cs"/>
              </a:rPr>
              <a:t> for their GMO seeds, they also </a:t>
            </a:r>
            <a:r>
              <a:rPr lang="en-US" sz="1200" kern="1200" dirty="0">
                <a:solidFill>
                  <a:schemeClr val="tx1"/>
                </a:solidFill>
                <a:latin typeface="+mn-lt"/>
                <a:ea typeface="+mn-ea"/>
                <a:cs typeface="+mn-cs"/>
              </a:rPr>
              <a:t>provide a range of conventionally produced seeds that have not been improved through biotechnology for fruits and vegetables such as tomatoes, melons and bell peppers, and many of their customers who purchase those seeds are organic farmers.</a:t>
            </a:r>
            <a:endParaRPr lang="en-US" dirty="0"/>
          </a:p>
        </p:txBody>
      </p:sp>
      <p:sp>
        <p:nvSpPr>
          <p:cNvPr id="4" name="Slide Number Placeholder 3"/>
          <p:cNvSpPr>
            <a:spLocks noGrp="1"/>
          </p:cNvSpPr>
          <p:nvPr>
            <p:ph type="sldNum" sz="quarter" idx="10"/>
          </p:nvPr>
        </p:nvSpPr>
        <p:spPr/>
        <p:txBody>
          <a:bodyPr/>
          <a:lstStyle/>
          <a:p>
            <a:fld id="{3D8DBEA8-B327-416A-897B-0B735F3E3C7E}" type="slidenum">
              <a:rPr lang="en-US" smtClean="0"/>
              <a:pPr/>
              <a:t>7</a:t>
            </a:fld>
            <a:endParaRPr lang="en-US"/>
          </a:p>
        </p:txBody>
      </p:sp>
    </p:spTree>
    <p:extLst>
      <p:ext uri="{BB962C8B-B14F-4D97-AF65-F5344CB8AC3E}">
        <p14:creationId xmlns:p14="http://schemas.microsoft.com/office/powerpoint/2010/main" val="3272437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latin typeface="+mn-lt"/>
                <a:ea typeface="+mn-ea"/>
                <a:cs typeface="+mn-cs"/>
              </a:rPr>
              <a:t>When it comes to addressing big global challenges like sustainable food production – Bayer understands it’s going to take a lot of tools and approaches. To help in this effort, they focus everyday on helping farmers have a smaller impact on the environment while growing food. </a:t>
            </a:r>
          </a:p>
          <a:p>
            <a:pPr lvl="0"/>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And while we believe that organic practices have a place in helping feed the world’s growing population, it is just one piece of a larger puzzle – one that also includes solutions such as precision farming, agricultural biologicals, and yes, genetic modification. </a:t>
            </a:r>
          </a:p>
          <a:p>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D8DBEA8-B327-416A-897B-0B735F3E3C7E}" type="slidenum">
              <a:rPr lang="en-US" smtClean="0"/>
              <a:pPr/>
              <a:t>8</a:t>
            </a:fld>
            <a:endParaRPr lang="en-US" dirty="0"/>
          </a:p>
        </p:txBody>
      </p:sp>
    </p:spTree>
    <p:extLst>
      <p:ext uri="{BB962C8B-B14F-4D97-AF65-F5344CB8AC3E}">
        <p14:creationId xmlns:p14="http://schemas.microsoft.com/office/powerpoint/2010/main" val="327243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lstStyle/>
          <a:p>
            <a:r>
              <a:rPr lang="en-US" dirty="0"/>
              <a:t>Click to edit Master title style</a:t>
            </a:r>
          </a:p>
        </p:txBody>
      </p:sp>
      <p:cxnSp>
        <p:nvCxnSpPr>
          <p:cNvPr id="5" name="Straight Connector 4"/>
          <p:cNvCxnSpPr/>
          <p:nvPr userDrawn="1"/>
        </p:nvCxnSpPr>
        <p:spPr>
          <a:xfrm>
            <a:off x="457200" y="1981200"/>
            <a:ext cx="80772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33400" y="3962400"/>
            <a:ext cx="80010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8610600" cy="868753"/>
          </a:xfrm>
          <a:prstGeom prst="rect">
            <a:avLst/>
          </a:prstGeom>
          <a:solidFill>
            <a:schemeClr val="bg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0"/>
            <a:ext cx="8610600" cy="868753"/>
          </a:xfrm>
          <a:prstGeom prst="rect">
            <a:avLst/>
          </a:prstGeom>
          <a:solidFill>
            <a:schemeClr val="bg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9834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639762"/>
          </a:xfrm>
        </p:spPr>
        <p:txBody>
          <a:bodyPr>
            <a:noAutofit/>
          </a:bodyPr>
          <a:lstStyle>
            <a:lvl1pPr>
              <a:defRPr sz="3600" b="0"/>
            </a:lvl1pPr>
          </a:lstStyle>
          <a:p>
            <a:r>
              <a:rPr lang="en-US" dirty="0"/>
              <a:t>Click to edit Master title</a:t>
            </a:r>
          </a:p>
        </p:txBody>
      </p:sp>
      <p:sp>
        <p:nvSpPr>
          <p:cNvPr id="3" name="Content Placeholder 2"/>
          <p:cNvSpPr>
            <a:spLocks noGrp="1"/>
          </p:cNvSpPr>
          <p:nvPr>
            <p:ph idx="1"/>
          </p:nvPr>
        </p:nvSpPr>
        <p:spPr>
          <a:xfrm>
            <a:off x="457200" y="1600200"/>
            <a:ext cx="7543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F42273D7-9888-4807-9582-3181C44EA721}"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507287"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507287" cy="1500187"/>
          </a:xfrm>
        </p:spPr>
        <p:txBody>
          <a:bodyPr anchor="b"/>
          <a:lstStyle>
            <a:lvl1pPr marL="0" indent="0">
              <a:buNone/>
              <a:defRPr sz="2000">
                <a:solidFill>
                  <a:srgbClr val="10384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6553200" y="6356350"/>
            <a:ext cx="19050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ormAutofit/>
          </a:bodyPr>
          <a:lstStyle>
            <a:lvl1pPr>
              <a:defRPr sz="3600" b="0"/>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19050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639762"/>
          </a:xfrm>
        </p:spPr>
        <p:txBody>
          <a:bodyPr>
            <a:normAutofit/>
          </a:bodyPr>
          <a:lstStyle>
            <a:lvl1pPr>
              <a:defRPr sz="3600" b="0"/>
            </a:lvl1p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F42273D7-9888-4807-9582-3181C44EA721}" type="datetimeFigureOut">
              <a:rPr lang="en-US" smtClean="0"/>
              <a:pPr/>
              <a:t>8/4/2020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19812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lstStyle/>
          <a:p>
            <a:r>
              <a:rPr lang="en-US" dirty="0"/>
              <a:t>Click to edit Master title style</a:t>
            </a:r>
          </a:p>
        </p:txBody>
      </p:sp>
      <p:cxnSp>
        <p:nvCxnSpPr>
          <p:cNvPr id="5" name="Straight Connector 4"/>
          <p:cNvCxnSpPr/>
          <p:nvPr userDrawn="1"/>
        </p:nvCxnSpPr>
        <p:spPr>
          <a:xfrm>
            <a:off x="457200" y="1981200"/>
            <a:ext cx="80772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33400" y="3962400"/>
            <a:ext cx="80010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1038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10384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153400" cy="1219200"/>
          </a:xfrm>
        </p:spPr>
        <p:txBody>
          <a:bodyPr/>
          <a:lstStyle>
            <a:lvl1pPr>
              <a:defRPr sz="3600"/>
            </a:lvl1pPr>
          </a:lstStyle>
          <a:p>
            <a:r>
              <a:rPr lang="en-US" dirty="0"/>
              <a:t>Click to edit Master title style</a:t>
            </a:r>
          </a:p>
        </p:txBody>
      </p:sp>
      <p:cxnSp>
        <p:nvCxnSpPr>
          <p:cNvPr id="6" name="Straight Connector 5"/>
          <p:cNvCxnSpPr/>
          <p:nvPr userDrawn="1"/>
        </p:nvCxnSpPr>
        <p:spPr>
          <a:xfrm flipV="1">
            <a:off x="8686800" y="0"/>
            <a:ext cx="0" cy="617220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0" y="6553200"/>
            <a:ext cx="8229600"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rot="5400000">
            <a:off x="6934200" y="1901309"/>
            <a:ext cx="3962400" cy="369332"/>
          </a:xfrm>
          <a:prstGeom prst="rect">
            <a:avLst/>
          </a:prstGeom>
          <a:noFill/>
        </p:spPr>
        <p:txBody>
          <a:bodyPr wrap="square" rtlCol="0">
            <a:spAutoFit/>
          </a:bodyPr>
          <a:lstStyle/>
          <a:p>
            <a:r>
              <a:rPr lang="en-US" sz="1800" b="0" dirty="0">
                <a:solidFill>
                  <a:srgbClr val="10384F"/>
                </a:solidFill>
                <a:latin typeface="Arial" panose="020B0604020202020204" pitchFamily="34" charset="0"/>
                <a:cs typeface="Arial" panose="020B0604020202020204" pitchFamily="34" charset="0"/>
              </a:rPr>
              <a:t>PRESENTER’S NOTE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355219" y="6254034"/>
            <a:ext cx="589346" cy="450612"/>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0"/>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4C2DF809-3794-48CC-8A53-21F4798DFB95}"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CC40F4D1-17CA-40A6-A0DB-E072F0CFC3A3}"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Right Image_Consumer B">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0783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1038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8610600" cy="868753"/>
          </a:xfrm>
          <a:prstGeom prst="rect">
            <a:avLst/>
          </a:prstGeom>
          <a:solidFill>
            <a:schemeClr val="bg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62000" y="2895600"/>
            <a:ext cx="7772400" cy="1500187"/>
          </a:xfrm>
        </p:spPr>
        <p:txBody>
          <a:bodyPr anchor="b"/>
          <a:lstStyle>
            <a:lvl1pPr marL="0" indent="0">
              <a:buNone/>
              <a:defRPr sz="2000">
                <a:solidFill>
                  <a:srgbClr val="10384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E4DD258-0F47-42FD-80A6-0DEAEEC1C449}" type="datetimeFigureOut">
              <a:rPr lang="en-US" smtClean="0"/>
              <a:pPr/>
              <a:t>8/4/2020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678288F-3DF2-4B32-9ACB-ACE0230B0DF3}"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0"/>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AE4DD258-0F47-42FD-80A6-0DEAEEC1C449}" type="datetimeFigureOut">
              <a:rPr lang="en-US" smtClean="0"/>
              <a:pPr/>
              <a:t>8/4/2020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678288F-3DF2-4B32-9ACB-ACE0230B0DF3}" type="slidenum">
              <a:rPr lang="en-US" smtClean="0"/>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153400" cy="1219200"/>
          </a:xfrm>
        </p:spPr>
        <p:txBody>
          <a:bodyPr/>
          <a:lstStyle>
            <a:lvl1pPr>
              <a:defRPr sz="3600"/>
            </a:lvl1pPr>
          </a:lstStyle>
          <a:p>
            <a:r>
              <a:rPr lang="en-US" dirty="0"/>
              <a:t>Click to edit Master title style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5769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0"/>
            <a:ext cx="8610600" cy="868753"/>
          </a:xfrm>
          <a:prstGeom prst="rect">
            <a:avLst/>
          </a:prstGeom>
          <a:solidFill>
            <a:schemeClr val="bg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98344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21254110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rgbClr val="10384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540079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479617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829C2E60-131A-F547-891A-71BEB2A8EF41}" type="datetimeFigureOut">
              <a:rPr lang="en-US" smtClean="0"/>
              <a:pPr/>
              <a:t>8/4/2020</a:t>
            </a:fld>
            <a:endParaRPr lang="en-US"/>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B9B73602-0E34-FC43-99C7-6F7B27D7C02E}" type="slidenum">
              <a:rPr lang="en-US" smtClean="0"/>
              <a:pPr/>
              <a:t>‹#›</a:t>
            </a:fld>
            <a:endParaRPr lang="en-US"/>
          </a:p>
        </p:txBody>
      </p:sp>
    </p:spTree>
    <p:extLst>
      <p:ext uri="{BB962C8B-B14F-4D97-AF65-F5344CB8AC3E}">
        <p14:creationId xmlns:p14="http://schemas.microsoft.com/office/powerpoint/2010/main" val="17841083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943543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913031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4484678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792056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lstStyle/>
          <a:p>
            <a:r>
              <a:rPr lang="en-US" dirty="0"/>
              <a:t>Click to edit Master title style</a:t>
            </a:r>
          </a:p>
        </p:txBody>
      </p:sp>
      <p:cxnSp>
        <p:nvCxnSpPr>
          <p:cNvPr id="5" name="Straight Connector 4"/>
          <p:cNvCxnSpPr/>
          <p:nvPr userDrawn="1"/>
        </p:nvCxnSpPr>
        <p:spPr>
          <a:xfrm>
            <a:off x="457200" y="1981200"/>
            <a:ext cx="80772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33400" y="3962400"/>
            <a:ext cx="80010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5769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639762"/>
          </a:xfrm>
        </p:spPr>
        <p:txBody>
          <a:bodyPr>
            <a:noAutofit/>
          </a:bodyPr>
          <a:lstStyle>
            <a:lvl1pPr>
              <a:defRPr sz="3600" b="0"/>
            </a:lvl1pPr>
          </a:lstStyle>
          <a:p>
            <a:r>
              <a:rPr lang="en-US" dirty="0"/>
              <a:t>Click to edit Master title</a:t>
            </a:r>
          </a:p>
        </p:txBody>
      </p:sp>
      <p:sp>
        <p:nvSpPr>
          <p:cNvPr id="3" name="Content Placeholder 2"/>
          <p:cNvSpPr>
            <a:spLocks noGrp="1"/>
          </p:cNvSpPr>
          <p:nvPr>
            <p:ph idx="1"/>
          </p:nvPr>
        </p:nvSpPr>
        <p:spPr>
          <a:xfrm>
            <a:off x="457200" y="1600200"/>
            <a:ext cx="7543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F42273D7-9888-4807-9582-3181C44EA721}" type="datetimeFigureOut">
              <a:rPr lang="en-US" smtClean="0"/>
              <a:pPr/>
              <a:t>8/4/2020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21254110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rgbClr val="10384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5400793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47961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7841083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943543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913031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4484678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829C2E60-131A-F547-891A-71BEB2A8EF41}" type="datetimeFigureOut">
              <a:rPr lang="en-US" smtClean="0"/>
              <a:pPr/>
              <a:t>8/4/2020</a:t>
            </a:fld>
            <a:endParaRPr lang="en-US"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B9B73602-0E34-FC43-99C7-6F7B27D7C02E}" type="slidenum">
              <a:rPr lang="en-US" smtClean="0"/>
              <a:pPr/>
              <a:t>‹#›</a:t>
            </a:fld>
            <a:endParaRPr lang="en-US" dirty="0"/>
          </a:p>
        </p:txBody>
      </p:sp>
    </p:spTree>
    <p:extLst>
      <p:ext uri="{BB962C8B-B14F-4D97-AF65-F5344CB8AC3E}">
        <p14:creationId xmlns:p14="http://schemas.microsoft.com/office/powerpoint/2010/main" val="18792056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lstStyle/>
          <a:p>
            <a:r>
              <a:rPr lang="en-US" dirty="0"/>
              <a:t>Click to edit Master title style</a:t>
            </a:r>
          </a:p>
        </p:txBody>
      </p:sp>
      <p:cxnSp>
        <p:nvCxnSpPr>
          <p:cNvPr id="5" name="Straight Connector 4"/>
          <p:cNvCxnSpPr/>
          <p:nvPr userDrawn="1"/>
        </p:nvCxnSpPr>
        <p:spPr>
          <a:xfrm>
            <a:off x="457200" y="1981200"/>
            <a:ext cx="80772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533400" y="3962400"/>
            <a:ext cx="8001000" cy="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507287"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507287" cy="1500187"/>
          </a:xfrm>
        </p:spPr>
        <p:txBody>
          <a:bodyPr anchor="b"/>
          <a:lstStyle>
            <a:lvl1pPr marL="0" indent="0">
              <a:buNone/>
              <a:defRPr sz="2000">
                <a:solidFill>
                  <a:srgbClr val="10384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6553200" y="6356350"/>
            <a:ext cx="19050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ormAutofit/>
          </a:bodyPr>
          <a:lstStyle>
            <a:lvl1pPr>
              <a:defRPr sz="3600" b="0"/>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6553200" y="6356350"/>
            <a:ext cx="19050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639762"/>
          </a:xfrm>
        </p:spPr>
        <p:txBody>
          <a:bodyPr>
            <a:normAutofit/>
          </a:bodyPr>
          <a:lstStyle>
            <a:lvl1pPr>
              <a:defRPr sz="3600" b="0"/>
            </a:lvl1p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F42273D7-9888-4807-9582-3181C44EA721}" type="datetimeFigureOut">
              <a:rPr lang="en-US" smtClean="0"/>
              <a:pPr/>
              <a:t>8/4/2020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1981200" cy="365125"/>
          </a:xfrm>
          <a:prstGeom prst="rect">
            <a:avLst/>
          </a:prstGeom>
        </p:spPr>
        <p:txBody>
          <a:bodyPr/>
          <a:lstStyle>
            <a:lvl1pPr>
              <a:defRPr>
                <a:solidFill>
                  <a:srgbClr val="10384F"/>
                </a:solidFill>
                <a:latin typeface="Arial" panose="020B0604020202020204" pitchFamily="34" charset="0"/>
                <a:cs typeface="Arial" panose="020B0604020202020204" pitchFamily="34" charset="0"/>
              </a:defRPr>
            </a:lvl1pPr>
          </a:lstStyle>
          <a:p>
            <a:fld id="{EA7665D1-2C3C-4E0D-97AA-2EA738D3C00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153400" cy="1219200"/>
          </a:xfrm>
        </p:spPr>
        <p:txBody>
          <a:bodyPr/>
          <a:lstStyle>
            <a:lvl1pPr>
              <a:defRPr sz="3600"/>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image" Target="../media/image1.png"/><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theme" Target="../theme/theme5.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image" Target="../media/image1.png"/><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theme" Target="../theme/theme6.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image" Target="../media/image1.png"/><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theme" Target="../theme/theme7.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2362200"/>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MSIPCMContentMarking" descr="{&quot;HashCode&quot;:-242339457,&quot;Placement&quot;:&quot;Footer&quot;}">
            <a:extLst>
              <a:ext uri="{FF2B5EF4-FFF2-40B4-BE49-F238E27FC236}">
                <a16:creationId xmlns:a16="http://schemas.microsoft.com/office/drawing/2014/main" id="{A630BC8A-E3DB-4904-A5CD-07A43407FDC0}"/>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Lst>
  <p:txStyles>
    <p:titleStyle>
      <a:lvl1pPr algn="ctr" defTabSz="914400" rtl="0" eaLnBrk="1" latinLnBrk="0" hangingPunct="1">
        <a:spcBef>
          <a:spcPct val="0"/>
        </a:spcBef>
        <a:buNone/>
        <a:defRPr sz="4400" b="0" kern="1200">
          <a:solidFill>
            <a:srgbClr val="66B51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0" name="Straight Connector 19"/>
          <p:cNvCxnSpPr/>
          <p:nvPr userDrawn="1"/>
        </p:nvCxnSpPr>
        <p:spPr>
          <a:xfrm flipV="1">
            <a:off x="8686800" y="0"/>
            <a:ext cx="0" cy="6143626"/>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0" y="6553200"/>
            <a:ext cx="8220075"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a:xfrm rot="5400000">
            <a:off x="6934200" y="1935748"/>
            <a:ext cx="3962400" cy="338554"/>
          </a:xfrm>
          <a:prstGeom prst="rect">
            <a:avLst/>
          </a:prstGeom>
          <a:noFill/>
        </p:spPr>
        <p:txBody>
          <a:bodyPr wrap="square" rtlCol="0">
            <a:spAutoFit/>
          </a:bodyPr>
          <a:lstStyle/>
          <a:p>
            <a:r>
              <a:rPr lang="en-US" sz="1600" dirty="0">
                <a:solidFill>
                  <a:srgbClr val="10384F"/>
                </a:solidFill>
                <a:latin typeface="Arial" panose="020B0604020202020204" pitchFamily="34" charset="0"/>
                <a:cs typeface="Arial" panose="020B0604020202020204" pitchFamily="34" charset="0"/>
              </a:rPr>
              <a:t>Organic &amp; Conventional Farming</a:t>
            </a:r>
          </a:p>
        </p:txBody>
      </p:sp>
      <p:pic>
        <p:nvPicPr>
          <p:cNvPr id="13" name="Picture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8345694" y="6263559"/>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589271E5-3EBE-4929-B5DF-60B8E8CFC87E}"/>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4" r:id="rId7"/>
  </p:sldLayoutIdLst>
  <p:txStyles>
    <p:titleStyle>
      <a:lvl1pPr algn="ctr" defTabSz="914400" rtl="0" eaLnBrk="1" latinLnBrk="0" hangingPunct="1">
        <a:spcBef>
          <a:spcPct val="0"/>
        </a:spcBef>
        <a:buNone/>
        <a:defRPr sz="3600" b="0" kern="1200">
          <a:solidFill>
            <a:srgbClr val="66B51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10384F"/>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10384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10384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0" name="Straight Connector 19"/>
          <p:cNvCxnSpPr/>
          <p:nvPr userDrawn="1"/>
        </p:nvCxnSpPr>
        <p:spPr>
          <a:xfrm flipV="1">
            <a:off x="8686800" y="0"/>
            <a:ext cx="0" cy="6143626"/>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0" y="6553200"/>
            <a:ext cx="8220075"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a:xfrm rot="5400000">
            <a:off x="6934200" y="1935748"/>
            <a:ext cx="3962400" cy="338554"/>
          </a:xfrm>
          <a:prstGeom prst="rect">
            <a:avLst/>
          </a:prstGeom>
          <a:noFill/>
        </p:spPr>
        <p:txBody>
          <a:bodyPr wrap="square" rtlCol="0">
            <a:spAutoFit/>
          </a:bodyPr>
          <a:lstStyle/>
          <a:p>
            <a:r>
              <a:rPr lang="en-US" sz="1600" dirty="0">
                <a:solidFill>
                  <a:srgbClr val="10384F"/>
                </a:solidFill>
                <a:latin typeface="Arial" panose="020B0604020202020204" pitchFamily="34" charset="0"/>
                <a:cs typeface="Arial" panose="020B0604020202020204" pitchFamily="34" charset="0"/>
              </a:rPr>
              <a:t>Understanding</a:t>
            </a:r>
            <a:r>
              <a:rPr lang="en-US" sz="1600" baseline="0" dirty="0">
                <a:solidFill>
                  <a:srgbClr val="10384F"/>
                </a:solidFill>
                <a:latin typeface="Arial" panose="020B0604020202020204" pitchFamily="34" charset="0"/>
                <a:cs typeface="Arial" panose="020B0604020202020204" pitchFamily="34" charset="0"/>
              </a:rPr>
              <a:t> Pesticides</a:t>
            </a:r>
            <a:endParaRPr lang="en-US" sz="1600" dirty="0">
              <a:solidFill>
                <a:srgbClr val="10384F"/>
              </a:solidFill>
              <a:latin typeface="Arial" panose="020B0604020202020204" pitchFamily="34" charset="0"/>
              <a:cs typeface="Arial" panose="020B0604020202020204" pitchFamily="34" charset="0"/>
            </a:endParaRPr>
          </a:p>
        </p:txBody>
      </p:sp>
      <p:pic>
        <p:nvPicPr>
          <p:cNvPr id="13" name="Picture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8345694" y="6263559"/>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1AA9A27F-FECE-42D2-80E3-1346CA487180}"/>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23" r:id="rId7"/>
  </p:sldLayoutIdLst>
  <p:txStyles>
    <p:titleStyle>
      <a:lvl1pPr algn="ctr" defTabSz="914400" rtl="0" eaLnBrk="1" latinLnBrk="0" hangingPunct="1">
        <a:spcBef>
          <a:spcPct val="0"/>
        </a:spcBef>
        <a:buNone/>
        <a:defRPr sz="3600" b="0" kern="1200">
          <a:solidFill>
            <a:srgbClr val="66B51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10384F"/>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10384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10384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74638"/>
            <a:ext cx="80010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1000" y="1600200"/>
            <a:ext cx="80010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flipV="1">
            <a:off x="8686800" y="0"/>
            <a:ext cx="0" cy="6162676"/>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0" y="6543675"/>
            <a:ext cx="8210550" cy="9525"/>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rot="5400000">
            <a:off x="6934200" y="1973848"/>
            <a:ext cx="3962400" cy="338554"/>
          </a:xfrm>
          <a:prstGeom prst="rect">
            <a:avLst/>
          </a:prstGeom>
          <a:noFill/>
        </p:spPr>
        <p:txBody>
          <a:bodyPr wrap="square" rtlCol="0">
            <a:spAutoFit/>
          </a:bodyPr>
          <a:lstStyle/>
          <a:p>
            <a:r>
              <a:rPr lang="en-US" sz="1600" dirty="0">
                <a:solidFill>
                  <a:srgbClr val="10384F"/>
                </a:solidFill>
                <a:latin typeface="Arial" panose="020B0604020202020204" pitchFamily="34" charset="0"/>
                <a:cs typeface="Arial" panose="020B0604020202020204" pitchFamily="34" charset="0"/>
              </a:rPr>
              <a:t>STATISTICS</a:t>
            </a:r>
          </a:p>
        </p:txBody>
      </p:sp>
      <p:pic>
        <p:nvPicPr>
          <p:cNvPr id="15" name="Picture 1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8336169" y="6244509"/>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194A9E57-4B68-4581-B33D-2789E58EF7ED}"/>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2" r:id="rId12"/>
  </p:sldLayoutIdLst>
  <p:txStyles>
    <p:titleStyle>
      <a:lvl1pPr algn="ctr" defTabSz="914400" rtl="0" eaLnBrk="1" latinLnBrk="0" hangingPunct="1">
        <a:spcBef>
          <a:spcPct val="0"/>
        </a:spcBef>
        <a:buNone/>
        <a:defRPr sz="4400" kern="1200">
          <a:solidFill>
            <a:srgbClr val="66B51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10384F"/>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10384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10384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96200" cy="7159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686800" y="0"/>
            <a:ext cx="0" cy="6115050"/>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0" y="6553200"/>
            <a:ext cx="8229600"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rot="5400000">
            <a:off x="6934200" y="1992898"/>
            <a:ext cx="3962400" cy="338554"/>
          </a:xfrm>
          <a:prstGeom prst="rect">
            <a:avLst/>
          </a:prstGeom>
          <a:noFill/>
        </p:spPr>
        <p:txBody>
          <a:bodyPr wrap="square" rtlCol="0">
            <a:spAutoFit/>
          </a:bodyPr>
          <a:lstStyle/>
          <a:p>
            <a:r>
              <a:rPr lang="en-US" sz="1600" dirty="0">
                <a:solidFill>
                  <a:srgbClr val="10384F"/>
                </a:solidFill>
                <a:latin typeface="Arial" panose="020B0604020202020204" pitchFamily="34" charset="0"/>
                <a:cs typeface="Arial" panose="020B0604020202020204" pitchFamily="34" charset="0"/>
              </a:rPr>
              <a:t>AG INNOVATION</a:t>
            </a:r>
          </a:p>
        </p:txBody>
      </p:sp>
      <p:pic>
        <p:nvPicPr>
          <p:cNvPr id="17" name="Picture 1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8336169" y="6244509"/>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F8CB1769-32B6-4C25-A5B7-8A5C6BD8420A}"/>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707" r:id="rId10"/>
  </p:sldLayoutIdLst>
  <p:txStyles>
    <p:titleStyle>
      <a:lvl1pPr algn="ctr" defTabSz="914400" rtl="0" eaLnBrk="1" latinLnBrk="0" hangingPunct="1">
        <a:spcBef>
          <a:spcPct val="0"/>
        </a:spcBef>
        <a:buNone/>
        <a:defRPr sz="3600" b="0" kern="1200">
          <a:solidFill>
            <a:srgbClr val="66B512"/>
          </a:solidFill>
          <a:latin typeface="Arial" panose="020B0604020202020204" pitchFamily="34" charset="0"/>
          <a:ea typeface="Verdana"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10384F"/>
          </a:solidFill>
          <a:latin typeface="Arial" panose="020B0604020202020204" pitchFamily="34" charset="0"/>
          <a:ea typeface="Verdana" pitchFamily="34" charset="0"/>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10384F"/>
          </a:solidFill>
          <a:latin typeface="Arial" panose="020B0604020202020204" pitchFamily="34" charset="0"/>
          <a:ea typeface="Verdana" pitchFamily="34" charset="0"/>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10384F"/>
          </a:solidFill>
          <a:latin typeface="Arial" panose="020B0604020202020204" pitchFamily="34" charset="0"/>
          <a:ea typeface="Verdana" pitchFamily="34" charset="0"/>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Verdana" pitchFamily="34" charset="0"/>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10384F"/>
          </a:solidFill>
          <a:latin typeface="Arial" panose="020B0604020202020204" pitchFamily="34" charset="0"/>
          <a:ea typeface="Verdana" pitchFamily="34" charset="0"/>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flipV="1">
            <a:off x="8686800" y="0"/>
            <a:ext cx="0" cy="6181726"/>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0" y="6553200"/>
            <a:ext cx="8239125"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rot="5400000">
            <a:off x="6934200" y="1907173"/>
            <a:ext cx="3962400" cy="338554"/>
          </a:xfrm>
          <a:prstGeom prst="rect">
            <a:avLst/>
          </a:prstGeom>
          <a:noFill/>
        </p:spPr>
        <p:txBody>
          <a:bodyPr wrap="square" rtlCol="0">
            <a:spAutoFit/>
          </a:bodyPr>
          <a:lstStyle/>
          <a:p>
            <a:r>
              <a:rPr lang="en-US" sz="1600" b="0" dirty="0">
                <a:solidFill>
                  <a:srgbClr val="10384F"/>
                </a:solidFill>
                <a:latin typeface="Arial" panose="020B0604020202020204" pitchFamily="34" charset="0"/>
                <a:ea typeface="Verdana" charset="0"/>
                <a:cs typeface="Arial" panose="020B0604020202020204" pitchFamily="34" charset="0"/>
              </a:rPr>
              <a:t>UNDERSTANDING GMOs</a:t>
            </a:r>
          </a:p>
        </p:txBody>
      </p:sp>
      <p:pic>
        <p:nvPicPr>
          <p:cNvPr id="16" name="Picture 1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8345694" y="6254034"/>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BD46937C-2DD6-4FF6-9D42-E825DD79D1E9}"/>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extLst>
      <p:ext uri="{BB962C8B-B14F-4D97-AF65-F5344CB8AC3E}">
        <p14:creationId xmlns:p14="http://schemas.microsoft.com/office/powerpoint/2010/main" val="211283987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95" r:id="rId10"/>
  </p:sldLayoutIdLst>
  <p:txStyles>
    <p:titleStyle>
      <a:lvl1pPr algn="l" defTabSz="914400" rtl="0" eaLnBrk="1" latinLnBrk="0" hangingPunct="1">
        <a:lnSpc>
          <a:spcPct val="90000"/>
        </a:lnSpc>
        <a:spcBef>
          <a:spcPct val="0"/>
        </a:spcBef>
        <a:buNone/>
        <a:defRPr sz="4400" kern="1200">
          <a:solidFill>
            <a:srgbClr val="66B51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10384F"/>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a:buChar char="•"/>
        <a:defRPr sz="2400" kern="1200">
          <a:solidFill>
            <a:srgbClr val="10384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a:buChar char="•"/>
        <a:defRPr sz="2000" kern="1200">
          <a:solidFill>
            <a:srgbClr val="10384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a:buChar char="•"/>
        <a:defRPr sz="1800" kern="1200">
          <a:solidFill>
            <a:srgbClr val="10384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a:buChar char="•"/>
        <a:defRPr sz="1800" kern="1200">
          <a:solidFill>
            <a:srgbClr val="10384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flipV="1">
            <a:off x="8686800" y="0"/>
            <a:ext cx="0" cy="6181726"/>
          </a:xfrm>
          <a:prstGeom prst="line">
            <a:avLst/>
          </a:prstGeom>
          <a:ln w="38100" cap="rnd">
            <a:solidFill>
              <a:srgbClr val="0091DF"/>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0" y="6553200"/>
            <a:ext cx="8239125" cy="0"/>
          </a:xfrm>
          <a:prstGeom prst="line">
            <a:avLst/>
          </a:prstGeom>
          <a:ln w="38100" cap="rnd">
            <a:solidFill>
              <a:srgbClr val="0091DF"/>
            </a:solidFill>
            <a:prstDash val="solid"/>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rot="5400000">
            <a:off x="6934200" y="1945273"/>
            <a:ext cx="3962400" cy="338554"/>
          </a:xfrm>
          <a:prstGeom prst="rect">
            <a:avLst/>
          </a:prstGeom>
          <a:noFill/>
        </p:spPr>
        <p:txBody>
          <a:bodyPr wrap="square" rtlCol="0">
            <a:spAutoFit/>
          </a:bodyPr>
          <a:lstStyle/>
          <a:p>
            <a:r>
              <a:rPr lang="en-US" sz="1600" b="0" dirty="0">
                <a:solidFill>
                  <a:srgbClr val="10384F"/>
                </a:solidFill>
                <a:latin typeface="Arial" panose="020B0604020202020204" pitchFamily="34" charset="0"/>
                <a:ea typeface="Verdana" charset="0"/>
                <a:cs typeface="Arial" panose="020B0604020202020204" pitchFamily="34" charset="0"/>
              </a:rPr>
              <a:t>VEGETABLE</a:t>
            </a:r>
            <a:r>
              <a:rPr lang="en-US" sz="1600" b="0" baseline="0" dirty="0">
                <a:solidFill>
                  <a:srgbClr val="10384F"/>
                </a:solidFill>
                <a:latin typeface="Arial" panose="020B0604020202020204" pitchFamily="34" charset="0"/>
                <a:ea typeface="Verdana" charset="0"/>
                <a:cs typeface="Arial" panose="020B0604020202020204" pitchFamily="34" charset="0"/>
              </a:rPr>
              <a:t> BREEDING</a:t>
            </a:r>
            <a:endParaRPr lang="en-US" sz="1600" b="0" dirty="0">
              <a:solidFill>
                <a:srgbClr val="10384F"/>
              </a:solidFill>
              <a:latin typeface="Arial" panose="020B0604020202020204" pitchFamily="34" charset="0"/>
              <a:ea typeface="Verdana" charset="0"/>
              <a:cs typeface="Arial" panose="020B0604020202020204" pitchFamily="34" charset="0"/>
            </a:endParaRPr>
          </a:p>
        </p:txBody>
      </p:sp>
      <p:pic>
        <p:nvPicPr>
          <p:cNvPr id="16" name="Picture 1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8345694" y="6263559"/>
            <a:ext cx="589346" cy="450612"/>
          </a:xfrm>
          <a:prstGeom prst="rect">
            <a:avLst/>
          </a:prstGeom>
          <a:noFill/>
        </p:spPr>
      </p:pic>
      <p:sp>
        <p:nvSpPr>
          <p:cNvPr id="4" name="MSIPCMContentMarking" descr="{&quot;HashCode&quot;:-242339457,&quot;Placement&quot;:&quot;Footer&quot;}">
            <a:extLst>
              <a:ext uri="{FF2B5EF4-FFF2-40B4-BE49-F238E27FC236}">
                <a16:creationId xmlns:a16="http://schemas.microsoft.com/office/drawing/2014/main" id="{80C8390E-260D-4034-BEC3-BBA9D7572B8F}"/>
              </a:ext>
            </a:extLst>
          </p:cNvPr>
          <p:cNvSpPr txBox="1"/>
          <p:nvPr userDrawn="1"/>
        </p:nvSpPr>
        <p:spPr>
          <a:xfrm>
            <a:off x="7270885" y="6390570"/>
            <a:ext cx="1873115" cy="467429"/>
          </a:xfrm>
          <a:prstGeom prst="rect">
            <a:avLst/>
          </a:prstGeom>
          <a:noFill/>
        </p:spPr>
        <p:txBody>
          <a:bodyPr vert="horz" wrap="square" lIns="0" tIns="0" rIns="0" bIns="0" rtlCol="0" anchor="ctr" anchorCtr="1">
            <a:spAutoFit/>
          </a:bodyPr>
          <a:lstStyle/>
          <a:p>
            <a:pPr algn="r">
              <a:spcBef>
                <a:spcPts val="0"/>
              </a:spcBef>
              <a:spcAft>
                <a:spcPts val="0"/>
              </a:spcAft>
            </a:pPr>
            <a:r>
              <a:rPr lang="en-US" sz="2200">
                <a:solidFill>
                  <a:srgbClr val="FF8939"/>
                </a:solidFill>
                <a:latin typeface="Calibri" panose="020F0502020204030204" pitchFamily="34" charset="0"/>
              </a:rPr>
              <a:t>RESTRICTED</a:t>
            </a:r>
          </a:p>
        </p:txBody>
      </p:sp>
    </p:spTree>
    <p:extLst>
      <p:ext uri="{BB962C8B-B14F-4D97-AF65-F5344CB8AC3E}">
        <p14:creationId xmlns:p14="http://schemas.microsoft.com/office/powerpoint/2010/main" val="21128398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xStyles>
    <p:titleStyle>
      <a:lvl1pPr algn="l" defTabSz="914400" rtl="0" eaLnBrk="1" latinLnBrk="0" hangingPunct="1">
        <a:lnSpc>
          <a:spcPct val="90000"/>
        </a:lnSpc>
        <a:spcBef>
          <a:spcPct val="0"/>
        </a:spcBef>
        <a:buNone/>
        <a:defRPr sz="4400" kern="1200">
          <a:solidFill>
            <a:srgbClr val="66B51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10384F"/>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a:buChar char="•"/>
        <a:defRPr sz="2400" kern="1200">
          <a:solidFill>
            <a:srgbClr val="10384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a:buChar char="•"/>
        <a:defRPr sz="2000" kern="1200">
          <a:solidFill>
            <a:srgbClr val="10384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a:buChar char="•"/>
        <a:defRPr sz="1800" kern="1200">
          <a:solidFill>
            <a:srgbClr val="10384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a:buChar char="•"/>
        <a:defRPr sz="1800" kern="1200">
          <a:solidFill>
            <a:srgbClr val="10384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cropscience.bayer.com/who-we-are/farmer-partner-resources/resource-library" TargetMode="External"/><Relationship Id="rId2" Type="http://schemas.openxmlformats.org/officeDocument/2006/relationships/hyperlink" Target="mailto:scientific.resources@baye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12.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www.cropscience.bayer.com/sites/cropscience/files/inline-files/Conventional-Organic-Ag%20Agvocate_Factsheet.pdf"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s://www.cropscience.bayer.com/who-we-are/farmer-partner-resources/resource-library" TargetMode="External"/><Relationship Id="rId2" Type="http://schemas.openxmlformats.org/officeDocument/2006/relationships/hyperlink" Target="mailto:scientific.resources@bayer.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Organic &amp; Conventional Farming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6350" y="4370108"/>
            <a:ext cx="951299" cy="727359"/>
          </a:xfrm>
          <a:prstGeom prst="rect">
            <a:avLst/>
          </a:prstGeom>
        </p:spPr>
      </p:pic>
      <p:pic>
        <p:nvPicPr>
          <p:cNvPr id="6" name="Picture 5">
            <a:extLst>
              <a:ext uri="{FF2B5EF4-FFF2-40B4-BE49-F238E27FC236}">
                <a16:creationId xmlns:a16="http://schemas.microsoft.com/office/drawing/2014/main" id="{145E81FA-3B24-427F-8500-74637FF007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6898" y="5776686"/>
            <a:ext cx="727359" cy="7273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Presenter Notes</a:t>
            </a:r>
          </a:p>
        </p:txBody>
      </p:sp>
      <p:sp>
        <p:nvSpPr>
          <p:cNvPr id="4" name="TextBox 3"/>
          <p:cNvSpPr txBox="1"/>
          <p:nvPr/>
        </p:nvSpPr>
        <p:spPr>
          <a:xfrm>
            <a:off x="304800" y="1371600"/>
            <a:ext cx="8153400" cy="4524315"/>
          </a:xfrm>
          <a:prstGeom prst="rect">
            <a:avLst/>
          </a:prstGeom>
          <a:noFill/>
        </p:spPr>
        <p:txBody>
          <a:bodyPr wrap="square" rtlCol="0">
            <a:spAutoFit/>
          </a:bodyPr>
          <a:lstStyle/>
          <a:p>
            <a:r>
              <a:rPr lang="en-US" sz="2400" dirty="0">
                <a:solidFill>
                  <a:srgbClr val="10384F"/>
                </a:solidFill>
                <a:latin typeface="Arial" panose="020B0604020202020204" pitchFamily="34" charset="0"/>
                <a:cs typeface="Arial" panose="020B0604020202020204" pitchFamily="34" charset="0"/>
              </a:rPr>
              <a:t>Thank you for communicating modern agriculture.</a:t>
            </a:r>
          </a:p>
          <a:p>
            <a:endParaRPr lang="en-US" sz="2400" dirty="0">
              <a:solidFill>
                <a:srgbClr val="10384F"/>
              </a:solidFill>
              <a:latin typeface="Arial" panose="020B0604020202020204" pitchFamily="34" charset="0"/>
              <a:cs typeface="Arial" panose="020B0604020202020204" pitchFamily="34" charset="0"/>
            </a:endParaRPr>
          </a:p>
          <a:p>
            <a:r>
              <a:rPr lang="en-US" sz="2400" dirty="0">
                <a:solidFill>
                  <a:srgbClr val="10384F"/>
                </a:solidFill>
                <a:latin typeface="Arial" panose="020B0604020202020204" pitchFamily="34" charset="0"/>
                <a:cs typeface="Arial" panose="020B0604020202020204" pitchFamily="34" charset="0"/>
              </a:rPr>
              <a:t>Customize this presentation for your audience. Insert your brand logo, contact information, re-arrange slides, and so forth.</a:t>
            </a:r>
            <a:br>
              <a:rPr lang="en-US" sz="2400" dirty="0">
                <a:solidFill>
                  <a:srgbClr val="10384F"/>
                </a:solidFill>
                <a:latin typeface="Arial" panose="020B0604020202020204" pitchFamily="34" charset="0"/>
                <a:cs typeface="Arial" panose="020B0604020202020204" pitchFamily="34" charset="0"/>
              </a:rPr>
            </a:br>
            <a:br>
              <a:rPr lang="en-US" sz="2400" dirty="0">
                <a:solidFill>
                  <a:srgbClr val="10384F"/>
                </a:solidFill>
                <a:latin typeface="Arial" panose="020B0604020202020204" pitchFamily="34" charset="0"/>
                <a:cs typeface="Arial" panose="020B0604020202020204" pitchFamily="34" charset="0"/>
              </a:rPr>
            </a:br>
            <a:r>
              <a:rPr lang="en-US" sz="2400" dirty="0">
                <a:solidFill>
                  <a:srgbClr val="10384F"/>
                </a:solidFill>
                <a:latin typeface="Arial" panose="020B0604020202020204" pitchFamily="34" charset="0"/>
                <a:cs typeface="Arial" panose="020B0604020202020204" pitchFamily="34" charset="0"/>
              </a:rPr>
              <a:t>Please contact </a:t>
            </a:r>
            <a:r>
              <a:rPr lang="en-US" sz="2400" dirty="0">
                <a:solidFill>
                  <a:srgbClr val="10384F"/>
                </a:solidFill>
                <a:latin typeface="Arial" panose="020B0604020202020204" pitchFamily="34" charset="0"/>
                <a:cs typeface="Arial" panose="020B0604020202020204" pitchFamily="34" charset="0"/>
                <a:hlinkClick r:id="rId2"/>
              </a:rPr>
              <a:t>ScientificResources@bayer.com</a:t>
            </a:r>
            <a:r>
              <a:rPr lang="en-US" sz="2400" dirty="0">
                <a:solidFill>
                  <a:srgbClr val="10384F"/>
                </a:solidFill>
                <a:latin typeface="Arial" panose="020B0604020202020204" pitchFamily="34" charset="0"/>
                <a:cs typeface="Arial" panose="020B0604020202020204" pitchFamily="34" charset="0"/>
              </a:rPr>
              <a:t> with questions or further context about the slide content. </a:t>
            </a:r>
          </a:p>
          <a:p>
            <a:endParaRPr lang="en-US" sz="2400" dirty="0">
              <a:solidFill>
                <a:srgbClr val="10384F"/>
              </a:solidFill>
              <a:latin typeface="Arial" panose="020B0604020202020204" pitchFamily="34" charset="0"/>
              <a:cs typeface="Arial" panose="020B0604020202020204" pitchFamily="34" charset="0"/>
            </a:endParaRPr>
          </a:p>
          <a:p>
            <a:r>
              <a:rPr lang="en-US" sz="2400" dirty="0">
                <a:solidFill>
                  <a:srgbClr val="10384F"/>
                </a:solidFill>
                <a:latin typeface="Arial" panose="020B0604020202020204" pitchFamily="34" charset="0"/>
                <a:cs typeface="Arial" panose="020B0604020202020204" pitchFamily="34" charset="0"/>
              </a:rPr>
              <a:t>Looking for ag resources? </a:t>
            </a:r>
            <a:r>
              <a:rPr lang="en-US" sz="2400" dirty="0">
                <a:solidFill>
                  <a:srgbClr val="10384F"/>
                </a:solidFill>
                <a:latin typeface="Arial" panose="020B0604020202020204" pitchFamily="34" charset="0"/>
                <a:cs typeface="Arial" panose="020B0604020202020204" pitchFamily="34" charset="0"/>
                <a:hlinkClick r:id="rId3"/>
              </a:rPr>
              <a:t>Bayer Crop Science Resource Library</a:t>
            </a:r>
            <a:r>
              <a:rPr lang="en-US" sz="2400" dirty="0">
                <a:solidFill>
                  <a:srgbClr val="10384F"/>
                </a:solidFill>
                <a:latin typeface="Arial" panose="020B0604020202020204" pitchFamily="34" charset="0"/>
                <a:cs typeface="Arial" panose="020B0604020202020204" pitchFamily="34" charset="0"/>
              </a:rPr>
              <a:t>.</a:t>
            </a:r>
          </a:p>
          <a:p>
            <a:endParaRPr lang="en-US" sz="2400" dirty="0">
              <a:solidFill>
                <a:srgbClr val="10384F"/>
              </a:solidFill>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638099" y="5966368"/>
            <a:ext cx="2266848" cy="723643"/>
          </a:xfrm>
          <a:prstGeom prst="rect">
            <a:avLst/>
          </a:prstGeom>
          <a:solidFill>
            <a:schemeClr val="bg1"/>
          </a:solidFill>
          <a:ln>
            <a:noFill/>
          </a:ln>
        </p:spPr>
        <p:txBody>
          <a:bodyPr vert="horz" wrap="square" lIns="91440" tIns="45720" rIns="91440" bIns="45720" numCol="1" rtlCol="0" anchor="t" anchorCtr="0" compatLnSpc="1">
            <a:prstTxWarp prst="textNoShape">
              <a:avLst/>
            </a:prstTxWarp>
          </a:bodyPr>
          <a:lstStyle/>
          <a:p>
            <a:pPr algn="ctr"/>
            <a:endParaRPr lang="en-US" dirty="0" err="1">
              <a:solidFill>
                <a:schemeClr val="bg1"/>
              </a:solidFill>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2719" y="159154"/>
            <a:ext cx="2066717" cy="6491474"/>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749" y="1481635"/>
            <a:ext cx="5285096" cy="4089140"/>
          </a:xfrm>
          <a:prstGeom prst="rect">
            <a:avLst/>
          </a:prstGeom>
        </p:spPr>
      </p:pic>
      <p:cxnSp>
        <p:nvCxnSpPr>
          <p:cNvPr id="15" name="Straight Connector 14"/>
          <p:cNvCxnSpPr/>
          <p:nvPr/>
        </p:nvCxnSpPr>
        <p:spPr>
          <a:xfrm>
            <a:off x="6454888" y="212879"/>
            <a:ext cx="0" cy="6432828"/>
          </a:xfrm>
          <a:prstGeom prst="line">
            <a:avLst/>
          </a:prstGeom>
          <a:ln w="635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3363" y="1237307"/>
            <a:ext cx="263050" cy="263050"/>
          </a:xfrm>
          <a:prstGeom prst="rect">
            <a:avLst/>
          </a:prstGeom>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3363" y="1960950"/>
            <a:ext cx="263050" cy="263050"/>
          </a:xfrm>
          <a:prstGeom prst="rect">
            <a:avLst/>
          </a:prstGeom>
        </p:spPr>
      </p:pic>
      <p:pic>
        <p:nvPicPr>
          <p:cNvPr id="22" name="Picture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23363" y="2810123"/>
            <a:ext cx="263050" cy="263050"/>
          </a:xfrm>
          <a:prstGeom prst="rect">
            <a:avLst/>
          </a:prstGeom>
        </p:spPr>
      </p:pic>
      <p:pic>
        <p:nvPicPr>
          <p:cNvPr id="23" name="Picture 2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23363" y="4286946"/>
            <a:ext cx="263050" cy="263050"/>
          </a:xfrm>
          <a:prstGeom prst="rect">
            <a:avLst/>
          </a:prstGeom>
        </p:spPr>
      </p:pic>
    </p:spTree>
    <p:extLst>
      <p:ext uri="{BB962C8B-B14F-4D97-AF65-F5344CB8AC3E}">
        <p14:creationId xmlns:p14="http://schemas.microsoft.com/office/powerpoint/2010/main" val="1046647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a:xfrm>
            <a:off x="6454888" y="212879"/>
            <a:ext cx="0" cy="6432828"/>
          </a:xfrm>
          <a:prstGeom prst="line">
            <a:avLst/>
          </a:prstGeom>
          <a:ln w="635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Title 3"/>
          <p:cNvSpPr>
            <a:spLocks noGrp="1"/>
          </p:cNvSpPr>
          <p:nvPr>
            <p:ph type="title"/>
          </p:nvPr>
        </p:nvSpPr>
        <p:spPr/>
        <p:txBody>
          <a:bodyPr>
            <a:normAutofit/>
          </a:bodyPr>
          <a:lstStyle/>
          <a:p>
            <a:pPr algn="l"/>
            <a:r>
              <a:rPr lang="en-US" sz="2800" b="1" dirty="0"/>
              <a:t>Who Keeps My Food Safe?</a:t>
            </a:r>
          </a:p>
        </p:txBody>
      </p:sp>
      <p:sp>
        <p:nvSpPr>
          <p:cNvPr id="7" name="Content Placeholder 4"/>
          <p:cNvSpPr txBox="1">
            <a:spLocks/>
          </p:cNvSpPr>
          <p:nvPr/>
        </p:nvSpPr>
        <p:spPr>
          <a:xfrm>
            <a:off x="470180" y="1500357"/>
            <a:ext cx="5297936" cy="4433887"/>
          </a:xfrm>
          <a:prstGeom prst="rect">
            <a:avLst/>
          </a:prstGeom>
        </p:spPr>
        <p:txBody>
          <a:bodyPr vert="horz" lIns="91440" tIns="45720" rIns="91440" bIns="45720" rtlCol="0">
            <a:normAutofit/>
          </a:bodyPr>
          <a:lstStyle>
            <a:lvl1pPr marL="283464" indent="-283464" algn="l" defTabSz="914400" rtl="0" eaLnBrk="1" latinLnBrk="0" hangingPunct="1">
              <a:lnSpc>
                <a:spcPct val="100000"/>
              </a:lnSpc>
              <a:spcBef>
                <a:spcPts val="1000"/>
              </a:spcBef>
              <a:buClr>
                <a:schemeClr val="bg2"/>
              </a:buClr>
              <a:buFont typeface="Arial" panose="020B0604020202020204" pitchFamily="34" charset="0"/>
              <a:buChar char="•"/>
              <a:defRPr lang="en-US" sz="2800" b="0" kern="1200" cap="none" spc="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03504" indent="-310896" algn="l" defTabSz="914400" rtl="0" eaLnBrk="1" latinLnBrk="0" hangingPunct="1">
              <a:lnSpc>
                <a:spcPct val="100000"/>
              </a:lnSpc>
              <a:spcBef>
                <a:spcPts val="672"/>
              </a:spcBef>
              <a:buClr>
                <a:schemeClr val="bg2"/>
              </a:buClr>
              <a:buFont typeface="Courier New" panose="02070309020205020404" pitchFamily="49" charset="0"/>
              <a:buChar char="­"/>
              <a:defRPr sz="24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32104" indent="-210312" algn="l" defTabSz="914400" rtl="0" eaLnBrk="1" latinLnBrk="0" hangingPunct="1">
              <a:lnSpc>
                <a:spcPct val="100000"/>
              </a:lnSpc>
              <a:spcBef>
                <a:spcPts val="576"/>
              </a:spcBef>
              <a:buClr>
                <a:schemeClr val="bg2"/>
              </a:buClr>
              <a:buFont typeface="Arial" panose="020B0604020202020204" pitchFamily="34" charset="0"/>
              <a:buChar char="•"/>
              <a:defRPr sz="20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069848" indent="-237744" algn="l" defTabSz="914400" rtl="0" eaLnBrk="1" latinLnBrk="0" hangingPunct="1">
              <a:lnSpc>
                <a:spcPct val="100000"/>
              </a:lnSpc>
              <a:spcBef>
                <a:spcPts val="480"/>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298448" indent="-228600" algn="l" defTabSz="914400" rtl="0" eaLnBrk="1" latinLnBrk="0" hangingPunct="1">
              <a:lnSpc>
                <a:spcPct val="100000"/>
              </a:lnSpc>
              <a:spcBef>
                <a:spcPts val="480"/>
              </a:spcBef>
              <a:buClr>
                <a:schemeClr val="bg2"/>
              </a:buClr>
              <a:buFont typeface="Arial" panose="020B0604020202020204" pitchFamily="34" charset="0"/>
              <a:buChar char="»"/>
              <a:defRPr sz="1800" kern="1200" spc="0" baseline="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543050" indent="-228600" algn="l" defTabSz="914400" rtl="0" eaLnBrk="1" latinLnBrk="0" hangingPunct="1">
              <a:lnSpc>
                <a:spcPct val="100000"/>
              </a:lnSpc>
              <a:spcBef>
                <a:spcPct val="20000"/>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1773238"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2011680" indent="-228600" algn="l" defTabSz="914400" rtl="0" eaLnBrk="1" latinLnBrk="0" hangingPunct="1">
              <a:lnSpc>
                <a:spcPct val="100000"/>
              </a:lnSpc>
              <a:spcBef>
                <a:spcPts val="24"/>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8pPr>
            <a:lvl9pPr marL="2249424"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9pPr>
          </a:lstStyle>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All food and most farm inputs (including pesticides) in both conventional and organic production are regulated by the FDA, USDA or EPA. The FDA regulates food to ensure it’s safe to eat. </a:t>
            </a:r>
          </a:p>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This includes ingredients, additives, preventing foodborne illness and requiring that food labels are truthful and accurate. </a:t>
            </a:r>
          </a:p>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Beyond its responsibilities to assure efficient marketing of agricultural products, the USDA supervises the safety of commercial meat, poultry and egg products and certain plant products.</a:t>
            </a:r>
          </a:p>
        </p:txBody>
      </p:sp>
      <p:sp>
        <p:nvSpPr>
          <p:cNvPr id="30" name="Rectangle 29"/>
          <p:cNvSpPr/>
          <p:nvPr/>
        </p:nvSpPr>
        <p:spPr>
          <a:xfrm>
            <a:off x="6638099" y="5966368"/>
            <a:ext cx="2266848" cy="723643"/>
          </a:xfrm>
          <a:prstGeom prst="rect">
            <a:avLst/>
          </a:prstGeom>
          <a:solidFill>
            <a:schemeClr val="bg1"/>
          </a:solidFill>
          <a:ln>
            <a:noFill/>
          </a:ln>
        </p:spPr>
        <p:txBody>
          <a:bodyPr vert="horz" wrap="square" lIns="91440" tIns="45720" rIns="91440" bIns="45720" numCol="1" rtlCol="0" anchor="t" anchorCtr="0" compatLnSpc="1">
            <a:prstTxWarp prst="textNoShape">
              <a:avLst/>
            </a:prstTxWarp>
          </a:bodyPr>
          <a:lstStyle/>
          <a:p>
            <a:pPr algn="ctr"/>
            <a:endParaRPr lang="en-US" dirty="0" err="1">
              <a:solidFill>
                <a:schemeClr val="bg1"/>
              </a:solidFill>
            </a:endParaRPr>
          </a:p>
        </p:txBody>
      </p:sp>
      <p:pic>
        <p:nvPicPr>
          <p:cNvPr id="3" name="Picture 2" descr="1_full.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3363" y="1237307"/>
            <a:ext cx="263050" cy="263050"/>
          </a:xfrm>
          <a:prstGeom prst="rect">
            <a:avLst/>
          </a:prstGeom>
        </p:spPr>
      </p:pic>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363" y="1960950"/>
            <a:ext cx="263050" cy="263050"/>
          </a:xfrm>
          <a:prstGeom prst="rect">
            <a:avLst/>
          </a:prstGeom>
        </p:spPr>
      </p:pic>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3363" y="2810123"/>
            <a:ext cx="263050" cy="263050"/>
          </a:xfrm>
          <a:prstGeom prst="rect">
            <a:avLst/>
          </a:prstGeom>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3363" y="4286946"/>
            <a:ext cx="263050" cy="263050"/>
          </a:xfrm>
          <a:prstGeom prst="rect">
            <a:avLst/>
          </a:prstGeom>
        </p:spPr>
      </p:pic>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607103" y="159154"/>
            <a:ext cx="2066717" cy="6491474"/>
          </a:xfrm>
          <a:prstGeom prst="rect">
            <a:avLst/>
          </a:prstGeom>
        </p:spPr>
      </p:pic>
    </p:spTree>
    <p:extLst>
      <p:ext uri="{BB962C8B-B14F-4D97-AF65-F5344CB8AC3E}">
        <p14:creationId xmlns:p14="http://schemas.microsoft.com/office/powerpoint/2010/main" val="2489180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a:off x="6454888" y="212879"/>
            <a:ext cx="0" cy="6432828"/>
          </a:xfrm>
          <a:prstGeom prst="line">
            <a:avLst/>
          </a:prstGeom>
          <a:ln w="635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Title 3"/>
          <p:cNvSpPr>
            <a:spLocks noGrp="1"/>
          </p:cNvSpPr>
          <p:nvPr>
            <p:ph type="title"/>
          </p:nvPr>
        </p:nvSpPr>
        <p:spPr/>
        <p:txBody>
          <a:bodyPr>
            <a:normAutofit/>
          </a:bodyPr>
          <a:lstStyle/>
          <a:p>
            <a:pPr algn="l"/>
            <a:r>
              <a:rPr lang="en-US" sz="2800" b="1" dirty="0"/>
              <a:t>Are Pesticides Tested?</a:t>
            </a:r>
          </a:p>
        </p:txBody>
      </p:sp>
      <p:sp>
        <p:nvSpPr>
          <p:cNvPr id="7" name="Content Placeholder 4"/>
          <p:cNvSpPr txBox="1">
            <a:spLocks/>
          </p:cNvSpPr>
          <p:nvPr/>
        </p:nvSpPr>
        <p:spPr>
          <a:xfrm>
            <a:off x="476251" y="1862412"/>
            <a:ext cx="5297936" cy="4433887"/>
          </a:xfrm>
          <a:prstGeom prst="rect">
            <a:avLst/>
          </a:prstGeom>
        </p:spPr>
        <p:txBody>
          <a:bodyPr vert="horz" lIns="91440" tIns="45720" rIns="91440" bIns="45720" rtlCol="0">
            <a:normAutofit/>
          </a:bodyPr>
          <a:lstStyle>
            <a:lvl1pPr marL="283464" indent="-283464" algn="l" defTabSz="914400" rtl="0" eaLnBrk="1" latinLnBrk="0" hangingPunct="1">
              <a:lnSpc>
                <a:spcPct val="100000"/>
              </a:lnSpc>
              <a:spcBef>
                <a:spcPts val="1000"/>
              </a:spcBef>
              <a:buClr>
                <a:schemeClr val="bg2"/>
              </a:buClr>
              <a:buFont typeface="Arial" panose="020B0604020202020204" pitchFamily="34" charset="0"/>
              <a:buChar char="•"/>
              <a:defRPr lang="en-US" sz="2800" b="0" kern="1200" cap="none" spc="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03504" indent="-310896" algn="l" defTabSz="914400" rtl="0" eaLnBrk="1" latinLnBrk="0" hangingPunct="1">
              <a:lnSpc>
                <a:spcPct val="100000"/>
              </a:lnSpc>
              <a:spcBef>
                <a:spcPts val="672"/>
              </a:spcBef>
              <a:buClr>
                <a:schemeClr val="bg2"/>
              </a:buClr>
              <a:buFont typeface="Courier New" panose="02070309020205020404" pitchFamily="49" charset="0"/>
              <a:buChar char="­"/>
              <a:defRPr sz="24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32104" indent="-210312" algn="l" defTabSz="914400" rtl="0" eaLnBrk="1" latinLnBrk="0" hangingPunct="1">
              <a:lnSpc>
                <a:spcPct val="100000"/>
              </a:lnSpc>
              <a:spcBef>
                <a:spcPts val="576"/>
              </a:spcBef>
              <a:buClr>
                <a:schemeClr val="bg2"/>
              </a:buClr>
              <a:buFont typeface="Arial" panose="020B0604020202020204" pitchFamily="34" charset="0"/>
              <a:buChar char="•"/>
              <a:defRPr sz="20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069848" indent="-237744" algn="l" defTabSz="914400" rtl="0" eaLnBrk="1" latinLnBrk="0" hangingPunct="1">
              <a:lnSpc>
                <a:spcPct val="100000"/>
              </a:lnSpc>
              <a:spcBef>
                <a:spcPts val="480"/>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298448" indent="-228600" algn="l" defTabSz="914400" rtl="0" eaLnBrk="1" latinLnBrk="0" hangingPunct="1">
              <a:lnSpc>
                <a:spcPct val="100000"/>
              </a:lnSpc>
              <a:spcBef>
                <a:spcPts val="480"/>
              </a:spcBef>
              <a:buClr>
                <a:schemeClr val="bg2"/>
              </a:buClr>
              <a:buFont typeface="Arial" panose="020B0604020202020204" pitchFamily="34" charset="0"/>
              <a:buChar char="»"/>
              <a:defRPr sz="1800" kern="1200" spc="0" baseline="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543050" indent="-228600" algn="l" defTabSz="914400" rtl="0" eaLnBrk="1" latinLnBrk="0" hangingPunct="1">
              <a:lnSpc>
                <a:spcPct val="100000"/>
              </a:lnSpc>
              <a:spcBef>
                <a:spcPct val="20000"/>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1773238"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2011680" indent="-228600" algn="l" defTabSz="914400" rtl="0" eaLnBrk="1" latinLnBrk="0" hangingPunct="1">
              <a:lnSpc>
                <a:spcPct val="100000"/>
              </a:lnSpc>
              <a:spcBef>
                <a:spcPts val="24"/>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8pPr>
            <a:lvl9pPr marL="2249424"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9pPr>
          </a:lstStyle>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Pesticides in the U.S. are approved by the EPA. Before a pesticide is approved for use, the agency must find that a pesticide will not pose unreasonable risks to people or the environment.</a:t>
            </a:r>
          </a:p>
          <a:p>
            <a:pPr marL="0" indent="0">
              <a:lnSpc>
                <a:spcPts val="2400"/>
              </a:lnSpc>
              <a:buNone/>
            </a:pPr>
            <a:endParaRPr lang="en-US" baseline="30000" dirty="0"/>
          </a:p>
        </p:txBody>
      </p:sp>
      <p:sp>
        <p:nvSpPr>
          <p:cNvPr id="23" name="Rectangle 22"/>
          <p:cNvSpPr/>
          <p:nvPr/>
        </p:nvSpPr>
        <p:spPr>
          <a:xfrm>
            <a:off x="6638099" y="5966368"/>
            <a:ext cx="2266848" cy="723643"/>
          </a:xfrm>
          <a:prstGeom prst="rect">
            <a:avLst/>
          </a:prstGeom>
          <a:solidFill>
            <a:schemeClr val="bg1"/>
          </a:solidFill>
          <a:ln>
            <a:noFill/>
          </a:ln>
        </p:spPr>
        <p:txBody>
          <a:bodyPr vert="horz" wrap="square" lIns="91440" tIns="45720" rIns="91440" bIns="45720" numCol="1" rtlCol="0" anchor="t" anchorCtr="0" compatLnSpc="1">
            <a:prstTxWarp prst="textNoShape">
              <a:avLst/>
            </a:prstTxWarp>
          </a:bodyPr>
          <a:lstStyle/>
          <a:p>
            <a:pPr algn="ctr"/>
            <a:endParaRPr lang="en-US" dirty="0" err="1">
              <a:solidFill>
                <a:schemeClr val="bg1"/>
              </a:solidFill>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3363" y="1237307"/>
            <a:ext cx="263050" cy="263050"/>
          </a:xfrm>
          <a:prstGeom prst="rect">
            <a:avLst/>
          </a:prstGeom>
        </p:spPr>
      </p:pic>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363" y="1960950"/>
            <a:ext cx="263050" cy="263050"/>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3363" y="2810123"/>
            <a:ext cx="263050" cy="263050"/>
          </a:xfrm>
          <a:prstGeom prst="rect">
            <a:avLst/>
          </a:prstGeom>
        </p:spPr>
      </p:pic>
      <p:pic>
        <p:nvPicPr>
          <p:cNvPr id="26"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3363" y="4286946"/>
            <a:ext cx="263050" cy="263050"/>
          </a:xfrm>
          <a:prstGeom prst="rect">
            <a:avLst/>
          </a:prstGeom>
        </p:spPr>
      </p:pic>
      <p:pic>
        <p:nvPicPr>
          <p:cNvPr id="28" name="Picture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94911" y="159154"/>
            <a:ext cx="2066717" cy="6491474"/>
          </a:xfrm>
          <a:prstGeom prst="rect">
            <a:avLst/>
          </a:prstGeom>
        </p:spPr>
      </p:pic>
    </p:spTree>
    <p:extLst>
      <p:ext uri="{BB962C8B-B14F-4D97-AF65-F5344CB8AC3E}">
        <p14:creationId xmlns:p14="http://schemas.microsoft.com/office/powerpoint/2010/main" val="2377181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a:off x="6454888" y="212879"/>
            <a:ext cx="0" cy="6432828"/>
          </a:xfrm>
          <a:prstGeom prst="line">
            <a:avLst/>
          </a:prstGeom>
          <a:ln w="635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Title 3"/>
          <p:cNvSpPr>
            <a:spLocks noGrp="1"/>
          </p:cNvSpPr>
          <p:nvPr>
            <p:ph type="title"/>
          </p:nvPr>
        </p:nvSpPr>
        <p:spPr/>
        <p:txBody>
          <a:bodyPr>
            <a:normAutofit/>
          </a:bodyPr>
          <a:lstStyle/>
          <a:p>
            <a:pPr algn="l"/>
            <a:r>
              <a:rPr lang="en-US" sz="2800" b="1" dirty="0"/>
              <a:t>Why Use Fertilizer?</a:t>
            </a:r>
          </a:p>
        </p:txBody>
      </p:sp>
      <p:sp>
        <p:nvSpPr>
          <p:cNvPr id="7" name="Content Placeholder 4"/>
          <p:cNvSpPr txBox="1">
            <a:spLocks/>
          </p:cNvSpPr>
          <p:nvPr/>
        </p:nvSpPr>
        <p:spPr>
          <a:xfrm>
            <a:off x="476250" y="1862412"/>
            <a:ext cx="5297936" cy="4433887"/>
          </a:xfrm>
          <a:prstGeom prst="rect">
            <a:avLst/>
          </a:prstGeom>
        </p:spPr>
        <p:txBody>
          <a:bodyPr vert="horz" lIns="91440" tIns="45720" rIns="91440" bIns="45720" rtlCol="0">
            <a:normAutofit/>
          </a:bodyPr>
          <a:lstStyle>
            <a:lvl1pPr marL="283464" indent="-283464" algn="l" defTabSz="914400" rtl="0" eaLnBrk="1" latinLnBrk="0" hangingPunct="1">
              <a:lnSpc>
                <a:spcPct val="100000"/>
              </a:lnSpc>
              <a:spcBef>
                <a:spcPts val="1000"/>
              </a:spcBef>
              <a:buClr>
                <a:schemeClr val="bg2"/>
              </a:buClr>
              <a:buFont typeface="Arial" panose="020B0604020202020204" pitchFamily="34" charset="0"/>
              <a:buChar char="•"/>
              <a:defRPr lang="en-US" sz="2800" b="0" kern="1200" cap="none" spc="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03504" indent="-310896" algn="l" defTabSz="914400" rtl="0" eaLnBrk="1" latinLnBrk="0" hangingPunct="1">
              <a:lnSpc>
                <a:spcPct val="100000"/>
              </a:lnSpc>
              <a:spcBef>
                <a:spcPts val="672"/>
              </a:spcBef>
              <a:buClr>
                <a:schemeClr val="bg2"/>
              </a:buClr>
              <a:buFont typeface="Courier New" panose="02070309020205020404" pitchFamily="49" charset="0"/>
              <a:buChar char="­"/>
              <a:defRPr sz="24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32104" indent="-210312" algn="l" defTabSz="914400" rtl="0" eaLnBrk="1" latinLnBrk="0" hangingPunct="1">
              <a:lnSpc>
                <a:spcPct val="100000"/>
              </a:lnSpc>
              <a:spcBef>
                <a:spcPts val="576"/>
              </a:spcBef>
              <a:buClr>
                <a:schemeClr val="bg2"/>
              </a:buClr>
              <a:buFont typeface="Arial" panose="020B0604020202020204" pitchFamily="34" charset="0"/>
              <a:buChar char="•"/>
              <a:defRPr sz="20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069848" indent="-237744" algn="l" defTabSz="914400" rtl="0" eaLnBrk="1" latinLnBrk="0" hangingPunct="1">
              <a:lnSpc>
                <a:spcPct val="100000"/>
              </a:lnSpc>
              <a:spcBef>
                <a:spcPts val="480"/>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298448" indent="-228600" algn="l" defTabSz="914400" rtl="0" eaLnBrk="1" latinLnBrk="0" hangingPunct="1">
              <a:lnSpc>
                <a:spcPct val="100000"/>
              </a:lnSpc>
              <a:spcBef>
                <a:spcPts val="480"/>
              </a:spcBef>
              <a:buClr>
                <a:schemeClr val="bg2"/>
              </a:buClr>
              <a:buFont typeface="Arial" panose="020B0604020202020204" pitchFamily="34" charset="0"/>
              <a:buChar char="»"/>
              <a:defRPr sz="1800" kern="1200" spc="0" baseline="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543050" indent="-228600" algn="l" defTabSz="914400" rtl="0" eaLnBrk="1" latinLnBrk="0" hangingPunct="1">
              <a:lnSpc>
                <a:spcPct val="100000"/>
              </a:lnSpc>
              <a:spcBef>
                <a:spcPct val="20000"/>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1773238"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2011680" indent="-228600" algn="l" defTabSz="914400" rtl="0" eaLnBrk="1" latinLnBrk="0" hangingPunct="1">
              <a:lnSpc>
                <a:spcPct val="100000"/>
              </a:lnSpc>
              <a:spcBef>
                <a:spcPts val="24"/>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8pPr>
            <a:lvl9pPr marL="2249424"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9pPr>
          </a:lstStyle>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Farmers use fertilizer to boost levels of nitrogen, phosphorus and other minerals in the soil. Organic farming can only use fertilizers “derived from nature,” like manure and rotations with alfalfa, lentils and other legumes. Conventional farms may use man-made fertilizers in addition to manure and other fertilizers.</a:t>
            </a:r>
          </a:p>
          <a:p>
            <a:pPr marL="0" indent="0">
              <a:lnSpc>
                <a:spcPts val="2400"/>
              </a:lnSpc>
              <a:buNone/>
            </a:pPr>
            <a:endParaRPr lang="en-US" baseline="30000" dirty="0">
              <a:latin typeface="Arial" panose="020B0604020202020204" pitchFamily="34" charset="0"/>
              <a:cs typeface="Arial" panose="020B0604020202020204" pitchFamily="34" charset="0"/>
            </a:endParaRPr>
          </a:p>
        </p:txBody>
      </p:sp>
      <p:sp>
        <p:nvSpPr>
          <p:cNvPr id="22" name="Rectangle 21"/>
          <p:cNvSpPr/>
          <p:nvPr/>
        </p:nvSpPr>
        <p:spPr>
          <a:xfrm>
            <a:off x="6638099" y="5966368"/>
            <a:ext cx="2266848" cy="723643"/>
          </a:xfrm>
          <a:prstGeom prst="rect">
            <a:avLst/>
          </a:prstGeom>
          <a:solidFill>
            <a:schemeClr val="bg1"/>
          </a:solidFill>
          <a:ln>
            <a:noFill/>
          </a:ln>
        </p:spPr>
        <p:txBody>
          <a:bodyPr vert="horz" wrap="square" lIns="91440" tIns="45720" rIns="91440" bIns="45720" numCol="1" rtlCol="0" anchor="t" anchorCtr="0" compatLnSpc="1">
            <a:prstTxWarp prst="textNoShape">
              <a:avLst/>
            </a:prstTxWarp>
          </a:bodyPr>
          <a:lstStyle/>
          <a:p>
            <a:pPr algn="ctr"/>
            <a:endParaRPr lang="en-US" dirty="0" err="1">
              <a:solidFill>
                <a:schemeClr val="bg1"/>
              </a:solidFill>
            </a:endParaRP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3363" y="1237307"/>
            <a:ext cx="263050" cy="263050"/>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363" y="1960950"/>
            <a:ext cx="263050" cy="263050"/>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3363" y="2810123"/>
            <a:ext cx="263050" cy="263050"/>
          </a:xfrm>
          <a:prstGeom prst="rect">
            <a:avLst/>
          </a:prstGeom>
        </p:spPr>
      </p:pic>
      <p:pic>
        <p:nvPicPr>
          <p:cNvPr id="26"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3363" y="4286946"/>
            <a:ext cx="263050" cy="263050"/>
          </a:xfrm>
          <a:prstGeom prst="rect">
            <a:avLst/>
          </a:prstGeom>
        </p:spPr>
      </p:pic>
      <p:pic>
        <p:nvPicPr>
          <p:cNvPr id="28" name="Picture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94911" y="159154"/>
            <a:ext cx="2066717" cy="6491474"/>
          </a:xfrm>
          <a:prstGeom prst="rect">
            <a:avLst/>
          </a:prstGeom>
        </p:spPr>
      </p:pic>
    </p:spTree>
    <p:extLst>
      <p:ext uri="{BB962C8B-B14F-4D97-AF65-F5344CB8AC3E}">
        <p14:creationId xmlns:p14="http://schemas.microsoft.com/office/powerpoint/2010/main" val="293284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Connector 27"/>
          <p:cNvCxnSpPr/>
          <p:nvPr/>
        </p:nvCxnSpPr>
        <p:spPr>
          <a:xfrm>
            <a:off x="6454888" y="212879"/>
            <a:ext cx="0" cy="6432828"/>
          </a:xfrm>
          <a:prstGeom prst="line">
            <a:avLst/>
          </a:prstGeom>
          <a:ln w="635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6" name="Title 3"/>
          <p:cNvSpPr>
            <a:spLocks noGrp="1"/>
          </p:cNvSpPr>
          <p:nvPr>
            <p:ph type="title"/>
          </p:nvPr>
        </p:nvSpPr>
        <p:spPr>
          <a:xfrm>
            <a:off x="176784" y="274638"/>
            <a:ext cx="7772400" cy="639762"/>
          </a:xfrm>
        </p:spPr>
        <p:txBody>
          <a:bodyPr>
            <a:normAutofit/>
          </a:bodyPr>
          <a:lstStyle/>
          <a:p>
            <a:pPr algn="l"/>
            <a:r>
              <a:rPr lang="en-US" sz="2800" b="1" dirty="0"/>
              <a:t>What Seeds Can They Choose?</a:t>
            </a:r>
          </a:p>
        </p:txBody>
      </p:sp>
      <p:sp>
        <p:nvSpPr>
          <p:cNvPr id="7" name="Content Placeholder 4"/>
          <p:cNvSpPr txBox="1">
            <a:spLocks/>
          </p:cNvSpPr>
          <p:nvPr/>
        </p:nvSpPr>
        <p:spPr>
          <a:xfrm>
            <a:off x="476250" y="1862412"/>
            <a:ext cx="5297936" cy="4433887"/>
          </a:xfrm>
          <a:prstGeom prst="rect">
            <a:avLst/>
          </a:prstGeom>
        </p:spPr>
        <p:txBody>
          <a:bodyPr vert="horz" lIns="91440" tIns="45720" rIns="91440" bIns="45720" rtlCol="0">
            <a:normAutofit/>
          </a:bodyPr>
          <a:lstStyle>
            <a:lvl1pPr marL="283464" indent="-283464" algn="l" defTabSz="914400" rtl="0" eaLnBrk="1" latinLnBrk="0" hangingPunct="1">
              <a:lnSpc>
                <a:spcPct val="100000"/>
              </a:lnSpc>
              <a:spcBef>
                <a:spcPts val="1000"/>
              </a:spcBef>
              <a:buClr>
                <a:schemeClr val="bg2"/>
              </a:buClr>
              <a:buFont typeface="Arial" panose="020B0604020202020204" pitchFamily="34" charset="0"/>
              <a:buChar char="•"/>
              <a:defRPr lang="en-US" sz="2800" b="0" kern="1200" cap="none" spc="0" baseline="0" dirty="0" smtClean="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03504" indent="-310896" algn="l" defTabSz="914400" rtl="0" eaLnBrk="1" latinLnBrk="0" hangingPunct="1">
              <a:lnSpc>
                <a:spcPct val="100000"/>
              </a:lnSpc>
              <a:spcBef>
                <a:spcPts val="672"/>
              </a:spcBef>
              <a:buClr>
                <a:schemeClr val="bg2"/>
              </a:buClr>
              <a:buFont typeface="Courier New" panose="02070309020205020404" pitchFamily="49" charset="0"/>
              <a:buChar char="­"/>
              <a:defRPr sz="24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32104" indent="-210312" algn="l" defTabSz="914400" rtl="0" eaLnBrk="1" latinLnBrk="0" hangingPunct="1">
              <a:lnSpc>
                <a:spcPct val="100000"/>
              </a:lnSpc>
              <a:spcBef>
                <a:spcPts val="576"/>
              </a:spcBef>
              <a:buClr>
                <a:schemeClr val="bg2"/>
              </a:buClr>
              <a:buFont typeface="Arial" panose="020B0604020202020204" pitchFamily="34" charset="0"/>
              <a:buChar char="•"/>
              <a:defRPr sz="20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069848" indent="-237744" algn="l" defTabSz="914400" rtl="0" eaLnBrk="1" latinLnBrk="0" hangingPunct="1">
              <a:lnSpc>
                <a:spcPct val="100000"/>
              </a:lnSpc>
              <a:spcBef>
                <a:spcPts val="480"/>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298448" indent="-228600" algn="l" defTabSz="914400" rtl="0" eaLnBrk="1" latinLnBrk="0" hangingPunct="1">
              <a:lnSpc>
                <a:spcPct val="100000"/>
              </a:lnSpc>
              <a:spcBef>
                <a:spcPts val="480"/>
              </a:spcBef>
              <a:buClr>
                <a:schemeClr val="bg2"/>
              </a:buClr>
              <a:buFont typeface="Arial" panose="020B0604020202020204" pitchFamily="34" charset="0"/>
              <a:buChar char="»"/>
              <a:defRPr sz="1800" kern="1200" spc="0" baseline="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543050" indent="-228600" algn="l" defTabSz="914400" rtl="0" eaLnBrk="1" latinLnBrk="0" hangingPunct="1">
              <a:lnSpc>
                <a:spcPct val="100000"/>
              </a:lnSpc>
              <a:spcBef>
                <a:spcPct val="20000"/>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1773238"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2011680" indent="-228600" algn="l" defTabSz="914400" rtl="0" eaLnBrk="1" latinLnBrk="0" hangingPunct="1">
              <a:lnSpc>
                <a:spcPct val="100000"/>
              </a:lnSpc>
              <a:spcBef>
                <a:spcPts val="24"/>
              </a:spcBef>
              <a:buClr>
                <a:schemeClr val="bg2"/>
              </a:buClr>
              <a:buFont typeface="Arial" panose="020B0604020202020204" pitchFamily="34"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8pPr>
            <a:lvl9pPr marL="2249424" indent="-228600" algn="l" defTabSz="914400" rtl="0" eaLnBrk="1" latinLnBrk="0" hangingPunct="1">
              <a:lnSpc>
                <a:spcPct val="100000"/>
              </a:lnSpc>
              <a:spcBef>
                <a:spcPts val="24"/>
              </a:spcBef>
              <a:buClr>
                <a:schemeClr val="bg2"/>
              </a:buClr>
              <a:buFont typeface="Courier New" panose="02070309020205020404" pitchFamily="49" charset="0"/>
              <a:buChar char="»"/>
              <a:defRPr sz="1800" kern="1200" spc="0">
                <a:solidFill>
                  <a:schemeClr val="tx2"/>
                </a:solidFill>
                <a:latin typeface="Verdana" panose="020B0604030504040204" pitchFamily="34" charset="0"/>
                <a:ea typeface="Verdana" panose="020B0604030504040204" pitchFamily="34" charset="0"/>
                <a:cs typeface="Verdana" panose="020B0604030504040204" pitchFamily="34" charset="0"/>
              </a:defRPr>
            </a:lvl9pPr>
          </a:lstStyle>
          <a:p>
            <a:pPr marL="0" indent="0">
              <a:lnSpc>
                <a:spcPts val="2400"/>
              </a:lnSpc>
              <a:buNone/>
            </a:pPr>
            <a:r>
              <a:rPr lang="en-US" baseline="30000" dirty="0">
                <a:solidFill>
                  <a:srgbClr val="10384F"/>
                </a:solidFill>
                <a:latin typeface="Arial" panose="020B0604020202020204" pitchFamily="34" charset="0"/>
                <a:cs typeface="Arial" panose="020B0604020202020204" pitchFamily="34" charset="0"/>
              </a:rPr>
              <a:t>Conventional farms can use GMO, Non-GMO, Hybrid, Open-Pollinated, Organic and Heirloom seeds. Organic farmers may grow with any seed with the exception of GMOs. Before they’re sold, scientists from the FDA and EPA review the safety and environmental impact of GMO seeds. </a:t>
            </a:r>
          </a:p>
        </p:txBody>
      </p:sp>
      <p:sp>
        <p:nvSpPr>
          <p:cNvPr id="23" name="Rectangle 22"/>
          <p:cNvSpPr/>
          <p:nvPr/>
        </p:nvSpPr>
        <p:spPr>
          <a:xfrm>
            <a:off x="6699059" y="5966368"/>
            <a:ext cx="2266848" cy="723643"/>
          </a:xfrm>
          <a:prstGeom prst="rect">
            <a:avLst/>
          </a:prstGeom>
          <a:solidFill>
            <a:schemeClr val="bg1"/>
          </a:solidFill>
          <a:ln>
            <a:noFill/>
          </a:ln>
        </p:spPr>
        <p:txBody>
          <a:bodyPr vert="horz" wrap="square" lIns="91440" tIns="45720" rIns="91440" bIns="45720" numCol="1" rtlCol="0" anchor="t" anchorCtr="0" compatLnSpc="1">
            <a:prstTxWarp prst="textNoShape">
              <a:avLst/>
            </a:prstTxWarp>
          </a:bodyPr>
          <a:lstStyle/>
          <a:p>
            <a:pPr algn="ctr"/>
            <a:endParaRPr lang="en-US" dirty="0" err="1">
              <a:solidFill>
                <a:schemeClr val="bg1"/>
              </a:solidFill>
            </a:endParaRP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3191" y="1237307"/>
            <a:ext cx="263050" cy="263050"/>
          </a:xfrm>
          <a:prstGeom prst="rect">
            <a:avLst/>
          </a:prstGeom>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191" y="1960950"/>
            <a:ext cx="263050" cy="263050"/>
          </a:xfrm>
          <a:prstGeom prst="rect">
            <a:avLst/>
          </a:prstGeom>
        </p:spPr>
      </p:pic>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3191" y="2810123"/>
            <a:ext cx="263050" cy="263050"/>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3191" y="4286946"/>
            <a:ext cx="263050" cy="263050"/>
          </a:xfrm>
          <a:prstGeom prst="rect">
            <a:avLst/>
          </a:prstGeom>
        </p:spPr>
      </p:pic>
      <p:pic>
        <p:nvPicPr>
          <p:cNvPr id="29" name="Picture 2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82719" y="159154"/>
            <a:ext cx="2066717" cy="6491474"/>
          </a:xfrm>
          <a:prstGeom prst="rect">
            <a:avLst/>
          </a:prstGeom>
        </p:spPr>
      </p:pic>
    </p:spTree>
    <p:extLst>
      <p:ext uri="{BB962C8B-B14F-4D97-AF65-F5344CB8AC3E}">
        <p14:creationId xmlns:p14="http://schemas.microsoft.com/office/powerpoint/2010/main" val="4126026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66700" y="204265"/>
            <a:ext cx="8001000" cy="71596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noProof="0" dirty="0">
                <a:ln>
                  <a:noFill/>
                </a:ln>
                <a:solidFill>
                  <a:srgbClr val="66B512"/>
                </a:solidFill>
                <a:effectLst/>
                <a:uLnTx/>
                <a:uFillTx/>
                <a:latin typeface="Arial" panose="020B0604020202020204" pitchFamily="34" charset="0"/>
                <a:ea typeface="Verdana" pitchFamily="34" charset="0"/>
                <a:cs typeface="Arial" panose="020B0604020202020204" pitchFamily="34" charset="0"/>
              </a:rPr>
              <a:t>Organic and Conventional Farming:</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b="1" baseline="0" dirty="0">
                <a:solidFill>
                  <a:srgbClr val="66B512"/>
                </a:solidFill>
                <a:latin typeface="Arial" panose="020B0604020202020204" pitchFamily="34" charset="0"/>
                <a:ea typeface="Verdana" pitchFamily="34" charset="0"/>
                <a:cs typeface="Arial" panose="020B0604020202020204" pitchFamily="34" charset="0"/>
              </a:rPr>
              <a:t>The Highlights</a:t>
            </a:r>
            <a:endParaRPr kumimoji="0" lang="en-US" sz="2800" b="1" i="0" u="none" strike="noStrike" kern="1200" cap="none" spc="0" normalizeH="0" baseline="0" noProof="0" dirty="0">
              <a:ln>
                <a:noFill/>
              </a:ln>
              <a:solidFill>
                <a:srgbClr val="66B512"/>
              </a:solidFill>
              <a:effectLst/>
              <a:uLnTx/>
              <a:uFillTx/>
              <a:latin typeface="Arial" panose="020B0604020202020204" pitchFamily="34" charset="0"/>
              <a:ea typeface="Verdana" pitchFamily="34" charset="0"/>
              <a:cs typeface="Arial" panose="020B0604020202020204" pitchFamily="34" charset="0"/>
            </a:endParaRPr>
          </a:p>
        </p:txBody>
      </p:sp>
      <p:sp>
        <p:nvSpPr>
          <p:cNvPr id="2" name="Rectangle 1">
            <a:extLst>
              <a:ext uri="{FF2B5EF4-FFF2-40B4-BE49-F238E27FC236}">
                <a16:creationId xmlns:a16="http://schemas.microsoft.com/office/drawing/2014/main" id="{49D332AF-102F-47CE-BFBF-873B11936015}"/>
              </a:ext>
            </a:extLst>
          </p:cNvPr>
          <p:cNvSpPr/>
          <p:nvPr/>
        </p:nvSpPr>
        <p:spPr>
          <a:xfrm>
            <a:off x="367255" y="878533"/>
            <a:ext cx="8001000" cy="4893647"/>
          </a:xfrm>
          <a:prstGeom prst="rect">
            <a:avLst/>
          </a:prstGeom>
        </p:spPr>
        <p:txBody>
          <a:bodyPr wrap="square">
            <a:spAutoFit/>
          </a:bodyPr>
          <a:lstStyle/>
          <a:p>
            <a:endParaRPr lang="en-US" sz="2400" dirty="0">
              <a:solidFill>
                <a:srgbClr val="1E4459"/>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Both conventional and organic farming use modern crop protection products.</a:t>
            </a:r>
          </a:p>
          <a:p>
            <a:endParaRPr lang="en-US" sz="2400" dirty="0">
              <a:solidFill>
                <a:srgbClr val="1E445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Conventional and organic foods are equally nutritious.</a:t>
            </a:r>
          </a:p>
          <a:p>
            <a:endParaRPr lang="en-US" sz="2400" dirty="0">
              <a:solidFill>
                <a:srgbClr val="1E445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Conventional farming produces higher yields.</a:t>
            </a:r>
          </a:p>
          <a:p>
            <a:endParaRPr lang="en-US" sz="2400" dirty="0">
              <a:solidFill>
                <a:srgbClr val="1E445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Farmers need customized agronomic solutions.</a:t>
            </a:r>
          </a:p>
          <a:p>
            <a:endParaRPr lang="en-US" sz="2400" dirty="0">
              <a:solidFill>
                <a:srgbClr val="1E445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Conventional food is just as safe as organic food.</a:t>
            </a:r>
          </a:p>
          <a:p>
            <a:endParaRPr lang="en-US" sz="2400" dirty="0">
              <a:solidFill>
                <a:srgbClr val="1E445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400" dirty="0">
                <a:solidFill>
                  <a:srgbClr val="1E4459"/>
                </a:solidFill>
                <a:latin typeface="Arial" panose="020B0604020202020204" pitchFamily="34" charset="0"/>
                <a:cs typeface="Arial" panose="020B0604020202020204" pitchFamily="34" charset="0"/>
              </a:rPr>
              <a:t>Modern agriculture is sustainable.</a:t>
            </a:r>
          </a:p>
        </p:txBody>
      </p:sp>
      <p:sp>
        <p:nvSpPr>
          <p:cNvPr id="3" name="TextBox 2">
            <a:hlinkClick r:id="rId3"/>
            <a:extLst>
              <a:ext uri="{FF2B5EF4-FFF2-40B4-BE49-F238E27FC236}">
                <a16:creationId xmlns:a16="http://schemas.microsoft.com/office/drawing/2014/main" id="{A81A07E6-7C1F-4DF7-863F-79F9BEDE529A}"/>
              </a:ext>
            </a:extLst>
          </p:cNvPr>
          <p:cNvSpPr txBox="1"/>
          <p:nvPr/>
        </p:nvSpPr>
        <p:spPr>
          <a:xfrm>
            <a:off x="367255" y="6523393"/>
            <a:ext cx="5024761" cy="276999"/>
          </a:xfrm>
          <a:prstGeom prst="rect">
            <a:avLst/>
          </a:prstGeom>
          <a:noFill/>
        </p:spPr>
        <p:txBody>
          <a:bodyPr wrap="square" rtlCol="0">
            <a:spAutoFit/>
          </a:bodyPr>
          <a:lstStyle/>
          <a:p>
            <a:r>
              <a:rPr lang="en-US" sz="1200" dirty="0">
                <a:hlinkClick r:id="rId3"/>
              </a:rPr>
              <a:t>Resource: Conventional and Organic Ag Fact Sheet - Bayer</a:t>
            </a:r>
            <a:endParaRPr lang="en-US" sz="1200" dirty="0"/>
          </a:p>
        </p:txBody>
      </p:sp>
    </p:spTree>
    <p:extLst>
      <p:ext uri="{BB962C8B-B14F-4D97-AF65-F5344CB8AC3E}">
        <p14:creationId xmlns:p14="http://schemas.microsoft.com/office/powerpoint/2010/main" val="11887508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Presenter Notes</a:t>
            </a:r>
          </a:p>
        </p:txBody>
      </p:sp>
      <p:sp>
        <p:nvSpPr>
          <p:cNvPr id="4" name="TextBox 3"/>
          <p:cNvSpPr txBox="1"/>
          <p:nvPr/>
        </p:nvSpPr>
        <p:spPr>
          <a:xfrm>
            <a:off x="304800" y="1371600"/>
            <a:ext cx="8153400" cy="4524315"/>
          </a:xfrm>
          <a:prstGeom prst="rect">
            <a:avLst/>
          </a:prstGeom>
          <a:noFill/>
        </p:spPr>
        <p:txBody>
          <a:bodyPr wrap="square" rtlCol="0">
            <a:spAutoFit/>
          </a:bodyPr>
          <a:lstStyle/>
          <a:p>
            <a:r>
              <a:rPr lang="en-US" sz="2400" dirty="0">
                <a:solidFill>
                  <a:srgbClr val="10384F"/>
                </a:solidFill>
              </a:rPr>
              <a:t>Thank you for communicating modern agriculture.</a:t>
            </a:r>
          </a:p>
          <a:p>
            <a:endParaRPr lang="en-US" sz="2400" dirty="0">
              <a:solidFill>
                <a:srgbClr val="10384F"/>
              </a:solidFill>
            </a:endParaRPr>
          </a:p>
          <a:p>
            <a:r>
              <a:rPr lang="en-US" sz="2400" dirty="0">
                <a:solidFill>
                  <a:srgbClr val="10384F"/>
                </a:solidFill>
              </a:rPr>
              <a:t>Customize this presentation for your audience. Insert your brand logo, contact information, re-arrange slides, and so forth.</a:t>
            </a:r>
            <a:br>
              <a:rPr lang="en-US" sz="2400" dirty="0">
                <a:solidFill>
                  <a:srgbClr val="10384F"/>
                </a:solidFill>
              </a:rPr>
            </a:br>
            <a:br>
              <a:rPr lang="en-US" sz="2400" dirty="0">
                <a:solidFill>
                  <a:srgbClr val="10384F"/>
                </a:solidFill>
              </a:rPr>
            </a:br>
            <a:r>
              <a:rPr lang="en-US" sz="2400" dirty="0">
                <a:solidFill>
                  <a:srgbClr val="10384F"/>
                </a:solidFill>
                <a:latin typeface="Arial" panose="020B0604020202020204" pitchFamily="34" charset="0"/>
                <a:cs typeface="Arial" panose="020B0604020202020204" pitchFamily="34" charset="0"/>
              </a:rPr>
              <a:t>Please contact </a:t>
            </a:r>
            <a:r>
              <a:rPr lang="en-US" sz="2400" dirty="0">
                <a:solidFill>
                  <a:srgbClr val="10384F"/>
                </a:solidFill>
                <a:latin typeface="Arial" panose="020B0604020202020204" pitchFamily="34" charset="0"/>
                <a:cs typeface="Arial" panose="020B0604020202020204" pitchFamily="34" charset="0"/>
                <a:hlinkClick r:id="rId2"/>
              </a:rPr>
              <a:t>ScientificResources@bayer.com</a:t>
            </a:r>
            <a:r>
              <a:rPr lang="en-US" sz="2400" dirty="0">
                <a:solidFill>
                  <a:srgbClr val="10384F"/>
                </a:solidFill>
                <a:latin typeface="Arial" panose="020B0604020202020204" pitchFamily="34" charset="0"/>
                <a:cs typeface="Arial" panose="020B0604020202020204" pitchFamily="34" charset="0"/>
              </a:rPr>
              <a:t> with questions or further context about the slide content. </a:t>
            </a:r>
          </a:p>
          <a:p>
            <a:endParaRPr lang="en-US" sz="2400" dirty="0">
              <a:solidFill>
                <a:srgbClr val="10384F"/>
              </a:solidFill>
              <a:latin typeface="Arial" panose="020B0604020202020204" pitchFamily="34" charset="0"/>
              <a:cs typeface="Arial" panose="020B0604020202020204" pitchFamily="34" charset="0"/>
            </a:endParaRPr>
          </a:p>
          <a:p>
            <a:r>
              <a:rPr lang="en-US" sz="2400" dirty="0">
                <a:solidFill>
                  <a:srgbClr val="10384F"/>
                </a:solidFill>
                <a:latin typeface="Arial" panose="020B0604020202020204" pitchFamily="34" charset="0"/>
                <a:cs typeface="Arial" panose="020B0604020202020204" pitchFamily="34" charset="0"/>
              </a:rPr>
              <a:t>Looking for ag resources? </a:t>
            </a:r>
            <a:r>
              <a:rPr lang="en-US" sz="2400" dirty="0">
                <a:solidFill>
                  <a:srgbClr val="10384F"/>
                </a:solidFill>
                <a:latin typeface="Arial" panose="020B0604020202020204" pitchFamily="34" charset="0"/>
                <a:cs typeface="Arial" panose="020B0604020202020204" pitchFamily="34" charset="0"/>
                <a:hlinkClick r:id="rId3"/>
              </a:rPr>
              <a:t>Bayer Crop Science Resource Library</a:t>
            </a:r>
            <a:r>
              <a:rPr lang="en-US" sz="2400" dirty="0">
                <a:solidFill>
                  <a:srgbClr val="10384F"/>
                </a:solidFill>
                <a:latin typeface="Arial" panose="020B0604020202020204" pitchFamily="34" charset="0"/>
                <a:cs typeface="Arial" panose="020B0604020202020204" pitchFamily="34" charset="0"/>
              </a:rPr>
              <a:t>.</a:t>
            </a:r>
          </a:p>
          <a:p>
            <a:endParaRPr lang="en-US" sz="2400" dirty="0">
              <a:solidFill>
                <a:srgbClr val="10384F"/>
              </a:solidFill>
            </a:endParaRPr>
          </a:p>
        </p:txBody>
      </p:sp>
    </p:spTree>
  </p:cSld>
  <p:clrMapOvr>
    <a:masterClrMapping/>
  </p:clrMapOvr>
</p:sld>
</file>

<file path=ppt/theme/theme1.xml><?xml version="1.0" encoding="utf-8"?>
<a:theme xmlns:a="http://schemas.openxmlformats.org/drawingml/2006/main" name="2_Custom Design">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ganic &amp; Conventional Farming">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Understanding Pesticides">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tatistics">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Ag Innovation">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Understanding GMOs">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Vegetables">
  <a:themeElements>
    <a:clrScheme name="CE">
      <a:dk1>
        <a:srgbClr val="494949"/>
      </a:dk1>
      <a:lt1>
        <a:sysClr val="window" lastClr="FFFFFF"/>
      </a:lt1>
      <a:dk2>
        <a:srgbClr val="494949"/>
      </a:dk2>
      <a:lt2>
        <a:srgbClr val="FFFFFF"/>
      </a:lt2>
      <a:accent1>
        <a:srgbClr val="9DBB67"/>
      </a:accent1>
      <a:accent2>
        <a:srgbClr val="DE9F61"/>
      </a:accent2>
      <a:accent3>
        <a:srgbClr val="E4C14E"/>
      </a:accent3>
      <a:accent4>
        <a:srgbClr val="9BC6B1"/>
      </a:accent4>
      <a:accent5>
        <a:srgbClr val="E27C70"/>
      </a:accent5>
      <a:accent6>
        <a:srgbClr val="D8C3CD"/>
      </a:accent6>
      <a:hlink>
        <a:srgbClr val="87B6DD"/>
      </a:hlink>
      <a:folHlink>
        <a:srgbClr val="DEDB8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12993</TotalTime>
  <Words>1015</Words>
  <Application>Microsoft Office PowerPoint</Application>
  <PresentationFormat>On-screen Show (4:3)</PresentationFormat>
  <Paragraphs>79</Paragraphs>
  <Slides>9</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9</vt:i4>
      </vt:variant>
    </vt:vector>
  </HeadingPairs>
  <TitlesOfParts>
    <vt:vector size="19" baseType="lpstr">
      <vt:lpstr>Arial</vt:lpstr>
      <vt:lpstr>Calibri</vt:lpstr>
      <vt:lpstr>Verdana</vt:lpstr>
      <vt:lpstr>2_Custom Design</vt:lpstr>
      <vt:lpstr>Organic &amp; Conventional Farming</vt:lpstr>
      <vt:lpstr>Understanding Pesticides</vt:lpstr>
      <vt:lpstr>Statistics</vt:lpstr>
      <vt:lpstr>Ag Innovation</vt:lpstr>
      <vt:lpstr>Understanding GMOs</vt:lpstr>
      <vt:lpstr>Vegetables</vt:lpstr>
      <vt:lpstr>Organic &amp; Conventional Farming</vt:lpstr>
      <vt:lpstr>Presenter Notes</vt:lpstr>
      <vt:lpstr>PowerPoint Presentation</vt:lpstr>
      <vt:lpstr>Who Keeps My Food Safe?</vt:lpstr>
      <vt:lpstr>Are Pesticides Tested?</vt:lpstr>
      <vt:lpstr>Why Use Fertilizer?</vt:lpstr>
      <vt:lpstr>What Seeds Can They Choose?</vt:lpstr>
      <vt:lpstr>PowerPoint Presentation</vt:lpstr>
      <vt:lpstr>Presenter Notes</vt:lpstr>
    </vt:vector>
  </TitlesOfParts>
  <Company>Monsanto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jmuhs</dc:creator>
  <cp:lastModifiedBy>LEBBING, BRITTANIA MARIE [AG/1005]</cp:lastModifiedBy>
  <cp:revision>775</cp:revision>
  <dcterms:created xsi:type="dcterms:W3CDTF">2015-07-20T13:09:32Z</dcterms:created>
  <dcterms:modified xsi:type="dcterms:W3CDTF">2020-08-04T17:50:36Z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76c141-ac86-40e5-abf2-c6f60e474cee_Enabled">
    <vt:lpwstr>True</vt:lpwstr>
  </property>
  <property fmtid="{D5CDD505-2E9C-101B-9397-08002B2CF9AE}" pid="3" name="MSIP_Label_2c76c141-ac86-40e5-abf2-c6f60e474cee_SiteId">
    <vt:lpwstr>fcb2b37b-5da0-466b-9b83-0014b67a7c78</vt:lpwstr>
  </property>
  <property fmtid="{D5CDD505-2E9C-101B-9397-08002B2CF9AE}" pid="4" name="MSIP_Label_2c76c141-ac86-40e5-abf2-c6f60e474cee_Owner">
    <vt:lpwstr>fernanda.thurmond.ext@bayer.com</vt:lpwstr>
  </property>
  <property fmtid="{D5CDD505-2E9C-101B-9397-08002B2CF9AE}" pid="5" name="MSIP_Label_2c76c141-ac86-40e5-abf2-c6f60e474cee_SetDate">
    <vt:lpwstr>2020-08-03T13:35:23.4471888Z</vt:lpwstr>
  </property>
  <property fmtid="{D5CDD505-2E9C-101B-9397-08002B2CF9AE}" pid="6" name="MSIP_Label_2c76c141-ac86-40e5-abf2-c6f60e474cee_Name">
    <vt:lpwstr>RESTRICTED</vt:lpwstr>
  </property>
  <property fmtid="{D5CDD505-2E9C-101B-9397-08002B2CF9AE}" pid="7" name="MSIP_Label_2c76c141-ac86-40e5-abf2-c6f60e474cee_Application">
    <vt:lpwstr>Microsoft Azure Information Protection</vt:lpwstr>
  </property>
  <property fmtid="{D5CDD505-2E9C-101B-9397-08002B2CF9AE}" pid="8" name="MSIP_Label_2c76c141-ac86-40e5-abf2-c6f60e474cee_Extended_MSFT_Method">
    <vt:lpwstr>Automatic</vt:lpwstr>
  </property>
  <property fmtid="{D5CDD505-2E9C-101B-9397-08002B2CF9AE}" pid="9" name="Sensitivity">
    <vt:lpwstr>RESTRICTED</vt:lpwstr>
  </property>
</Properties>
</file>