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16" r:id="rId2"/>
    <p:sldMasterId id="2147483709" r:id="rId3"/>
    <p:sldMasterId id="2147483679" r:id="rId4"/>
    <p:sldMasterId id="2147483655" r:id="rId5"/>
    <p:sldMasterId id="2147483666" r:id="rId6"/>
    <p:sldMasterId id="2147483696" r:id="rId7"/>
  </p:sldMasterIdLst>
  <p:notesMasterIdLst>
    <p:notesMasterId r:id="rId22"/>
  </p:notesMasterIdLst>
  <p:handoutMasterIdLst>
    <p:handoutMasterId r:id="rId23"/>
  </p:handoutMasterIdLst>
  <p:sldIdLst>
    <p:sldId id="342" r:id="rId8"/>
    <p:sldId id="344" r:id="rId9"/>
    <p:sldId id="289" r:id="rId10"/>
    <p:sldId id="324" r:id="rId11"/>
    <p:sldId id="345" r:id="rId12"/>
    <p:sldId id="333" r:id="rId13"/>
    <p:sldId id="323" r:id="rId14"/>
    <p:sldId id="334" r:id="rId15"/>
    <p:sldId id="335" r:id="rId16"/>
    <p:sldId id="336" r:id="rId17"/>
    <p:sldId id="337" r:id="rId18"/>
    <p:sldId id="338" r:id="rId19"/>
    <p:sldId id="346" r:id="rId20"/>
    <p:sldId id="34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hood" initials="a" lastIdx="4" clrIdx="0"/>
  <p:cmAuthor id="1" name="Milton Stokes" initials="DMS"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1DF"/>
    <a:srgbClr val="10384F"/>
    <a:srgbClr val="66B512"/>
    <a:srgbClr val="ECF6E2"/>
    <a:srgbClr val="FDFEFC"/>
    <a:srgbClr val="9DBB67"/>
    <a:srgbClr val="DD8023"/>
    <a:srgbClr val="72285D"/>
    <a:srgbClr val="581E34"/>
    <a:srgbClr val="9BC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2E28E-9576-44E5-9E0B-F7E63E7B7828}" v="65" dt="2020-08-03T13:36:53.876"/>
    <p1510:client id="{EA5689B5-A9C6-47A3-BB62-3A6498493E6A}" v="9" dt="2020-08-03T19:47:05.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3990" autoAdjust="0"/>
  </p:normalViewPr>
  <p:slideViewPr>
    <p:cSldViewPr snapToGrid="0">
      <p:cViewPr varScale="1">
        <p:scale>
          <a:sx n="55" d="100"/>
          <a:sy n="55" d="100"/>
        </p:scale>
        <p:origin x="2045"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29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818C3BA-165B-4275-BCD4-06F5E696CD76}" type="datetimeFigureOut">
              <a:rPr lang="en-US" smtClean="0"/>
              <a:pPr/>
              <a:t>8/4/2020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2973B5E-8676-442F-A1D5-CBE2ADE3130C}" type="slidenum">
              <a:rPr lang="en-US" smtClean="0"/>
              <a:pPr/>
              <a:t>‹#›</a:t>
            </a:fld>
            <a:endParaRPr lang="en-US"/>
          </a:p>
        </p:txBody>
      </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0C1BA8C-46DA-41A0-8D2A-A53F91659A1C}" type="datetimeFigureOut">
              <a:rPr lang="en-US" smtClean="0"/>
              <a:pPr/>
              <a:t>8/4/2020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8F7AC42-5E10-47CB-B87F-9204F672EBE9}" type="slidenum">
              <a:rPr lang="en-US" smtClean="0"/>
              <a:pPr/>
              <a:t>‹#›</a:t>
            </a:fld>
            <a:endParaRPr 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9941" indent="-174688" defTabSz="921167">
              <a:buFont typeface="Arial" panose="020B0604020202020204" pitchFamily="34" charset="0"/>
              <a:buChar char="•"/>
              <a:defRPr/>
            </a:pPr>
            <a:r>
              <a:rPr lang="en-US" dirty="0"/>
              <a:t>Breeding has been ongoing since the dawn of agriculture. As our understanding of the genome has evolved, researchers improved efficiency and accuracy in breeding.</a:t>
            </a:r>
          </a:p>
          <a:p>
            <a:pPr marL="179941" indent="-174688">
              <a:buFont typeface="Arial" panose="020B0604020202020204" pitchFamily="34" charset="0"/>
              <a:buChar char="•"/>
            </a:pPr>
            <a:endParaRPr lang="en-US" dirty="0"/>
          </a:p>
          <a:p>
            <a:pPr marL="179941" indent="-174688">
              <a:buFont typeface="Arial" panose="020B0604020202020204" pitchFamily="34" charset="0"/>
              <a:buChar char="•"/>
            </a:pPr>
            <a:r>
              <a:rPr lang="en-US" dirty="0"/>
              <a:t>Most plant species have benefited greatly from agricultural breeding, and a good number of the fruits, vegetables and grains we enjoy today did not exist in their current state prior to selective breeding. </a:t>
            </a:r>
          </a:p>
          <a:p>
            <a:pPr marL="179941" indent="-174688">
              <a:buFont typeface="Arial" panose="020B0604020202020204" pitchFamily="34" charset="0"/>
              <a:buChar char="•"/>
            </a:pPr>
            <a:endParaRPr lang="en-US" dirty="0"/>
          </a:p>
          <a:p>
            <a:pPr marL="179941" indent="-174688">
              <a:buFont typeface="Arial" panose="020B0604020202020204" pitchFamily="34" charset="0"/>
              <a:buChar char="•"/>
            </a:pPr>
            <a:r>
              <a:rPr lang="en-US" dirty="0"/>
              <a:t>For hundreds of years, plant breeding was a relatively straightforward process. For example, a corn or maize farmer would choose the biggest, healthiest ears and replant some of those seeds the following season. Largely through this trial and error, farmers were able to breed plants with a variety of desirable traits. Increased production … resistance to disease … even improved flavor, texture or freshness.  Today breeders</a:t>
            </a:r>
            <a:r>
              <a:rPr lang="en-US" baseline="0" dirty="0"/>
              <a:t> select for those traits making the process more efficient.</a:t>
            </a:r>
            <a:endParaRPr lang="en-US" dirty="0"/>
          </a:p>
          <a:p>
            <a:pPr marL="179941" indent="-174688">
              <a:buFont typeface="Arial" panose="020B0604020202020204" pitchFamily="34" charset="0"/>
              <a:buChar char="•"/>
            </a:pPr>
            <a:endParaRPr lang="en-US" dirty="0"/>
          </a:p>
          <a:p>
            <a:pPr marL="179941" indent="-174688">
              <a:buFont typeface="Arial" panose="020B0604020202020204" pitchFamily="34" charset="0"/>
              <a:buChar char="•"/>
            </a:pPr>
            <a:r>
              <a:rPr lang="en-US" dirty="0"/>
              <a:t>Biotechnology and its products, commonly referred to as GMOs, get a lot of attention these days, but the ability to breed plants has also greatly improved along with our increased understanding of the genome over the past 30 years. Today, rather than depending mostly on educated guesses and trial and error, we increasingly understand the genetic traits that will deliver a desirable impact, and can select those traits much more quickly and effectively. </a:t>
            </a:r>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Bayer’s plant breeders combined the best attributes of iceberg and romaine lettuce to develop </a:t>
            </a:r>
            <a:r>
              <a:rPr lang="en-US" dirty="0" err="1"/>
              <a:t>Frescada</a:t>
            </a:r>
            <a:r>
              <a:rPr lang="en-US" dirty="0"/>
              <a:t> lettuce</a:t>
            </a:r>
            <a:r>
              <a:rPr lang="en-US" baseline="0" dirty="0"/>
              <a:t>. </a:t>
            </a:r>
            <a:r>
              <a:rPr lang="en-US" dirty="0" err="1"/>
              <a:t>Frescada</a:t>
            </a:r>
            <a:r>
              <a:rPr lang="en-US" dirty="0"/>
              <a:t> lettuce has the sweet taste and crispy texture of iceberg,</a:t>
            </a:r>
            <a:r>
              <a:rPr lang="en-US" baseline="0" dirty="0"/>
              <a:t> but is greener in color and has more flavor</a:t>
            </a:r>
            <a:r>
              <a:rPr lang="en-US" dirty="0"/>
              <a:t>. It also delivers more vitamin</a:t>
            </a:r>
            <a:r>
              <a:rPr lang="en-US" baseline="0" dirty="0"/>
              <a:t> C and </a:t>
            </a:r>
            <a:r>
              <a:rPr lang="en-US" baseline="0" dirty="0" err="1"/>
              <a:t>folate</a:t>
            </a:r>
            <a:r>
              <a:rPr lang="en-US" baseline="0" dirty="0"/>
              <a:t> than iceberg lettuce. It’s a perfect start for a lettuce wrap or salad.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can see there</a:t>
            </a:r>
            <a:r>
              <a:rPr lang="en-US" baseline="0" dirty="0"/>
              <a:t> is a lot that can be accomplished with breeding.  You will hear about many other types of products and technologies used in agriculture, but breeding continues to be the leading technology to deliver healthy and delicious produce to the market.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see here the evolution of teosinte</a:t>
            </a:r>
            <a:r>
              <a:rPr lang="en-US" baseline="0" dirty="0"/>
              <a:t> (pictured far left) to modern corn (pictured far right).  Through breeding and later biotech people now have an ear that yields significantly more and creating a much more edible crop.  The introduction of GM seeds reduced risk for farmers who are challenged with weeds, insects and drought.  These improvements reduce the impacts on the environment and reduces costs for farmers.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Breeding</a:t>
            </a:r>
            <a:r>
              <a:rPr lang="en-US" baseline="0" dirty="0"/>
              <a:t> has been happening for over 10,000 years.   In its early stages breeders would take one plant with a desirable trait – let’s say sweet fruit - and another plant that  let’s say bears 20% more fruit – and would cross pollinate them hoping to get a plant with sweet fruit that delivers more fruit.  This is still done today, but with modern breeding methods they can see the genetics that deliver improved quality – making the process more efficient.  It is the difference of looking for a needle in a haystack or a needle in a pin cushion.  </a:t>
            </a:r>
          </a:p>
          <a:p>
            <a:endParaRPr lang="en-US" baseline="0" dirty="0"/>
          </a:p>
          <a:p>
            <a:r>
              <a:rPr lang="en-US" baseline="0" dirty="0"/>
              <a:t>Researchers can breed for traits that help farmers – disease control, insect tolerance, plant health and yield.  They can also breed for qualities that benefit consumers and retailers such as shelf-life, taste, color, and size.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From seed to sauté pan, researchers</a:t>
            </a:r>
            <a:r>
              <a:rPr lang="en-US" baseline="0" dirty="0"/>
              <a:t> are</a:t>
            </a:r>
            <a:r>
              <a:rPr lang="en-US" dirty="0"/>
              <a:t> committed to helping farmers grow fresh</a:t>
            </a:r>
            <a:r>
              <a:rPr lang="en-US" baseline="0" dirty="0"/>
              <a:t> </a:t>
            </a:r>
            <a:r>
              <a:rPr lang="en-US" dirty="0"/>
              <a:t>fruits and vegetables — but growing them is only half the battle.</a:t>
            </a:r>
          </a:p>
          <a:p>
            <a:endParaRPr lang="en-US" dirty="0"/>
          </a:p>
          <a:p>
            <a:r>
              <a:rPr lang="en-US" dirty="0"/>
              <a:t>According to the U.S. Department of Agriculture, our plates should be filled halfway with fruits and vegetables at any meal, for an average of five to nine servings a day. Yet, Americans are currently eating only 1/8 of a plate of fruits and vegetables per meal. This is also a trend worldwide, with most people falling far below that recommended daily consumption.</a:t>
            </a:r>
          </a:p>
          <a:p>
            <a:endParaRPr lang="en-US" dirty="0"/>
          </a:p>
          <a:p>
            <a:r>
              <a:rPr lang="en-US" dirty="0"/>
              <a:t>Ideal </a:t>
            </a:r>
            <a:r>
              <a:rPr lang="en-US" baseline="0" dirty="0"/>
              <a:t>flavor is the start for a solution to eating more vegetables, but it’s more complicated than that. If the vegetable doesn’t look, feel or smell right, you’re probably not even going to take that first bite. If it doesn’t stay fresh long enough for you to finish it, you probably won’t buy it. And the more slicing, dicing, peeling or packaging that you have to deal with, the more barriers between you and that nutritious food.</a:t>
            </a:r>
            <a:endParaRPr lang="en-US" dirty="0"/>
          </a:p>
          <a:p>
            <a:endParaRPr lang="en-US" dirty="0"/>
          </a:p>
          <a:p>
            <a:r>
              <a:rPr lang="en-US" baseline="0" dirty="0"/>
              <a:t>Bayer has a dedicated sensory scientist whose primary role is to study consumers’ perceptions and provide findings to breeders, who use the information to grow produce that will be appealing to consumers. </a:t>
            </a:r>
          </a:p>
          <a:p>
            <a:endParaRPr lang="en-US" baseline="0" dirty="0"/>
          </a:p>
          <a:p>
            <a:r>
              <a:rPr lang="en-US" baseline="0" dirty="0"/>
              <a:t>Convenience is also really important to consumers. We look at size, shape and other attributes to make all of us want to eat our vegetables. </a:t>
            </a:r>
          </a:p>
          <a:p>
            <a:endParaRPr lang="en-US" baseline="0" dirty="0"/>
          </a:p>
          <a:p>
            <a:r>
              <a:rPr lang="en-US" baseline="0" dirty="0"/>
              <a:t>In addition to taking these important factors into consideration, Bayer also has to make sure every seed will grow successfully in farmers’ fields. We do a lot of testing in the field across the country to know if these seeds will grow well in different conditions. Having this knowledge helps farmers produce more and reduces waste. </a:t>
            </a:r>
          </a:p>
          <a:p>
            <a:endParaRPr lang="en-US" baseline="0" dirty="0"/>
          </a:p>
          <a:p>
            <a:r>
              <a:rPr lang="en-US" baseline="0" dirty="0"/>
              <a:t>Ultimately, we’re able to combine these important factors to develop seeds that are more flavorful and pleasing to consumers, and that can be a big help in boosting consumption of these nutritious foods.  Let’s look at a few examples of current and developing projects.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late 20</a:t>
            </a:r>
            <a:r>
              <a:rPr lang="en-US" baseline="30000" dirty="0"/>
              <a:t>th</a:t>
            </a:r>
            <a:r>
              <a:rPr lang="en-US" dirty="0"/>
              <a:t> century, advances in technology enabled us to expand diversity of crops.  For years, university, government</a:t>
            </a:r>
            <a:r>
              <a:rPr lang="en-US" baseline="0" dirty="0"/>
              <a:t> and company scientists intensively researched and refined this process.  A major result has been GM seeds that maintain or increase the yield of crops while requiring less land and fewer inputs, both of which lessen the impact of agriculture on the environment and reduce costs for farmers.  </a:t>
            </a:r>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it</a:t>
            </a:r>
            <a:r>
              <a:rPr lang="en-US" baseline="0" dirty="0"/>
              <a:t> comes to flavor and color, tomatoes are a great example of what we’re focused on today. We know from our sensory lab research that many consumers are dissatisfied with some of today’s tomatoes and prefer them with a sweeter flavor. Our breeders found a great source for sweetness in wild tomatoes and were able to breed these taste traits into a commercial variety, boosting the sweetness factor.  </a:t>
            </a:r>
            <a:endParaRPr lang="en-US" dirty="0"/>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vegetable seed breeders are working on </a:t>
            </a:r>
            <a:r>
              <a:rPr lang="en-US" dirty="0" err="1"/>
              <a:t>Phytopthora</a:t>
            </a:r>
            <a:r>
              <a:rPr lang="en-US" dirty="0"/>
              <a:t>-resistant peppers. </a:t>
            </a:r>
            <a:r>
              <a:rPr lang="en-US" dirty="0" err="1"/>
              <a:t>Phytophthora</a:t>
            </a:r>
            <a:r>
              <a:rPr lang="en-US" dirty="0"/>
              <a:t> blight is a widespread and devastating disease, which can wipe out entire pepper fields, causing enormous losses.</a:t>
            </a:r>
          </a:p>
          <a:p>
            <a:endParaRPr lang="en-US" dirty="0">
              <a:latin typeface="+mn-lt"/>
            </a:endParaRPr>
          </a:p>
          <a:p>
            <a:pPr defTabSz="923007" eaLnBrk="0" hangingPunct="0">
              <a:defRPr/>
            </a:pPr>
            <a:r>
              <a:rPr lang="en-US" dirty="0">
                <a:latin typeface="+mn-lt"/>
              </a:rPr>
              <a:t>Pepper growers currently utilize a combination of fungicide applications and cultural practices such as crop rotation and water management to protect against this disease. Bayer estimates anywhere from 10 – 50% of the total fungicide expenditures in United States pepper production are made for management of </a:t>
            </a:r>
            <a:r>
              <a:rPr lang="en-US" dirty="0" err="1">
                <a:latin typeface="+mn-lt"/>
              </a:rPr>
              <a:t>Phtyophthora</a:t>
            </a:r>
            <a:r>
              <a:rPr lang="en-US" dirty="0">
                <a:latin typeface="+mn-lt"/>
              </a:rPr>
              <a:t>. Pepper growers in commonly impacted areas make multiple fungicide applications annually specifically for </a:t>
            </a:r>
            <a:r>
              <a:rPr lang="en-US" dirty="0" err="1">
                <a:latin typeface="+mn-lt"/>
              </a:rPr>
              <a:t>Phytophthora</a:t>
            </a:r>
            <a:r>
              <a:rPr lang="en-US" dirty="0">
                <a:latin typeface="+mn-lt"/>
              </a:rPr>
              <a:t>.  </a:t>
            </a:r>
          </a:p>
          <a:p>
            <a:pPr defTabSz="923007" eaLnBrk="0" hangingPunct="0">
              <a:defRPr/>
            </a:pPr>
            <a:endParaRPr lang="en-US" dirty="0"/>
          </a:p>
          <a:p>
            <a:pPr lvl="0"/>
            <a:r>
              <a:rPr lang="en-US" dirty="0"/>
              <a:t>Elite commercial pepper hybrids with high resistance to </a:t>
            </a:r>
            <a:r>
              <a:rPr lang="en-US" dirty="0" err="1"/>
              <a:t>Phytophthora</a:t>
            </a:r>
            <a:r>
              <a:rPr lang="en-US" dirty="0"/>
              <a:t> blight will enable farmers to increase productivity, simplify management and potentially reduce fungicide applications.</a:t>
            </a:r>
          </a:p>
          <a:p>
            <a:endParaRPr lang="en-US" dirty="0"/>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watermelon</a:t>
            </a:r>
            <a:r>
              <a:rPr lang="en-US" baseline="0" dirty="0"/>
              <a:t>, our breeding efforts are leading toward a melon that loses much less juice when it is cut. This is a boost to both sensory experience and convenience. Watermelons are always a great nutritious treat, but they’re not very convenient. They’re too big to fit in your lunchbox when they’re whole, and they’re messy once they’re cut … and all that mess can lead to consumers skipping out on a highly nutritious treat.</a:t>
            </a:r>
          </a:p>
          <a:p>
            <a:endParaRPr lang="en-US" baseline="0" dirty="0"/>
          </a:p>
          <a:p>
            <a:r>
              <a:rPr lang="en-US" baseline="0" dirty="0"/>
              <a:t>This new variety we’ve developed is ideal for cutting into cubes or slices without a mess. And if it’s easier to take with you, it’s much more likely to end up as part of your lunch.</a:t>
            </a:r>
            <a:endParaRPr lang="en-US" dirty="0"/>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a:t>
            </a:r>
            <a:r>
              <a:rPr lang="en-US" dirty="0" err="1"/>
              <a:t>BellaFina</a:t>
            </a:r>
            <a:r>
              <a:rPr lang="en-US" dirty="0"/>
              <a:t> bell</a:t>
            </a:r>
            <a:r>
              <a:rPr lang="en-US" baseline="0" dirty="0"/>
              <a:t> peppers include improvements in flavor, convenience and shelf life. They’re small, about 1/3 the size of a traditional bell pepper, which means that they provide a more convenient serving size for many consumers, with less chance for waste. They’re also sweeter and crunchier than most pepper varieties, which matches what consumers have told us that they’re looking for in our sensory research. And, like all peppers, </a:t>
            </a:r>
            <a:r>
              <a:rPr lang="en-US" baseline="0" dirty="0" err="1"/>
              <a:t>BellaFinas</a:t>
            </a:r>
            <a:r>
              <a:rPr lang="en-US" baseline="0" dirty="0"/>
              <a:t> are a great source of vitamin C.</a:t>
            </a:r>
          </a:p>
          <a:p>
            <a:endParaRPr lang="en-US" baseline="0" dirty="0"/>
          </a:p>
          <a:p>
            <a:r>
              <a:rPr lang="en-US" baseline="0" dirty="0"/>
              <a:t>It’s also important to call out the color of the peppers. Years ago, most consumers likely purchased the green peppers as they were less expensive than the yellow, orange and red. But the color variety does more than just make your dish look better. Each color gives the pepper a slightly different variance of nutritional values. For example, a red pepper has significantly more vitamin C than a green pepper. (https://ndb.nal.usda.gov/ndb/nutrients/report?nutrient1=401&amp;nutrient2=&amp;nutrient3=&amp;fg=11&amp;max=25&amp;subset=0&amp;offset=0&amp;sort=c&amp;totCount=777&amp;measureby=m)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8F7AC42-5E10-47CB-B87F-9204F672EBE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lvl1pPr>
              <a:defRPr>
                <a:solidFill>
                  <a:srgbClr val="66B512"/>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5" name="Straight Connector 4"/>
          <p:cNvCxnSpPr/>
          <p:nvPr userDrawn="1"/>
        </p:nvCxnSpPr>
        <p:spPr>
          <a:xfrm>
            <a:off x="457200" y="1981200"/>
            <a:ext cx="80772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33400" y="3962400"/>
            <a:ext cx="80010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639762"/>
          </a:xfrm>
        </p:spPr>
        <p:txBody>
          <a:bodyPr>
            <a:noAutofit/>
          </a:bodyPr>
          <a:lstStyle>
            <a:lvl1pPr>
              <a:defRPr sz="3600" b="0"/>
            </a:lvl1pPr>
          </a:lstStyle>
          <a:p>
            <a:r>
              <a:rPr lang="en-US" dirty="0"/>
              <a:t>Click to edit Master title</a:t>
            </a:r>
          </a:p>
        </p:txBody>
      </p:sp>
      <p:sp>
        <p:nvSpPr>
          <p:cNvPr id="3" name="Content Placeholder 2"/>
          <p:cNvSpPr>
            <a:spLocks noGrp="1"/>
          </p:cNvSpPr>
          <p:nvPr>
            <p:ph idx="1"/>
          </p:nvPr>
        </p:nvSpPr>
        <p:spPr>
          <a:xfrm>
            <a:off x="457200" y="1600200"/>
            <a:ext cx="7543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273D7-9888-4807-9582-3181C44EA721}" type="datetimeFigureOut">
              <a:rPr lang="en-US" smtClean="0"/>
              <a:pPr/>
              <a:t>8/4/2020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553200" y="6356350"/>
            <a:ext cx="19050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a:bodyPr>
          <a:lstStyle>
            <a:lvl1pPr>
              <a:defRPr sz="3600"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19050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639762"/>
          </a:xfrm>
        </p:spPr>
        <p:txBody>
          <a:bodyPr>
            <a:normAutofit/>
          </a:bodyPr>
          <a:lstStyle>
            <a:lvl1pPr>
              <a:defRPr sz="3600" b="1"/>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42273D7-9888-4807-9582-3181C44EA721}" type="datetimeFigureOut">
              <a:rPr lang="en-US" smtClean="0"/>
              <a:pPr/>
              <a:t>8/4/2020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19812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038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8/4/2020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8/4/2020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8/4/2020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219200"/>
          </a:xfrm>
        </p:spPr>
        <p:txBody>
          <a:bodyPr/>
          <a:lstStyle>
            <a:lvl1pPr>
              <a:defRPr sz="3600">
                <a:solidFill>
                  <a:srgbClr val="66B512"/>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6" name="Straight Connector 5"/>
          <p:cNvCxnSpPr/>
          <p:nvPr userDrawn="1"/>
        </p:nvCxnSpPr>
        <p:spPr>
          <a:xfrm flipV="1">
            <a:off x="8686800" y="0"/>
            <a:ext cx="0" cy="617220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29600"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rot="5400000">
            <a:off x="6934200" y="1901309"/>
            <a:ext cx="3962400" cy="369332"/>
          </a:xfrm>
          <a:prstGeom prst="rect">
            <a:avLst/>
          </a:prstGeom>
          <a:noFill/>
        </p:spPr>
        <p:txBody>
          <a:bodyPr wrap="square" rtlCol="0">
            <a:spAutoFit/>
          </a:bodyPr>
          <a:lstStyle/>
          <a:p>
            <a:r>
              <a:rPr lang="en-US" sz="1800" b="0" dirty="0">
                <a:solidFill>
                  <a:srgbClr val="10384F"/>
                </a:solidFill>
                <a:latin typeface="Arial" panose="020B0604020202020204" pitchFamily="34" charset="0"/>
                <a:cs typeface="Arial" panose="020B0604020202020204" pitchFamily="34" charset="0"/>
              </a:rPr>
              <a:t>PRESENTER’S NOTE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355219" y="6254034"/>
            <a:ext cx="589346" cy="450612"/>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8/4/2020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8/4/2020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8/4/2020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8/4/2020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8/4/2020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2DF809-3794-48CC-8A53-21F4798DFB95}" type="datetimeFigureOut">
              <a:rPr lang="en-US" smtClean="0"/>
              <a:pPr/>
              <a:t>8/4/2020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C40F4D1-17CA-40A6-A0DB-E072F0CFC3A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Right Image_Consumer B">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78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038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8/4/2020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8/4/2020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62000" y="2895600"/>
            <a:ext cx="7772400"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8/4/2020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8/4/2020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8/4/2020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8/4/2020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8/4/2020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8/4/2020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4DD258-0F47-42FD-80A6-0DEAEEC1C449}" type="datetimeFigureOut">
              <a:rPr lang="en-US" smtClean="0"/>
              <a:pPr/>
              <a:t>8/4/2020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78288F-3DF2-4B32-9ACB-ACE0230B0DF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1219200"/>
          </a:xfrm>
        </p:spPr>
        <p:txBody>
          <a:bodyPr/>
          <a:lstStyle>
            <a:lvl1pPr>
              <a:defRPr sz="3600"/>
            </a:lvl1pPr>
          </a:lstStyle>
          <a:p>
            <a:r>
              <a:rPr lang="en-US" dirty="0"/>
              <a:t>Click to edit Master title style</a:t>
            </a:r>
          </a:p>
        </p:txBody>
      </p:sp>
      <p:cxnSp>
        <p:nvCxnSpPr>
          <p:cNvPr id="6" name="Straight Connector 5"/>
          <p:cNvCxnSpPr/>
          <p:nvPr userDrawn="1"/>
        </p:nvCxnSpPr>
        <p:spPr>
          <a:xfrm flipV="1">
            <a:off x="8686800" y="0"/>
            <a:ext cx="0" cy="6172200"/>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29600" cy="0"/>
          </a:xfrm>
          <a:prstGeom prst="line">
            <a:avLst/>
          </a:prstGeom>
          <a:ln w="381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rot="5400000">
            <a:off x="6934200" y="1901309"/>
            <a:ext cx="3962400" cy="369332"/>
          </a:xfrm>
          <a:prstGeom prst="rect">
            <a:avLst/>
          </a:prstGeom>
          <a:noFill/>
        </p:spPr>
        <p:txBody>
          <a:bodyPr wrap="square" rtlCol="0">
            <a:spAutoFit/>
          </a:bodyPr>
          <a:lstStyle/>
          <a:p>
            <a:r>
              <a:rPr lang="en-US" sz="1800" b="0" dirty="0">
                <a:solidFill>
                  <a:schemeClr val="tx1"/>
                </a:solidFill>
              </a:rPr>
              <a:t>PRESENTER’S NOTE</a:t>
            </a:r>
          </a:p>
        </p:txBody>
      </p:sp>
      <p:pic>
        <p:nvPicPr>
          <p:cNvPr id="17" name="Picture 16"/>
          <p:cNvPicPr>
            <a:picLocks noChangeAspect="1"/>
          </p:cNvPicPr>
          <p:nvPr userDrawn="1"/>
        </p:nvPicPr>
        <p:blipFill>
          <a:blip r:embed="rId2" cstate="print"/>
          <a:srcRect b="27835"/>
          <a:stretch>
            <a:fillRect/>
          </a:stretch>
        </p:blipFill>
        <p:spPr bwMode="auto">
          <a:xfrm>
            <a:off x="8067675" y="6254034"/>
            <a:ext cx="1164434" cy="450612"/>
          </a:xfrm>
          <a:prstGeom prst="rect">
            <a:avLst/>
          </a:prstGeom>
          <a:noFill/>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57692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2125411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rgbClr val="1038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54007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47961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784108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94354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91303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448467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79205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r>
              <a:rPr lang="en-US" dirty="0"/>
              <a:t>Click to edit Master title style</a:t>
            </a:r>
          </a:p>
        </p:txBody>
      </p:sp>
      <p:cxnSp>
        <p:nvCxnSpPr>
          <p:cNvPr id="5" name="Straight Connector 4"/>
          <p:cNvCxnSpPr/>
          <p:nvPr userDrawn="1"/>
        </p:nvCxnSpPr>
        <p:spPr>
          <a:xfrm>
            <a:off x="457200" y="1981200"/>
            <a:ext cx="80772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33400" y="3962400"/>
            <a:ext cx="80010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57692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2125411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rgbClr val="1038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54007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639762"/>
          </a:xfrm>
        </p:spPr>
        <p:txBody>
          <a:bodyPr>
            <a:noAutofit/>
          </a:bodyPr>
          <a:lstStyle>
            <a:lvl1pPr>
              <a:defRPr sz="3600" b="0"/>
            </a:lvl1pPr>
          </a:lstStyle>
          <a:p>
            <a:r>
              <a:rPr lang="en-US" dirty="0"/>
              <a:t>Click to edit Master title</a:t>
            </a:r>
          </a:p>
        </p:txBody>
      </p:sp>
      <p:sp>
        <p:nvSpPr>
          <p:cNvPr id="3" name="Content Placeholder 2"/>
          <p:cNvSpPr>
            <a:spLocks noGrp="1"/>
          </p:cNvSpPr>
          <p:nvPr>
            <p:ph idx="1"/>
          </p:nvPr>
        </p:nvSpPr>
        <p:spPr>
          <a:xfrm>
            <a:off x="457200" y="1600200"/>
            <a:ext cx="7543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273D7-9888-4807-9582-3181C44EA721}" type="datetimeFigureOut">
              <a:rPr lang="en-US" smtClean="0"/>
              <a:pPr/>
              <a:t>8/4/2020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47961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784108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94354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91303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4484678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29C2E60-131A-F547-891A-71BEB2A8EF41}" type="datetimeFigureOut">
              <a:rPr lang="en-US" smtClean="0"/>
              <a:pPr/>
              <a:t>8/4/2020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B9B73602-0E34-FC43-99C7-6F7B27D7C02E}" type="slidenum">
              <a:rPr lang="en-US" smtClean="0"/>
              <a:pPr/>
              <a:t>‹#›</a:t>
            </a:fld>
            <a:endParaRPr lang="en-US"/>
          </a:p>
        </p:txBody>
      </p:sp>
    </p:spTree>
    <p:extLst>
      <p:ext uri="{BB962C8B-B14F-4D97-AF65-F5344CB8AC3E}">
        <p14:creationId xmlns:p14="http://schemas.microsoft.com/office/powerpoint/2010/main" val="18792056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r>
              <a:rPr lang="en-US" dirty="0"/>
              <a:t>Click to edit Master title style</a:t>
            </a:r>
          </a:p>
        </p:txBody>
      </p:sp>
      <p:cxnSp>
        <p:nvCxnSpPr>
          <p:cNvPr id="5" name="Straight Connector 4"/>
          <p:cNvCxnSpPr/>
          <p:nvPr userDrawn="1"/>
        </p:nvCxnSpPr>
        <p:spPr>
          <a:xfrm>
            <a:off x="457200" y="1981200"/>
            <a:ext cx="80772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33400" y="3962400"/>
            <a:ext cx="8001000" cy="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1038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553200" y="6356350"/>
            <a:ext cx="19050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normAutofit/>
          </a:bodyPr>
          <a:lstStyle>
            <a:lvl1pPr>
              <a:defRPr sz="3600" b="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19050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639762"/>
          </a:xfrm>
        </p:spPr>
        <p:txBody>
          <a:bodyPr>
            <a:normAutofit/>
          </a:bodyPr>
          <a:lstStyle>
            <a:lvl1pPr>
              <a:defRPr sz="3600" b="0"/>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42273D7-9888-4807-9582-3181C44EA721}" type="datetimeFigureOut">
              <a:rPr lang="en-US" smtClean="0"/>
              <a:pPr/>
              <a:t>8/4/2020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1981200" cy="365125"/>
          </a:xfrm>
          <a:prstGeom prst="rect">
            <a:avLst/>
          </a:prstGeom>
        </p:spPr>
        <p:txBody>
          <a:bodyPr/>
          <a:lstStyle/>
          <a:p>
            <a:fld id="{EA7665D1-2C3C-4E0D-97AA-2EA738D3C0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8610600" cy="86875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5.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6.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362200"/>
            <a:ext cx="8229600" cy="1143000"/>
          </a:xfrm>
          <a:prstGeom prst="rect">
            <a:avLst/>
          </a:prstGeom>
        </p:spPr>
        <p:txBody>
          <a:bodyPr vert="horz" lIns="91440" tIns="45720" rIns="91440" bIns="45720" rtlCol="0" anchor="ctr">
            <a:no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ctr" defTabSz="914400" rtl="0" eaLnBrk="1" latinLnBrk="0" hangingPunct="1">
        <a:spcBef>
          <a:spcPct val="0"/>
        </a:spcBef>
        <a:buNone/>
        <a:defRPr sz="44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flipV="1">
            <a:off x="8686800" y="0"/>
            <a:ext cx="0" cy="61436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0" y="6553200"/>
            <a:ext cx="822007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rot="5400000">
            <a:off x="6934200" y="193574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Organic &amp; Conventional Farming</a:t>
            </a: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txStyles>
    <p:titleStyle>
      <a:lvl1pPr algn="ctr" defTabSz="914400" rtl="0" eaLnBrk="1" latinLnBrk="0" hangingPunct="1">
        <a:spcBef>
          <a:spcPct val="0"/>
        </a:spcBef>
        <a:buNone/>
        <a:defRPr sz="3600" b="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flipV="1">
            <a:off x="8686800" y="0"/>
            <a:ext cx="0" cy="61436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0" y="6553200"/>
            <a:ext cx="822007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rot="5400000">
            <a:off x="6934200" y="193574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Understanding</a:t>
            </a:r>
            <a:r>
              <a:rPr lang="en-US" sz="1600" baseline="0" dirty="0">
                <a:solidFill>
                  <a:srgbClr val="10384F"/>
                </a:solidFill>
                <a:latin typeface="Arial" panose="020B0604020202020204" pitchFamily="34" charset="0"/>
                <a:cs typeface="Arial" panose="020B0604020202020204" pitchFamily="34" charset="0"/>
              </a:rPr>
              <a:t> Pesticides</a:t>
            </a:r>
            <a:endParaRPr lang="en-US" sz="1600" dirty="0">
              <a:solidFill>
                <a:srgbClr val="10384F"/>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txStyles>
    <p:titleStyle>
      <a:lvl1pPr algn="ctr" defTabSz="914400" rtl="0" eaLnBrk="1" latinLnBrk="0" hangingPunct="1">
        <a:spcBef>
          <a:spcPct val="0"/>
        </a:spcBef>
        <a:buNone/>
        <a:defRPr sz="3600" b="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74638"/>
            <a:ext cx="8001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1600200"/>
            <a:ext cx="8001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V="1">
            <a:off x="8686800" y="0"/>
            <a:ext cx="0" cy="616267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6543675"/>
            <a:ext cx="8210550" cy="9525"/>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rot="5400000">
            <a:off x="6934200" y="197384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STATISTICS</a:t>
            </a:r>
          </a:p>
        </p:txBody>
      </p: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336169" y="624450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Lst>
  <p:txStyles>
    <p:titleStyle>
      <a:lvl1pPr algn="ctr" defTabSz="914400" rtl="0" eaLnBrk="1" latinLnBrk="0" hangingPunct="1">
        <a:spcBef>
          <a:spcPct val="0"/>
        </a:spcBef>
        <a:buNone/>
        <a:defRPr sz="4400" kern="1200">
          <a:solidFill>
            <a:srgbClr val="66B51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962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686800" y="0"/>
            <a:ext cx="0" cy="6115050"/>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0" y="6553200"/>
            <a:ext cx="8229600"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rot="5400000">
            <a:off x="6934200" y="1992898"/>
            <a:ext cx="3962400" cy="338554"/>
          </a:xfrm>
          <a:prstGeom prst="rect">
            <a:avLst/>
          </a:prstGeom>
          <a:noFill/>
        </p:spPr>
        <p:txBody>
          <a:bodyPr wrap="square" rtlCol="0">
            <a:spAutoFit/>
          </a:bodyPr>
          <a:lstStyle/>
          <a:p>
            <a:r>
              <a:rPr lang="en-US" sz="1600" dirty="0">
                <a:solidFill>
                  <a:srgbClr val="10384F"/>
                </a:solidFill>
                <a:latin typeface="Arial" panose="020B0604020202020204" pitchFamily="34" charset="0"/>
                <a:cs typeface="Arial" panose="020B0604020202020204" pitchFamily="34" charset="0"/>
              </a:rPr>
              <a:t>AG INNOVATION</a:t>
            </a:r>
          </a:p>
        </p:txBody>
      </p:sp>
      <p:pic>
        <p:nvPicPr>
          <p:cNvPr id="17" name="Picture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336169" y="6244509"/>
            <a:ext cx="589346" cy="450612"/>
          </a:xfrm>
          <a:prstGeom prst="rect">
            <a:avLst/>
          </a:prstGeom>
          <a:noFill/>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707" r:id="rId10"/>
  </p:sldLayoutIdLst>
  <p:txStyles>
    <p:titleStyle>
      <a:lvl1pPr algn="ctr" defTabSz="914400" rtl="0" eaLnBrk="1" latinLnBrk="0" hangingPunct="1">
        <a:spcBef>
          <a:spcPct val="0"/>
        </a:spcBef>
        <a:buNone/>
        <a:defRPr sz="3600" b="0" kern="1200">
          <a:solidFill>
            <a:srgbClr val="66B512"/>
          </a:solidFill>
          <a:latin typeface="Arial" panose="020B0604020202020204" pitchFamily="34" charset="0"/>
          <a:ea typeface="Verdana" pitchFamily="34" charset="0"/>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0384F"/>
          </a:solidFill>
          <a:latin typeface="Arial" panose="020B0604020202020204" pitchFamily="34" charset="0"/>
          <a:ea typeface="Verdana"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10384F"/>
          </a:solidFill>
          <a:latin typeface="Arial" panose="020B0604020202020204" pitchFamily="34" charset="0"/>
          <a:ea typeface="Verdana"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10384F"/>
          </a:solidFill>
          <a:latin typeface="Arial" panose="020B0604020202020204" pitchFamily="34" charset="0"/>
          <a:ea typeface="Verdana"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Verdana"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10384F"/>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V="1">
            <a:off x="8686800" y="0"/>
            <a:ext cx="0" cy="61817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3912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rot="5400000">
            <a:off x="6934200" y="1907173"/>
            <a:ext cx="3962400" cy="338554"/>
          </a:xfrm>
          <a:prstGeom prst="rect">
            <a:avLst/>
          </a:prstGeom>
          <a:noFill/>
        </p:spPr>
        <p:txBody>
          <a:bodyPr wrap="square" rtlCol="0">
            <a:spAutoFit/>
          </a:bodyPr>
          <a:lstStyle/>
          <a:p>
            <a:r>
              <a:rPr lang="en-US" sz="1600" b="0" dirty="0">
                <a:solidFill>
                  <a:srgbClr val="10384F"/>
                </a:solidFill>
                <a:latin typeface="Arial" panose="020B0604020202020204" pitchFamily="34" charset="0"/>
                <a:ea typeface="Verdana" charset="0"/>
                <a:cs typeface="Arial" panose="020B0604020202020204" pitchFamily="34" charset="0"/>
              </a:rPr>
              <a:t>UNDERSTANDING GMOs</a:t>
            </a:r>
          </a:p>
        </p:txBody>
      </p:sp>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345694" y="6254034"/>
            <a:ext cx="589346" cy="450612"/>
          </a:xfrm>
          <a:prstGeom prst="rect">
            <a:avLst/>
          </a:prstGeom>
          <a:noFill/>
        </p:spPr>
      </p:pic>
    </p:spTree>
    <p:extLst>
      <p:ext uri="{BB962C8B-B14F-4D97-AF65-F5344CB8AC3E}">
        <p14:creationId xmlns:p14="http://schemas.microsoft.com/office/powerpoint/2010/main" val="21128398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95" r:id="rId10"/>
  </p:sldLayoutIdLst>
  <p:txStyles>
    <p:titleStyle>
      <a:lvl1pPr algn="l" defTabSz="914400" rtl="0" eaLnBrk="1" latinLnBrk="0" hangingPunct="1">
        <a:lnSpc>
          <a:spcPct val="90000"/>
        </a:lnSpc>
        <a:spcBef>
          <a:spcPct val="0"/>
        </a:spcBef>
        <a:buNone/>
        <a:defRPr sz="4400" kern="1200">
          <a:solidFill>
            <a:srgbClr val="66B51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1038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V="1">
            <a:off x="8686800" y="0"/>
            <a:ext cx="0" cy="6181726"/>
          </a:xfrm>
          <a:prstGeom prst="line">
            <a:avLst/>
          </a:prstGeom>
          <a:ln w="38100" cap="rnd">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0" y="6553200"/>
            <a:ext cx="8239125" cy="0"/>
          </a:xfrm>
          <a:prstGeom prst="line">
            <a:avLst/>
          </a:prstGeom>
          <a:ln w="38100" cap="rnd">
            <a:solidFill>
              <a:srgbClr val="0091DF"/>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rot="5400000">
            <a:off x="6934200" y="1945273"/>
            <a:ext cx="3962400" cy="338554"/>
          </a:xfrm>
          <a:prstGeom prst="rect">
            <a:avLst/>
          </a:prstGeom>
          <a:noFill/>
        </p:spPr>
        <p:txBody>
          <a:bodyPr wrap="square" rtlCol="0">
            <a:spAutoFit/>
          </a:bodyPr>
          <a:lstStyle/>
          <a:p>
            <a:r>
              <a:rPr lang="en-US" sz="1600" b="0" dirty="0">
                <a:solidFill>
                  <a:srgbClr val="10384F"/>
                </a:solidFill>
                <a:latin typeface="Arial" panose="020B0604020202020204" pitchFamily="34" charset="0"/>
                <a:ea typeface="Verdana" charset="0"/>
                <a:cs typeface="Arial" panose="020B0604020202020204" pitchFamily="34" charset="0"/>
              </a:rPr>
              <a:t>VEGETABLE</a:t>
            </a:r>
            <a:r>
              <a:rPr lang="en-US" sz="1600" b="0" baseline="0" dirty="0">
                <a:solidFill>
                  <a:srgbClr val="10384F"/>
                </a:solidFill>
                <a:latin typeface="Arial" panose="020B0604020202020204" pitchFamily="34" charset="0"/>
                <a:ea typeface="Verdana" charset="0"/>
                <a:cs typeface="Arial" panose="020B0604020202020204" pitchFamily="34" charset="0"/>
              </a:rPr>
              <a:t> BREEDING</a:t>
            </a:r>
            <a:endParaRPr lang="en-US" sz="1600" b="0" dirty="0">
              <a:solidFill>
                <a:srgbClr val="10384F"/>
              </a:solidFill>
              <a:latin typeface="Arial" panose="020B0604020202020204" pitchFamily="34" charset="0"/>
              <a:ea typeface="Verdana" charset="0"/>
              <a:cs typeface="Arial" panose="020B0604020202020204" pitchFamily="34" charset="0"/>
            </a:endParaRPr>
          </a:p>
        </p:txBody>
      </p:sp>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345694" y="6263559"/>
            <a:ext cx="589346" cy="450612"/>
          </a:xfrm>
          <a:prstGeom prst="rect">
            <a:avLst/>
          </a:prstGeom>
          <a:noFill/>
        </p:spPr>
      </p:pic>
    </p:spTree>
    <p:extLst>
      <p:ext uri="{BB962C8B-B14F-4D97-AF65-F5344CB8AC3E}">
        <p14:creationId xmlns:p14="http://schemas.microsoft.com/office/powerpoint/2010/main" val="21128398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914400" rtl="0" eaLnBrk="1" latinLnBrk="0" hangingPunct="1">
        <a:lnSpc>
          <a:spcPct val="90000"/>
        </a:lnSpc>
        <a:spcBef>
          <a:spcPct val="0"/>
        </a:spcBef>
        <a:buNone/>
        <a:defRPr sz="4400" kern="1200">
          <a:solidFill>
            <a:srgbClr val="66B51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1038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1038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1038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1038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8.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cropscience.bayer.com/who-we-are/farmer-partner-resources/resource-library" TargetMode="External"/><Relationship Id="rId2" Type="http://schemas.openxmlformats.org/officeDocument/2006/relationships/hyperlink" Target="mailto:scientificResources@baye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ropscience.bayer.com/who-we-are/farmer-partner-resources/resource-library" TargetMode="External"/><Relationship Id="rId2" Type="http://schemas.openxmlformats.org/officeDocument/2006/relationships/hyperlink" Target="mailto:scientific.resources@bayer.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1981200"/>
            <a:ext cx="8570976" cy="1981200"/>
          </a:xfrm>
          <a:prstGeom prst="rect">
            <a:avLst/>
          </a:prstGeom>
          <a:ln>
            <a:solidFill>
              <a:srgbClr val="0091DF"/>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Plant Breeding</a:t>
            </a:r>
            <a:r>
              <a:rPr kumimoji="0" lang="en-US" sz="4000" b="0"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Basics</a:t>
            </a:r>
            <a:endParaRPr kumimoji="0" lang="en-US" sz="4000" b="0" i="0" u="none" strike="noStrike" kern="1200" cap="none" spc="0" normalizeH="0" baseline="0" noProof="0" dirty="0">
              <a:ln>
                <a:noFill/>
              </a:ln>
              <a:solidFill>
                <a:schemeClr val="accent2"/>
              </a:solidFill>
              <a:effectLst/>
              <a:uLnTx/>
              <a:uFillTx/>
              <a:latin typeface="Arial" panose="020B0604020202020204" pitchFamily="34" charset="0"/>
              <a:ea typeface="+mj-ea"/>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898" y="5776686"/>
            <a:ext cx="727359" cy="7273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2658" r="18370" b="18370"/>
          <a:stretch/>
        </p:blipFill>
        <p:spPr bwMode="auto">
          <a:xfrm>
            <a:off x="2703444" y="1232453"/>
            <a:ext cx="5440432" cy="4831078"/>
          </a:xfrm>
          <a:prstGeom prst="rect">
            <a:avLst/>
          </a:prstGeom>
          <a:noFill/>
          <a:ln w="38100">
            <a:noFill/>
            <a:miter lim="800000"/>
            <a:headEnd/>
            <a:tailEnd/>
          </a:ln>
          <a:effectLst/>
        </p:spPr>
      </p:pic>
      <p:sp>
        <p:nvSpPr>
          <p:cNvPr id="3" name="Title 1"/>
          <p:cNvSpPr txBox="1">
            <a:spLocks/>
          </p:cNvSpPr>
          <p:nvPr/>
        </p:nvSpPr>
        <p:spPr>
          <a:xfrm>
            <a:off x="-600075" y="283746"/>
            <a:ext cx="80010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solidFill>
                  <a:srgbClr val="66B512"/>
                </a:solidFill>
                <a:latin typeface="Arial" panose="020B0604020202020204" pitchFamily="34" charset="0"/>
                <a:ea typeface="Verdana" pitchFamily="34" charset="0"/>
                <a:cs typeface="Arial" panose="020B0604020202020204" pitchFamily="34" charset="0"/>
              </a:rPr>
              <a:t>Extended Quality Watermelon</a:t>
            </a:r>
            <a:endPar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
        <p:nvSpPr>
          <p:cNvPr id="4" name="Rectangle 3"/>
          <p:cNvSpPr/>
          <p:nvPr/>
        </p:nvSpPr>
        <p:spPr>
          <a:xfrm>
            <a:off x="166255" y="1628257"/>
            <a:ext cx="2385203" cy="3727174"/>
          </a:xfrm>
          <a:prstGeom prst="rect">
            <a:avLst/>
          </a:prstGeom>
        </p:spPr>
        <p:txBody>
          <a:bodyPr wrap="square">
            <a:spAutoFit/>
          </a:bodyPr>
          <a:lstStyle/>
          <a:p>
            <a:pPr>
              <a:lnSpc>
                <a:spcPct val="80000"/>
              </a:lnSpc>
              <a:spcBef>
                <a:spcPts val="2400"/>
              </a:spcBef>
              <a:spcAft>
                <a:spcPts val="600"/>
              </a:spcAft>
              <a:defRPr/>
            </a:pPr>
            <a:r>
              <a:rPr lang="en-US" sz="2200" kern="0" dirty="0">
                <a:solidFill>
                  <a:srgbClr val="66B512"/>
                </a:solidFill>
                <a:latin typeface="Arial" panose="020B0604020202020204" pitchFamily="34" charset="0"/>
                <a:ea typeface="Verdana" pitchFamily="34" charset="0"/>
                <a:cs typeface="Arial" panose="020B0604020202020204" pitchFamily="34" charset="0"/>
              </a:rPr>
              <a:t>This watermelon </a:t>
            </a:r>
            <a:r>
              <a:rPr lang="en-US" sz="2200" b="1" kern="0" dirty="0">
                <a:solidFill>
                  <a:srgbClr val="0091DF"/>
                </a:solidFill>
                <a:latin typeface="Arial" panose="020B0604020202020204" pitchFamily="34" charset="0"/>
                <a:ea typeface="Verdana" pitchFamily="34" charset="0"/>
                <a:cs typeface="Arial" panose="020B0604020202020204" pitchFamily="34" charset="0"/>
              </a:rPr>
              <a:t>loses much less juice</a:t>
            </a:r>
            <a:r>
              <a:rPr lang="en-US" sz="2200" kern="0" cap="all" dirty="0">
                <a:solidFill>
                  <a:srgbClr val="66B512"/>
                </a:solidFill>
                <a:latin typeface="Arial" panose="020B0604020202020204" pitchFamily="34" charset="0"/>
                <a:ea typeface="Verdana" pitchFamily="34" charset="0"/>
                <a:cs typeface="Arial" panose="020B0604020202020204" pitchFamily="34" charset="0"/>
              </a:rPr>
              <a:t>,</a:t>
            </a:r>
            <a:r>
              <a:rPr lang="en-US" sz="2200" b="1" kern="0" cap="all" dirty="0">
                <a:solidFill>
                  <a:srgbClr val="66B512"/>
                </a:solidFill>
                <a:latin typeface="Arial" panose="020B0604020202020204" pitchFamily="34" charset="0"/>
                <a:ea typeface="Verdana" pitchFamily="34" charset="0"/>
                <a:cs typeface="Arial" panose="020B0604020202020204" pitchFamily="34" charset="0"/>
              </a:rPr>
              <a:t> </a:t>
            </a:r>
            <a:r>
              <a:rPr lang="en-US" sz="2200" kern="0" dirty="0">
                <a:solidFill>
                  <a:srgbClr val="66B512"/>
                </a:solidFill>
                <a:latin typeface="Arial" panose="020B0604020202020204" pitchFamily="34" charset="0"/>
                <a:ea typeface="Verdana" pitchFamily="34" charset="0"/>
                <a:cs typeface="Arial" panose="020B0604020202020204" pitchFamily="34" charset="0"/>
              </a:rPr>
              <a:t>so </a:t>
            </a:r>
            <a:br>
              <a:rPr lang="en-US" sz="2200" kern="0" dirty="0">
                <a:solidFill>
                  <a:srgbClr val="66B512"/>
                </a:solidFill>
                <a:latin typeface="Arial" panose="020B0604020202020204" pitchFamily="34" charset="0"/>
                <a:ea typeface="Verdana" pitchFamily="34" charset="0"/>
                <a:cs typeface="Arial" panose="020B0604020202020204" pitchFamily="34" charset="0"/>
              </a:rPr>
            </a:br>
            <a:r>
              <a:rPr lang="en-US" sz="2200" kern="0" dirty="0">
                <a:solidFill>
                  <a:srgbClr val="66B512"/>
                </a:solidFill>
                <a:latin typeface="Arial" panose="020B0604020202020204" pitchFamily="34" charset="0"/>
                <a:ea typeface="Verdana" pitchFamily="34" charset="0"/>
                <a:cs typeface="Arial" panose="020B0604020202020204" pitchFamily="34" charset="0"/>
              </a:rPr>
              <a:t>is </a:t>
            </a:r>
            <a:r>
              <a:rPr lang="en-US" sz="2200" b="1" kern="0" dirty="0">
                <a:solidFill>
                  <a:srgbClr val="0091DF"/>
                </a:solidFill>
                <a:latin typeface="Arial" panose="020B0604020202020204" pitchFamily="34" charset="0"/>
                <a:ea typeface="Verdana" pitchFamily="34" charset="0"/>
                <a:cs typeface="Arial" panose="020B0604020202020204" pitchFamily="34" charset="0"/>
              </a:rPr>
              <a:t>less messy </a:t>
            </a:r>
            <a:r>
              <a:rPr lang="en-US" sz="2200" kern="0" dirty="0">
                <a:solidFill>
                  <a:srgbClr val="66B512"/>
                </a:solidFill>
                <a:latin typeface="Arial" panose="020B0604020202020204" pitchFamily="34" charset="0"/>
                <a:ea typeface="Verdana" pitchFamily="34" charset="0"/>
                <a:cs typeface="Arial" panose="020B0604020202020204" pitchFamily="34" charset="0"/>
              </a:rPr>
              <a:t>when slicing, eating and </a:t>
            </a:r>
            <a:br>
              <a:rPr lang="en-US" sz="2200" kern="0" dirty="0">
                <a:solidFill>
                  <a:srgbClr val="66B512"/>
                </a:solidFill>
                <a:latin typeface="Arial" panose="020B0604020202020204" pitchFamily="34" charset="0"/>
                <a:ea typeface="Verdana" pitchFamily="34" charset="0"/>
                <a:cs typeface="Arial" panose="020B0604020202020204" pitchFamily="34" charset="0"/>
              </a:rPr>
            </a:br>
            <a:r>
              <a:rPr lang="en-US" sz="2200" kern="0" dirty="0">
                <a:solidFill>
                  <a:srgbClr val="66B512"/>
                </a:solidFill>
                <a:latin typeface="Arial" panose="020B0604020202020204" pitchFamily="34" charset="0"/>
                <a:ea typeface="Verdana" pitchFamily="34" charset="0"/>
                <a:cs typeface="Arial" panose="020B0604020202020204" pitchFamily="34" charset="0"/>
              </a:rPr>
              <a:t>storing after it is cut.</a:t>
            </a:r>
          </a:p>
          <a:p>
            <a:pPr>
              <a:lnSpc>
                <a:spcPct val="80000"/>
              </a:lnSpc>
              <a:spcBef>
                <a:spcPts val="2400"/>
              </a:spcBef>
              <a:spcAft>
                <a:spcPts val="600"/>
              </a:spcAft>
              <a:defRPr/>
            </a:pPr>
            <a:r>
              <a:rPr lang="en-US" sz="2200" kern="0" dirty="0">
                <a:solidFill>
                  <a:srgbClr val="66B512"/>
                </a:solidFill>
                <a:latin typeface="Arial" panose="020B0604020202020204" pitchFamily="34" charset="0"/>
                <a:ea typeface="Verdana" pitchFamily="34" charset="0"/>
                <a:cs typeface="Arial" panose="020B0604020202020204" pitchFamily="34" charset="0"/>
              </a:rPr>
              <a:t>Ideal for </a:t>
            </a:r>
            <a:r>
              <a:rPr lang="en-US" sz="2200" b="1" kern="0" dirty="0">
                <a:solidFill>
                  <a:srgbClr val="0091DF"/>
                </a:solidFill>
                <a:latin typeface="Arial" panose="020B0604020202020204" pitchFamily="34" charset="0"/>
                <a:ea typeface="Verdana" pitchFamily="34" charset="0"/>
                <a:cs typeface="Arial" panose="020B0604020202020204" pitchFamily="34" charset="0"/>
              </a:rPr>
              <a:t>fresh-cut halves</a:t>
            </a:r>
            <a:r>
              <a:rPr lang="en-US" sz="2200" b="1" kern="0" dirty="0">
                <a:solidFill>
                  <a:srgbClr val="66B512"/>
                </a:solidFill>
                <a:latin typeface="Arial" panose="020B0604020202020204" pitchFamily="34" charset="0"/>
                <a:ea typeface="Verdana" pitchFamily="34" charset="0"/>
                <a:cs typeface="Arial" panose="020B0604020202020204" pitchFamily="34" charset="0"/>
              </a:rPr>
              <a:t>, </a:t>
            </a:r>
            <a:br>
              <a:rPr lang="en-US" sz="2200" b="1" kern="0" dirty="0">
                <a:solidFill>
                  <a:srgbClr val="66B512"/>
                </a:solidFill>
                <a:latin typeface="Arial" panose="020B0604020202020204" pitchFamily="34" charset="0"/>
                <a:ea typeface="Verdana" pitchFamily="34" charset="0"/>
                <a:cs typeface="Arial" panose="020B0604020202020204" pitchFamily="34" charset="0"/>
              </a:rPr>
            </a:br>
            <a:r>
              <a:rPr lang="en-US" sz="2200" b="1" kern="0" dirty="0">
                <a:solidFill>
                  <a:srgbClr val="0091DF"/>
                </a:solidFill>
                <a:latin typeface="Arial" panose="020B0604020202020204" pitchFamily="34" charset="0"/>
                <a:ea typeface="Verdana" pitchFamily="34" charset="0"/>
                <a:cs typeface="Arial" panose="020B0604020202020204" pitchFamily="34" charset="0"/>
              </a:rPr>
              <a:t>quarters</a:t>
            </a:r>
            <a:r>
              <a:rPr lang="en-US" sz="2200" b="1" kern="0" dirty="0">
                <a:solidFill>
                  <a:srgbClr val="66B512"/>
                </a:solidFill>
                <a:latin typeface="Arial" panose="020B0604020202020204" pitchFamily="34" charset="0"/>
                <a:ea typeface="Verdana" pitchFamily="34" charset="0"/>
                <a:cs typeface="Arial" panose="020B0604020202020204" pitchFamily="34" charset="0"/>
              </a:rPr>
              <a:t>, </a:t>
            </a:r>
            <a:r>
              <a:rPr lang="en-US" sz="2200" b="1" kern="0" dirty="0">
                <a:solidFill>
                  <a:srgbClr val="0091DF"/>
                </a:solidFill>
                <a:latin typeface="Arial" panose="020B0604020202020204" pitchFamily="34" charset="0"/>
                <a:ea typeface="Verdana" pitchFamily="34" charset="0"/>
                <a:cs typeface="Arial" panose="020B0604020202020204" pitchFamily="34" charset="0"/>
              </a:rPr>
              <a:t>slices</a:t>
            </a:r>
            <a:r>
              <a:rPr lang="en-US" sz="2200" b="1" kern="0" dirty="0">
                <a:solidFill>
                  <a:srgbClr val="66B512"/>
                </a:solidFill>
                <a:latin typeface="Arial" panose="020B0604020202020204" pitchFamily="34" charset="0"/>
                <a:ea typeface="Verdana" pitchFamily="34" charset="0"/>
                <a:cs typeface="Arial" panose="020B0604020202020204" pitchFamily="34" charset="0"/>
              </a:rPr>
              <a:t> </a:t>
            </a:r>
            <a:r>
              <a:rPr lang="en-US" sz="2200" kern="0" dirty="0">
                <a:solidFill>
                  <a:srgbClr val="66B512"/>
                </a:solidFill>
                <a:latin typeface="Arial" panose="020B0604020202020204" pitchFamily="34" charset="0"/>
                <a:ea typeface="Verdana" pitchFamily="34" charset="0"/>
                <a:cs typeface="Arial" panose="020B0604020202020204" pitchFamily="34" charset="0"/>
              </a:rPr>
              <a:t>and</a:t>
            </a:r>
            <a:r>
              <a:rPr lang="en-US" sz="2200" b="1" kern="0" dirty="0">
                <a:solidFill>
                  <a:srgbClr val="66B512"/>
                </a:solidFill>
                <a:latin typeface="Arial" panose="020B0604020202020204" pitchFamily="34" charset="0"/>
                <a:ea typeface="Verdana" pitchFamily="34" charset="0"/>
                <a:cs typeface="Arial" panose="020B0604020202020204" pitchFamily="34" charset="0"/>
              </a:rPr>
              <a:t> </a:t>
            </a:r>
            <a:r>
              <a:rPr lang="en-US" sz="2200" b="1" kern="0" dirty="0">
                <a:solidFill>
                  <a:srgbClr val="0091DF"/>
                </a:solidFill>
                <a:latin typeface="Arial" panose="020B0604020202020204" pitchFamily="34" charset="0"/>
                <a:ea typeface="Verdana" pitchFamily="34" charset="0"/>
                <a:cs typeface="Arial" panose="020B0604020202020204" pitchFamily="34" charset="0"/>
              </a:rPr>
              <a:t>cubes</a:t>
            </a:r>
            <a:r>
              <a:rPr lang="en-US" sz="2200" b="1" kern="0" dirty="0">
                <a:solidFill>
                  <a:srgbClr val="66B512"/>
                </a:solidFill>
                <a:latin typeface="Arial" panose="020B0604020202020204" pitchFamily="34" charset="0"/>
                <a:ea typeface="Verdana" pitchFamily="34" charset="0"/>
                <a:cs typeface="Arial" panose="020B0604020202020204" pitchFamily="34" charset="0"/>
              </a:rPr>
              <a:t>.</a:t>
            </a:r>
            <a:endParaRPr lang="en-US" sz="2200" b="1" kern="0" cap="all" dirty="0">
              <a:solidFill>
                <a:srgbClr val="66B512"/>
              </a:solidFill>
              <a:latin typeface="Arial" panose="020B0604020202020204" pitchFamily="34" charset="0"/>
              <a:ea typeface="Verdana"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5787" y="354150"/>
            <a:ext cx="8004313"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a:solidFill>
                  <a:srgbClr val="66B512"/>
                </a:solidFill>
                <a:latin typeface="Arial" panose="020B0604020202020204" pitchFamily="34" charset="0"/>
                <a:ea typeface="Verdana" pitchFamily="34" charset="0"/>
                <a:cs typeface="Arial" panose="020B0604020202020204" pitchFamily="34" charset="0"/>
              </a:rPr>
              <a:t>Sweet Tasting, More Convenient Mini Bell Peppers</a:t>
            </a:r>
            <a:endPar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44416" t="6982" r="19166" b="12552"/>
          <a:stretch/>
        </p:blipFill>
        <p:spPr>
          <a:xfrm>
            <a:off x="2" y="1504145"/>
            <a:ext cx="3103385" cy="4554231"/>
          </a:xfrm>
          <a:prstGeom prst="rect">
            <a:avLst/>
          </a:prstGeom>
        </p:spPr>
      </p:pic>
      <p:sp>
        <p:nvSpPr>
          <p:cNvPr id="4" name="Content Placeholder 4"/>
          <p:cNvSpPr txBox="1">
            <a:spLocks/>
          </p:cNvSpPr>
          <p:nvPr/>
        </p:nvSpPr>
        <p:spPr>
          <a:xfrm>
            <a:off x="3285867" y="1471772"/>
            <a:ext cx="5377070" cy="4297893"/>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600"/>
              </a:spcAft>
              <a:buClrTx/>
              <a:buSzTx/>
              <a:buFont typeface="Arial"/>
              <a:buNone/>
              <a:tabLst/>
              <a:defRPr/>
            </a:pPr>
            <a:r>
              <a:rPr kumimoji="0" lang="en-US" sz="2200" b="1" i="0" u="none" strike="noStrike" kern="1200" cap="none" spc="0" normalizeH="0" baseline="0" noProof="0" dirty="0">
                <a:ln>
                  <a:noFill/>
                </a:ln>
                <a:solidFill>
                  <a:srgbClr val="10384F"/>
                </a:solidFill>
                <a:effectLst/>
                <a:uLnTx/>
                <a:uFillTx/>
                <a:latin typeface="Arial" panose="020B0604020202020204" pitchFamily="34" charset="0"/>
                <a:ea typeface="Verdana" pitchFamily="34" charset="0"/>
                <a:cs typeface="Arial" panose="020B0604020202020204" pitchFamily="34" charset="0"/>
              </a:rPr>
              <a:t>Better Value</a:t>
            </a:r>
            <a:br>
              <a:rPr kumimoji="0" lang="en-US" sz="2200" b="0" i="1" u="none" strike="noStrike" kern="1200" cap="none" spc="0" normalizeH="0" baseline="0" noProof="0" dirty="0">
                <a:ln>
                  <a:noFill/>
                </a:ln>
                <a:solidFill>
                  <a:srgbClr val="9DBB67"/>
                </a:solidFill>
                <a:effectLst/>
                <a:uLnTx/>
                <a:uFillTx/>
                <a:latin typeface="Arial" panose="020B0604020202020204" pitchFamily="34" charset="0"/>
                <a:ea typeface="Verdana" pitchFamily="34" charset="0"/>
                <a:cs typeface="Arial" panose="020B0604020202020204" pitchFamily="34" charset="0"/>
              </a:rPr>
            </a:br>
            <a: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One third the size of standard bell peppers, </a:t>
            </a:r>
            <a:b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br>
            <a: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at an equally affordable price point</a:t>
            </a:r>
          </a:p>
          <a:p>
            <a:pPr marL="0" marR="0" lvl="0" indent="0" algn="l" defTabSz="914400" rtl="0" eaLnBrk="1" fontAlgn="auto" latinLnBrk="0" hangingPunct="1">
              <a:lnSpc>
                <a:spcPct val="90000"/>
              </a:lnSpc>
              <a:spcBef>
                <a:spcPts val="1000"/>
              </a:spcBef>
              <a:spcAft>
                <a:spcPts val="600"/>
              </a:spcAft>
              <a:buClrTx/>
              <a:buSzTx/>
              <a:buFont typeface="Arial"/>
              <a:buNone/>
              <a:tabLst/>
              <a:defRPr/>
            </a:pPr>
            <a:endParaRPr kumimoji="0" lang="en-US" sz="2200" b="0" i="0" u="none" strike="noStrike" kern="1200" cap="all" spc="0" normalizeH="0" baseline="0" noProof="0" dirty="0">
              <a:ln>
                <a:noFill/>
              </a:ln>
              <a:solidFill>
                <a:srgbClr val="9DBB67"/>
              </a:solidFill>
              <a:effectLst/>
              <a:uLnTx/>
              <a:uFillTx/>
              <a:latin typeface="Arial" panose="020B0604020202020204" pitchFamily="34" charset="0"/>
              <a:ea typeface="Verdana"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600"/>
              </a:spcAft>
              <a:buClrTx/>
              <a:buSzTx/>
              <a:buFont typeface="Arial"/>
              <a:buNone/>
              <a:tabLst/>
              <a:defRPr/>
            </a:pPr>
            <a:r>
              <a:rPr kumimoji="0" lang="en-US" sz="2200" b="1" i="0" u="none" strike="noStrike" kern="1200" cap="none" spc="0" normalizeH="0" baseline="0" noProof="0" dirty="0">
                <a:ln>
                  <a:noFill/>
                </a:ln>
                <a:solidFill>
                  <a:srgbClr val="10384F"/>
                </a:solidFill>
                <a:effectLst/>
                <a:uLnTx/>
                <a:uFillTx/>
                <a:latin typeface="Arial" panose="020B0604020202020204" pitchFamily="34" charset="0"/>
                <a:ea typeface="Verdana" pitchFamily="34" charset="0"/>
                <a:cs typeface="Arial" panose="020B0604020202020204" pitchFamily="34" charset="0"/>
              </a:rPr>
              <a:t>Sweet Tasting &amp; Crunchy</a:t>
            </a:r>
            <a:br>
              <a:rPr kumimoji="0" lang="en-US" sz="2200" b="0" i="1" u="none" strike="noStrike" kern="1200" cap="none" spc="0" normalizeH="0" baseline="0" noProof="0" dirty="0">
                <a:ln>
                  <a:noFill/>
                </a:ln>
                <a:solidFill>
                  <a:srgbClr val="9DBB67"/>
                </a:solidFill>
                <a:effectLst/>
                <a:uLnTx/>
                <a:uFillTx/>
                <a:latin typeface="Arial" panose="020B0604020202020204" pitchFamily="34" charset="0"/>
                <a:ea typeface="Verdana" pitchFamily="34" charset="0"/>
                <a:cs typeface="Arial" panose="020B0604020202020204" pitchFamily="34" charset="0"/>
              </a:rPr>
            </a:br>
            <a:r>
              <a:rPr kumimoji="0" lang="en-US" sz="2200" b="0" i="0" u="none" strike="noStrike" kern="1200" cap="none" spc="0" normalizeH="0" baseline="0" noProof="0" dirty="0" err="1">
                <a:ln>
                  <a:noFill/>
                </a:ln>
                <a:solidFill>
                  <a:srgbClr val="66B512"/>
                </a:solidFill>
                <a:effectLst/>
                <a:uLnTx/>
                <a:uFillTx/>
                <a:latin typeface="Arial" panose="020B0604020202020204" pitchFamily="34" charset="0"/>
                <a:ea typeface="Verdana" pitchFamily="34" charset="0"/>
                <a:cs typeface="Arial" panose="020B0604020202020204" pitchFamily="34" charset="0"/>
              </a:rPr>
              <a:t>BellaFina</a:t>
            </a:r>
            <a: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 peppers are small in stature </a:t>
            </a:r>
            <a:b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br>
            <a: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but their sweet flavor and crunchy </a:t>
            </a:r>
            <a:b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br>
            <a: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texture are every bit as appealing </a:t>
            </a:r>
            <a:b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br>
            <a: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as traditional colored bell peppers</a:t>
            </a:r>
          </a:p>
          <a:p>
            <a:pPr marL="0" marR="0" lvl="0" indent="0" algn="l" defTabSz="914400" rtl="0" eaLnBrk="1" fontAlgn="auto" latinLnBrk="0" hangingPunct="1">
              <a:lnSpc>
                <a:spcPct val="90000"/>
              </a:lnSpc>
              <a:spcBef>
                <a:spcPts val="1000"/>
              </a:spcBef>
              <a:spcAft>
                <a:spcPts val="600"/>
              </a:spcAft>
              <a:buClrTx/>
              <a:buSzTx/>
              <a:buFont typeface="Arial"/>
              <a:buNone/>
              <a:tabLst/>
              <a:defRPr/>
            </a:pPr>
            <a:endParaRPr kumimoji="0" lang="en-US" sz="2200" b="0" i="0" u="none" strike="noStrike" kern="1200" cap="none" spc="0" normalizeH="0" baseline="0" noProof="0" dirty="0">
              <a:ln>
                <a:noFill/>
              </a:ln>
              <a:solidFill>
                <a:srgbClr val="9DBB67"/>
              </a:solidFill>
              <a:effectLst/>
              <a:uLnTx/>
              <a:uFillTx/>
              <a:latin typeface="Arial" panose="020B0604020202020204" pitchFamily="34" charset="0"/>
              <a:ea typeface="Verdana"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600"/>
              </a:spcAft>
              <a:buClrTx/>
              <a:buSzTx/>
              <a:buFont typeface="Arial"/>
              <a:buNone/>
              <a:tabLst/>
              <a:defRPr/>
            </a:pPr>
            <a:r>
              <a:rPr kumimoji="0" lang="en-US" sz="2200" b="1" i="0" u="none" strike="noStrike" kern="1200" cap="none" spc="0" normalizeH="0" baseline="0" noProof="0" dirty="0">
                <a:ln>
                  <a:noFill/>
                </a:ln>
                <a:solidFill>
                  <a:srgbClr val="10384F"/>
                </a:solidFill>
                <a:effectLst/>
                <a:uLnTx/>
                <a:uFillTx/>
                <a:latin typeface="Arial" panose="020B0604020202020204" pitchFamily="34" charset="0"/>
                <a:ea typeface="Verdana" pitchFamily="34" charset="0"/>
                <a:cs typeface="Arial" panose="020B0604020202020204" pitchFamily="34" charset="0"/>
              </a:rPr>
              <a:t>Nutritious </a:t>
            </a:r>
            <a:r>
              <a:rPr kumimoji="0" lang="en-US" sz="2200" b="1" i="0" u="none" strike="noStrike" kern="1200" cap="none" spc="0" normalizeH="0" baseline="0" noProof="0" dirty="0">
                <a:ln>
                  <a:noFill/>
                </a:ln>
                <a:solidFill>
                  <a:schemeClr val="accent3"/>
                </a:solidFill>
                <a:effectLst/>
                <a:uLnTx/>
                <a:uFillTx/>
                <a:latin typeface="Arial" panose="020B0604020202020204" pitchFamily="34" charset="0"/>
                <a:ea typeface="Verdana" pitchFamily="34" charset="0"/>
                <a:cs typeface="Arial" panose="020B0604020202020204" pitchFamily="34" charset="0"/>
              </a:rPr>
              <a:t> </a:t>
            </a:r>
            <a:r>
              <a:rPr kumimoji="0" lang="en-US" sz="2200" b="1" i="0" u="none" strike="noStrike" kern="1200" cap="none" spc="0" normalizeH="0" baseline="0" noProof="0" dirty="0">
                <a:ln>
                  <a:noFill/>
                </a:ln>
                <a:solidFill>
                  <a:srgbClr val="9DBB67"/>
                </a:solidFill>
                <a:effectLst/>
                <a:uLnTx/>
                <a:uFillTx/>
                <a:latin typeface="Arial" panose="020B0604020202020204" pitchFamily="34" charset="0"/>
                <a:ea typeface="Verdana" pitchFamily="34" charset="0"/>
                <a:cs typeface="Arial" panose="020B0604020202020204" pitchFamily="34" charset="0"/>
              </a:rPr>
              <a:t>                                              </a:t>
            </a:r>
            <a:r>
              <a:rPr kumimoji="0" lang="en-US" sz="2200" b="0"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Excellent source of vitamin C</a:t>
            </a:r>
          </a:p>
        </p:txBody>
      </p:sp>
      <p:cxnSp>
        <p:nvCxnSpPr>
          <p:cNvPr id="5" name="Straight Connector 4"/>
          <p:cNvCxnSpPr/>
          <p:nvPr/>
        </p:nvCxnSpPr>
        <p:spPr>
          <a:xfrm>
            <a:off x="3339549" y="3081132"/>
            <a:ext cx="5004351" cy="0"/>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39549" y="5292441"/>
            <a:ext cx="4985301" cy="13230"/>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5" descr="http://apps.monsanto.com/enterprise/MVSGlobalMarketingPlatform/Global/Consumer%20Benefits/Consumer%20Benefit%20Logos/USA/BellaFina/BellaFina_TM_HiRGB.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27316" y="1471772"/>
            <a:ext cx="1842284" cy="85973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2174" b="2319"/>
          <a:stretch/>
        </p:blipFill>
        <p:spPr>
          <a:xfrm>
            <a:off x="175415" y="1286755"/>
            <a:ext cx="1738473" cy="5086340"/>
          </a:xfrm>
          <a:prstGeom prst="rect">
            <a:avLst/>
          </a:prstGeom>
        </p:spPr>
      </p:pic>
      <p:sp>
        <p:nvSpPr>
          <p:cNvPr id="3" name="Title 1"/>
          <p:cNvSpPr txBox="1">
            <a:spLocks/>
          </p:cNvSpPr>
          <p:nvPr/>
        </p:nvSpPr>
        <p:spPr>
          <a:xfrm>
            <a:off x="377687" y="304565"/>
            <a:ext cx="8406578" cy="76554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b="1" dirty="0">
                <a:solidFill>
                  <a:srgbClr val="66B512"/>
                </a:solidFill>
                <a:latin typeface="Arial" panose="020B0604020202020204" pitchFamily="34" charset="0"/>
                <a:ea typeface="Verdana" pitchFamily="34" charset="0"/>
                <a:cs typeface="Arial" panose="020B0604020202020204" pitchFamily="34" charset="0"/>
              </a:rPr>
              <a:t>Building Better Salads and Wraps with </a:t>
            </a:r>
            <a:r>
              <a:rPr lang="en-US" sz="2800" b="1" dirty="0" err="1">
                <a:solidFill>
                  <a:srgbClr val="66B512"/>
                </a:solidFill>
                <a:latin typeface="Arial" panose="020B0604020202020204" pitchFamily="34" charset="0"/>
                <a:ea typeface="Verdana" pitchFamily="34" charset="0"/>
                <a:cs typeface="Arial" panose="020B0604020202020204" pitchFamily="34" charset="0"/>
              </a:rPr>
              <a:t>Frescada</a:t>
            </a:r>
            <a:r>
              <a:rPr lang="en-US" sz="2800" b="1" baseline="30000" dirty="0">
                <a:solidFill>
                  <a:srgbClr val="66B512"/>
                </a:solidFill>
                <a:latin typeface="Arial" panose="020B0604020202020204" pitchFamily="34" charset="0"/>
                <a:ea typeface="Verdana" pitchFamily="34" charset="0"/>
                <a:cs typeface="Arial" panose="020B0604020202020204" pitchFamily="34" charset="0"/>
              </a:rPr>
              <a:t>®</a:t>
            </a:r>
            <a:r>
              <a:rPr lang="en-US" sz="2800" b="1" dirty="0">
                <a:solidFill>
                  <a:srgbClr val="66B512"/>
                </a:solidFill>
                <a:latin typeface="Arial" panose="020B0604020202020204" pitchFamily="34" charset="0"/>
                <a:ea typeface="Verdana" pitchFamily="34" charset="0"/>
                <a:cs typeface="Arial" panose="020B0604020202020204" pitchFamily="34" charset="0"/>
              </a:rPr>
              <a:t> Lettuce</a:t>
            </a:r>
            <a:endParaRPr kumimoji="0" lang="en-US" sz="28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pic>
        <p:nvPicPr>
          <p:cNvPr id="4" name="Picture 2" descr="P:\Billable\2014\Monsanto\Executive Modules\Presentations\Module6_Nutrition\Photos\Original\frescada-logo-vegetable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9901"/>
          <a:stretch/>
        </p:blipFill>
        <p:spPr bwMode="auto">
          <a:xfrm>
            <a:off x="7098766" y="5194872"/>
            <a:ext cx="1567534" cy="11439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20321" y="1842655"/>
            <a:ext cx="4991858" cy="3785652"/>
          </a:xfrm>
          <a:prstGeom prst="rect">
            <a:avLst/>
          </a:prstGeom>
        </p:spPr>
        <p:txBody>
          <a:bodyPr wrap="square">
            <a:spAutoFit/>
          </a:bodyPr>
          <a:lstStyle/>
          <a:p>
            <a:pPr>
              <a:spcAft>
                <a:spcPts val="600"/>
              </a:spcAft>
            </a:pPr>
            <a:r>
              <a:rPr lang="en-US" sz="2200" b="1" dirty="0">
                <a:solidFill>
                  <a:srgbClr val="10384F"/>
                </a:solidFill>
                <a:latin typeface="Arial" panose="020B0604020202020204" pitchFamily="34" charset="0"/>
                <a:ea typeface="Verdana" pitchFamily="34" charset="0"/>
                <a:cs typeface="Arial" panose="020B0604020202020204" pitchFamily="34" charset="0"/>
              </a:rPr>
              <a:t>A Sweet Tasting Lettuce</a:t>
            </a:r>
            <a:br>
              <a:rPr lang="en-US" sz="2200" i="1" dirty="0">
                <a:solidFill>
                  <a:srgbClr val="9DBB67"/>
                </a:solidFill>
                <a:latin typeface="Arial" panose="020B0604020202020204" pitchFamily="34" charset="0"/>
                <a:ea typeface="Verdana" pitchFamily="34" charset="0"/>
                <a:cs typeface="Arial" panose="020B0604020202020204" pitchFamily="34" charset="0"/>
              </a:rPr>
            </a:br>
            <a:r>
              <a:rPr lang="en-US" sz="2200" dirty="0">
                <a:solidFill>
                  <a:srgbClr val="66B512"/>
                </a:solidFill>
                <a:latin typeface="Arial" panose="020B0604020202020204" pitchFamily="34" charset="0"/>
                <a:ea typeface="Verdana" pitchFamily="34" charset="0"/>
                <a:cs typeface="Arial" panose="020B0604020202020204" pitchFamily="34" charset="0"/>
              </a:rPr>
              <a:t>Very low in bitterness and crunchier                than traditional Romaine</a:t>
            </a:r>
          </a:p>
          <a:p>
            <a:pPr>
              <a:spcAft>
                <a:spcPts val="600"/>
              </a:spcAft>
            </a:pPr>
            <a:endParaRPr lang="en-US" sz="2200" cap="all" dirty="0">
              <a:solidFill>
                <a:srgbClr val="9DBB67"/>
              </a:solidFill>
              <a:latin typeface="Arial" panose="020B0604020202020204" pitchFamily="34" charset="0"/>
              <a:ea typeface="Verdana" pitchFamily="34" charset="0"/>
              <a:cs typeface="Arial" panose="020B0604020202020204" pitchFamily="34" charset="0"/>
            </a:endParaRPr>
          </a:p>
          <a:p>
            <a:pPr>
              <a:spcAft>
                <a:spcPts val="600"/>
              </a:spcAft>
            </a:pPr>
            <a:r>
              <a:rPr lang="en-US" sz="2200" b="1" dirty="0">
                <a:solidFill>
                  <a:srgbClr val="10384F"/>
                </a:solidFill>
                <a:latin typeface="Arial" panose="020B0604020202020204" pitchFamily="34" charset="0"/>
                <a:ea typeface="Verdana" pitchFamily="34" charset="0"/>
                <a:cs typeface="Arial" panose="020B0604020202020204" pitchFamily="34" charset="0"/>
              </a:rPr>
              <a:t>Greener Color and More Flavor</a:t>
            </a:r>
            <a:br>
              <a:rPr lang="en-US" sz="2200" i="1" dirty="0">
                <a:solidFill>
                  <a:srgbClr val="9DBB67"/>
                </a:solidFill>
                <a:latin typeface="Arial" panose="020B0604020202020204" pitchFamily="34" charset="0"/>
                <a:ea typeface="Verdana" pitchFamily="34" charset="0"/>
                <a:cs typeface="Arial" panose="020B0604020202020204" pitchFamily="34" charset="0"/>
              </a:rPr>
            </a:br>
            <a:r>
              <a:rPr lang="en-US" sz="2200" dirty="0">
                <a:solidFill>
                  <a:srgbClr val="66B512"/>
                </a:solidFill>
                <a:latin typeface="Arial" panose="020B0604020202020204" pitchFamily="34" charset="0"/>
                <a:ea typeface="Verdana" pitchFamily="34" charset="0"/>
                <a:cs typeface="Arial" panose="020B0604020202020204" pitchFamily="34" charset="0"/>
              </a:rPr>
              <a:t>Compared to iceberg</a:t>
            </a:r>
          </a:p>
          <a:p>
            <a:pPr>
              <a:spcAft>
                <a:spcPts val="600"/>
              </a:spcAft>
            </a:pPr>
            <a:endParaRPr lang="en-US" sz="2200" dirty="0">
              <a:solidFill>
                <a:srgbClr val="9DBB67"/>
              </a:solidFill>
              <a:latin typeface="Arial" panose="020B0604020202020204" pitchFamily="34" charset="0"/>
              <a:ea typeface="Verdana" pitchFamily="34" charset="0"/>
              <a:cs typeface="Arial" panose="020B0604020202020204" pitchFamily="34" charset="0"/>
            </a:endParaRPr>
          </a:p>
          <a:p>
            <a:pPr>
              <a:spcAft>
                <a:spcPts val="600"/>
              </a:spcAft>
            </a:pPr>
            <a:r>
              <a:rPr lang="en-US" sz="2200" b="1" dirty="0">
                <a:solidFill>
                  <a:srgbClr val="10384F"/>
                </a:solidFill>
                <a:latin typeface="Arial" panose="020B0604020202020204" pitchFamily="34" charset="0"/>
                <a:ea typeface="Verdana" pitchFamily="34" charset="0"/>
                <a:cs typeface="Arial" panose="020B0604020202020204" pitchFamily="34" charset="0"/>
              </a:rPr>
              <a:t>Nutritious</a:t>
            </a:r>
            <a:r>
              <a:rPr lang="en-US" sz="2200" b="1" dirty="0">
                <a:solidFill>
                  <a:schemeClr val="accent3"/>
                </a:solidFill>
                <a:latin typeface="Arial" panose="020B0604020202020204" pitchFamily="34" charset="0"/>
                <a:ea typeface="Verdana" pitchFamily="34" charset="0"/>
                <a:cs typeface="Arial" panose="020B0604020202020204" pitchFamily="34" charset="0"/>
              </a:rPr>
              <a:t>   </a:t>
            </a:r>
            <a:r>
              <a:rPr lang="en-US" sz="2200" b="1" dirty="0">
                <a:solidFill>
                  <a:srgbClr val="9DBB67"/>
                </a:solidFill>
                <a:latin typeface="Arial" panose="020B0604020202020204" pitchFamily="34" charset="0"/>
                <a:ea typeface="Verdana" pitchFamily="34" charset="0"/>
                <a:cs typeface="Arial" panose="020B0604020202020204" pitchFamily="34" charset="0"/>
              </a:rPr>
              <a:t>                                                     </a:t>
            </a:r>
            <a:r>
              <a:rPr lang="en-US" sz="2200" dirty="0">
                <a:solidFill>
                  <a:srgbClr val="66B512"/>
                </a:solidFill>
                <a:latin typeface="Arial" panose="020B0604020202020204" pitchFamily="34" charset="0"/>
                <a:ea typeface="Verdana" pitchFamily="34" charset="0"/>
                <a:cs typeface="Arial" panose="020B0604020202020204" pitchFamily="34" charset="0"/>
              </a:rPr>
              <a:t>246% of the </a:t>
            </a:r>
            <a:r>
              <a:rPr lang="en-US" sz="2200" dirty="0" err="1">
                <a:solidFill>
                  <a:srgbClr val="66B512"/>
                </a:solidFill>
                <a:latin typeface="Arial" panose="020B0604020202020204" pitchFamily="34" charset="0"/>
                <a:ea typeface="Verdana" pitchFamily="34" charset="0"/>
                <a:cs typeface="Arial" panose="020B0604020202020204" pitchFamily="34" charset="0"/>
              </a:rPr>
              <a:t>folate</a:t>
            </a:r>
            <a:r>
              <a:rPr lang="en-US" sz="2200" dirty="0">
                <a:solidFill>
                  <a:srgbClr val="66B512"/>
                </a:solidFill>
                <a:latin typeface="Arial" panose="020B0604020202020204" pitchFamily="34" charset="0"/>
                <a:ea typeface="Verdana" pitchFamily="34" charset="0"/>
                <a:cs typeface="Arial" panose="020B0604020202020204" pitchFamily="34" charset="0"/>
              </a:rPr>
              <a:t> and 174% of the Vitamin C in ordinary iceberg lettuce</a:t>
            </a:r>
          </a:p>
        </p:txBody>
      </p:sp>
      <p:cxnSp>
        <p:nvCxnSpPr>
          <p:cNvPr id="6" name="Straight Connector 5"/>
          <p:cNvCxnSpPr/>
          <p:nvPr/>
        </p:nvCxnSpPr>
        <p:spPr>
          <a:xfrm flipV="1">
            <a:off x="2422730" y="3129920"/>
            <a:ext cx="4753122" cy="2"/>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464295" y="4331937"/>
            <a:ext cx="4753122" cy="2"/>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ch\Consumer Engagement\Societal Outreach\GRAPHICS\2015 Graphics\7_15_Blogger_Sweet Corn.png"/>
          <p:cNvPicPr>
            <a:picLocks noChangeAspect="1" noChangeArrowheads="1"/>
          </p:cNvPicPr>
          <p:nvPr/>
        </p:nvPicPr>
        <p:blipFill>
          <a:blip r:embed="rId3" cstate="print"/>
          <a:srcRect/>
          <a:stretch>
            <a:fillRect/>
          </a:stretch>
        </p:blipFill>
        <p:spPr bwMode="auto">
          <a:xfrm>
            <a:off x="7380234" y="1978111"/>
            <a:ext cx="1201059" cy="1303959"/>
          </a:xfrm>
          <a:prstGeom prst="rect">
            <a:avLst/>
          </a:prstGeom>
          <a:noFill/>
        </p:spPr>
      </p:pic>
      <p:pic>
        <p:nvPicPr>
          <p:cNvPr id="1027" name="Picture 3" descr="\\Finch\Consumer Engagement\Societal Outreach\GRAPHICS\2015 Graphics\7_15_Blogger_Tomato.png"/>
          <p:cNvPicPr>
            <a:picLocks noChangeAspect="1" noChangeArrowheads="1"/>
          </p:cNvPicPr>
          <p:nvPr/>
        </p:nvPicPr>
        <p:blipFill>
          <a:blip r:embed="rId4" cstate="print"/>
          <a:srcRect/>
          <a:stretch>
            <a:fillRect/>
          </a:stretch>
        </p:blipFill>
        <p:spPr bwMode="auto">
          <a:xfrm>
            <a:off x="6881447" y="4874310"/>
            <a:ext cx="1432560" cy="1357948"/>
          </a:xfrm>
          <a:prstGeom prst="rect">
            <a:avLst/>
          </a:prstGeom>
          <a:noFill/>
        </p:spPr>
      </p:pic>
      <p:pic>
        <p:nvPicPr>
          <p:cNvPr id="1028" name="Picture 4" descr="\\Finch\Consumer Engagement\Societal Outreach\GRAPHICS\2015 Graphics\7_15_Hist of Breeding_lettuce.png"/>
          <p:cNvPicPr>
            <a:picLocks noChangeAspect="1" noChangeArrowheads="1"/>
          </p:cNvPicPr>
          <p:nvPr/>
        </p:nvPicPr>
        <p:blipFill>
          <a:blip r:embed="rId5" cstate="print"/>
          <a:srcRect/>
          <a:stretch>
            <a:fillRect/>
          </a:stretch>
        </p:blipFill>
        <p:spPr bwMode="auto">
          <a:xfrm>
            <a:off x="6200654" y="1012617"/>
            <a:ext cx="1269291" cy="1347703"/>
          </a:xfrm>
          <a:prstGeom prst="rect">
            <a:avLst/>
          </a:prstGeom>
          <a:noFill/>
        </p:spPr>
      </p:pic>
      <p:pic>
        <p:nvPicPr>
          <p:cNvPr id="1029" name="Picture 5" descr="\\Finch\Consumer Engagement\Societal Outreach\GRAPHICS\2015 Graphics\7_15_Hist of Breeding_red-pepper.png"/>
          <p:cNvPicPr>
            <a:picLocks noChangeAspect="1" noChangeArrowheads="1"/>
          </p:cNvPicPr>
          <p:nvPr/>
        </p:nvPicPr>
        <p:blipFill>
          <a:blip r:embed="rId6" cstate="print"/>
          <a:srcRect/>
          <a:stretch>
            <a:fillRect/>
          </a:stretch>
        </p:blipFill>
        <p:spPr bwMode="auto">
          <a:xfrm>
            <a:off x="5368364" y="2556846"/>
            <a:ext cx="1271587" cy="1387702"/>
          </a:xfrm>
          <a:prstGeom prst="rect">
            <a:avLst/>
          </a:prstGeom>
          <a:noFill/>
        </p:spPr>
      </p:pic>
      <p:pic>
        <p:nvPicPr>
          <p:cNvPr id="1030" name="Picture 6" descr="\\Finch\Consumer Engagement\Societal Outreach\GRAPHICS\2015 Graphics\cute soybean pod.png"/>
          <p:cNvPicPr>
            <a:picLocks noChangeAspect="1" noChangeArrowheads="1"/>
          </p:cNvPicPr>
          <p:nvPr/>
        </p:nvPicPr>
        <p:blipFill>
          <a:blip r:embed="rId7" cstate="print"/>
          <a:srcRect/>
          <a:stretch>
            <a:fillRect/>
          </a:stretch>
        </p:blipFill>
        <p:spPr bwMode="auto">
          <a:xfrm>
            <a:off x="6538104" y="3390312"/>
            <a:ext cx="1406575" cy="1350499"/>
          </a:xfrm>
          <a:prstGeom prst="rect">
            <a:avLst/>
          </a:prstGeom>
          <a:noFill/>
        </p:spPr>
      </p:pic>
      <p:pic>
        <p:nvPicPr>
          <p:cNvPr id="1031" name="Picture 7" descr="\\Finch\Consumer Engagement\Societal Outreach\GRAPHICS\2015 Graphics\7_15_Blogger_Wheat Icon.png"/>
          <p:cNvPicPr>
            <a:picLocks noChangeAspect="1" noChangeArrowheads="1"/>
          </p:cNvPicPr>
          <p:nvPr/>
        </p:nvPicPr>
        <p:blipFill>
          <a:blip r:embed="rId8" cstate="print"/>
          <a:srcRect/>
          <a:stretch>
            <a:fillRect/>
          </a:stretch>
        </p:blipFill>
        <p:spPr bwMode="auto">
          <a:xfrm>
            <a:off x="4986996" y="4385604"/>
            <a:ext cx="1624818" cy="1624818"/>
          </a:xfrm>
          <a:prstGeom prst="rect">
            <a:avLst/>
          </a:prstGeom>
          <a:noFill/>
        </p:spPr>
      </p:pic>
      <p:sp>
        <p:nvSpPr>
          <p:cNvPr id="9" name="Title 1"/>
          <p:cNvSpPr txBox="1">
            <a:spLocks noGrp="1"/>
          </p:cNvSpPr>
          <p:nvPr>
            <p:ph type="title"/>
          </p:nvPr>
        </p:nvSpPr>
        <p:spPr>
          <a:xfrm>
            <a:off x="499403" y="2961567"/>
            <a:ext cx="429768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dirty="0"/>
              <a:t>Breeding Will Continue to be the Foundation in Achieving Healthful and Delicious Meals</a:t>
            </a:r>
            <a:endParaRPr kumimoji="0" lang="en-US" sz="3200" b="1" i="0" u="none" strike="noStrike" kern="1200" cap="none" spc="0" normalizeH="0" noProof="0" dirty="0">
              <a:ln>
                <a:noFill/>
              </a:ln>
              <a:effectLst/>
              <a:uLnTx/>
              <a:uFillTx/>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5"/>
            <a:ext cx="8153400" cy="1219200"/>
          </a:xfrm>
        </p:spPr>
        <p:txBody>
          <a:bodyPr/>
          <a:lstStyle/>
          <a:p>
            <a:pPr algn="l"/>
            <a:r>
              <a:rPr lang="en-US" sz="2800" b="1" dirty="0"/>
              <a:t>Presenter Notes</a:t>
            </a:r>
          </a:p>
        </p:txBody>
      </p:sp>
      <p:sp>
        <p:nvSpPr>
          <p:cNvPr id="4" name="TextBox 3"/>
          <p:cNvSpPr txBox="1"/>
          <p:nvPr/>
        </p:nvSpPr>
        <p:spPr>
          <a:xfrm>
            <a:off x="304800" y="1371600"/>
            <a:ext cx="8153400" cy="4524315"/>
          </a:xfrm>
          <a:prstGeom prst="rect">
            <a:avLst/>
          </a:prstGeom>
          <a:noFill/>
        </p:spPr>
        <p:txBody>
          <a:bodyPr wrap="square" rtlCol="0">
            <a:spAutoFit/>
          </a:bodyPr>
          <a:lstStyle/>
          <a:p>
            <a:r>
              <a:rPr lang="en-US" sz="2400" dirty="0">
                <a:solidFill>
                  <a:srgbClr val="10384F"/>
                </a:solidFill>
                <a:latin typeface="Arial" panose="020B0604020202020204" pitchFamily="34" charset="0"/>
                <a:cs typeface="Arial" panose="020B0604020202020204" pitchFamily="34" charset="0"/>
              </a:rPr>
              <a:t>Thank you for communicating modern agriculture.</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Customize this presentation for your audience. Insert your brand logo, contact information, re-arrange slides, and so forth.</a:t>
            </a:r>
            <a:br>
              <a:rPr lang="en-US" sz="2400" dirty="0">
                <a:solidFill>
                  <a:srgbClr val="10384F"/>
                </a:solidFill>
                <a:latin typeface="Arial" panose="020B0604020202020204" pitchFamily="34" charset="0"/>
                <a:cs typeface="Arial" panose="020B0604020202020204" pitchFamily="34" charset="0"/>
              </a:rPr>
            </a:br>
            <a:br>
              <a:rPr lang="en-US" sz="2400" dirty="0">
                <a:solidFill>
                  <a:srgbClr val="10384F"/>
                </a:solidFill>
                <a:latin typeface="Arial" panose="020B0604020202020204" pitchFamily="34" charset="0"/>
                <a:cs typeface="Arial" panose="020B0604020202020204" pitchFamily="34" charset="0"/>
              </a:rPr>
            </a:br>
            <a:r>
              <a:rPr lang="en-US" sz="2400" dirty="0">
                <a:solidFill>
                  <a:srgbClr val="10384F"/>
                </a:solidFill>
                <a:latin typeface="Arial" panose="020B0604020202020204" pitchFamily="34" charset="0"/>
                <a:cs typeface="Arial" panose="020B0604020202020204" pitchFamily="34" charset="0"/>
              </a:rPr>
              <a:t>Please contact </a:t>
            </a:r>
            <a:r>
              <a:rPr lang="en-US" sz="2400" dirty="0">
                <a:solidFill>
                  <a:srgbClr val="10384F"/>
                </a:solidFill>
                <a:latin typeface="Arial" panose="020B0604020202020204" pitchFamily="34" charset="0"/>
                <a:cs typeface="Arial" panose="020B0604020202020204" pitchFamily="34" charset="0"/>
                <a:hlinkClick r:id="rId2"/>
              </a:rPr>
              <a:t>ScientificResources@bayer.com</a:t>
            </a:r>
            <a:r>
              <a:rPr lang="en-US" sz="2400" dirty="0">
                <a:solidFill>
                  <a:srgbClr val="10384F"/>
                </a:solidFill>
                <a:latin typeface="Arial" panose="020B0604020202020204" pitchFamily="34" charset="0"/>
                <a:cs typeface="Arial" panose="020B0604020202020204" pitchFamily="34" charset="0"/>
              </a:rPr>
              <a:t> with questions or further context about the slide content. </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Looking for ag resources? </a:t>
            </a:r>
            <a:r>
              <a:rPr lang="en-US" sz="2400" dirty="0">
                <a:solidFill>
                  <a:srgbClr val="10384F"/>
                </a:solidFill>
                <a:latin typeface="Arial" panose="020B0604020202020204" pitchFamily="34" charset="0"/>
                <a:cs typeface="Arial" panose="020B0604020202020204" pitchFamily="34" charset="0"/>
                <a:hlinkClick r:id="rId3"/>
              </a:rPr>
              <a:t>Bayer Crop Science Resource Library</a:t>
            </a:r>
            <a:r>
              <a:rPr lang="en-US" sz="2400" dirty="0">
                <a:solidFill>
                  <a:srgbClr val="10384F"/>
                </a:solidFill>
                <a:latin typeface="Arial" panose="020B0604020202020204" pitchFamily="34" charset="0"/>
                <a:cs typeface="Arial" panose="020B0604020202020204" pitchFamily="34" charset="0"/>
              </a:rPr>
              <a:t>.</a:t>
            </a:r>
          </a:p>
          <a:p>
            <a:endParaRPr lang="en-US" sz="2400" dirty="0">
              <a:solidFill>
                <a:srgbClr val="10384F"/>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5"/>
            <a:ext cx="8153400" cy="1219200"/>
          </a:xfrm>
        </p:spPr>
        <p:txBody>
          <a:bodyPr/>
          <a:lstStyle/>
          <a:p>
            <a:pPr algn="l"/>
            <a:r>
              <a:rPr lang="en-US" sz="2800" b="1" dirty="0"/>
              <a:t>Presenter Notes</a:t>
            </a:r>
          </a:p>
        </p:txBody>
      </p:sp>
      <p:sp>
        <p:nvSpPr>
          <p:cNvPr id="4" name="TextBox 3"/>
          <p:cNvSpPr txBox="1"/>
          <p:nvPr/>
        </p:nvSpPr>
        <p:spPr>
          <a:xfrm>
            <a:off x="304800" y="1371600"/>
            <a:ext cx="8153400" cy="4524315"/>
          </a:xfrm>
          <a:prstGeom prst="rect">
            <a:avLst/>
          </a:prstGeom>
          <a:noFill/>
        </p:spPr>
        <p:txBody>
          <a:bodyPr wrap="square" rtlCol="0">
            <a:spAutoFit/>
          </a:bodyPr>
          <a:lstStyle/>
          <a:p>
            <a:r>
              <a:rPr lang="en-US" sz="2400" dirty="0">
                <a:solidFill>
                  <a:srgbClr val="10384F"/>
                </a:solidFill>
                <a:latin typeface="Arial" panose="020B0604020202020204" pitchFamily="34" charset="0"/>
                <a:cs typeface="Arial" panose="020B0604020202020204" pitchFamily="34" charset="0"/>
              </a:rPr>
              <a:t>Thank you for communicating modern agriculture.</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Customize this presentation for your audience. Insert your brand logo, contact information, re-arrange slides, and so forth.</a:t>
            </a:r>
            <a:br>
              <a:rPr lang="en-US" sz="2400" dirty="0">
                <a:solidFill>
                  <a:srgbClr val="10384F"/>
                </a:solidFill>
                <a:latin typeface="Arial" panose="020B0604020202020204" pitchFamily="34" charset="0"/>
                <a:cs typeface="Arial" panose="020B0604020202020204" pitchFamily="34" charset="0"/>
              </a:rPr>
            </a:br>
            <a:br>
              <a:rPr lang="en-US" sz="2400" dirty="0">
                <a:solidFill>
                  <a:srgbClr val="10384F"/>
                </a:solidFill>
                <a:latin typeface="Arial" panose="020B0604020202020204" pitchFamily="34" charset="0"/>
                <a:cs typeface="Arial" panose="020B0604020202020204" pitchFamily="34" charset="0"/>
              </a:rPr>
            </a:br>
            <a:r>
              <a:rPr lang="en-US" sz="2400" dirty="0">
                <a:solidFill>
                  <a:srgbClr val="10384F"/>
                </a:solidFill>
                <a:latin typeface="Arial" panose="020B0604020202020204" pitchFamily="34" charset="0"/>
                <a:cs typeface="Arial" panose="020B0604020202020204" pitchFamily="34" charset="0"/>
              </a:rPr>
              <a:t>Please contact </a:t>
            </a:r>
            <a:r>
              <a:rPr lang="en-US" sz="2400" dirty="0">
                <a:solidFill>
                  <a:srgbClr val="10384F"/>
                </a:solidFill>
                <a:latin typeface="Arial" panose="020B0604020202020204" pitchFamily="34" charset="0"/>
                <a:cs typeface="Arial" panose="020B0604020202020204" pitchFamily="34" charset="0"/>
                <a:hlinkClick r:id="rId2"/>
              </a:rPr>
              <a:t>ScientificResources@bayer.com</a:t>
            </a:r>
            <a:r>
              <a:rPr lang="en-US" sz="2400" dirty="0">
                <a:solidFill>
                  <a:srgbClr val="10384F"/>
                </a:solidFill>
                <a:latin typeface="Arial" panose="020B0604020202020204" pitchFamily="34" charset="0"/>
                <a:cs typeface="Arial" panose="020B0604020202020204" pitchFamily="34" charset="0"/>
              </a:rPr>
              <a:t> with questions or further context about the slide content. </a:t>
            </a:r>
          </a:p>
          <a:p>
            <a:endParaRPr lang="en-US" sz="2400" dirty="0">
              <a:solidFill>
                <a:srgbClr val="10384F"/>
              </a:solidFill>
              <a:latin typeface="Arial" panose="020B0604020202020204" pitchFamily="34" charset="0"/>
              <a:cs typeface="Arial" panose="020B0604020202020204" pitchFamily="34" charset="0"/>
            </a:endParaRPr>
          </a:p>
          <a:p>
            <a:r>
              <a:rPr lang="en-US" sz="2400" dirty="0">
                <a:solidFill>
                  <a:srgbClr val="10384F"/>
                </a:solidFill>
                <a:latin typeface="Arial" panose="020B0604020202020204" pitchFamily="34" charset="0"/>
                <a:cs typeface="Arial" panose="020B0604020202020204" pitchFamily="34" charset="0"/>
              </a:rPr>
              <a:t>Looking for ag resources? </a:t>
            </a:r>
            <a:r>
              <a:rPr lang="en-US" sz="2400" dirty="0">
                <a:solidFill>
                  <a:srgbClr val="10384F"/>
                </a:solidFill>
                <a:latin typeface="Arial" panose="020B0604020202020204" pitchFamily="34" charset="0"/>
                <a:cs typeface="Arial" panose="020B0604020202020204" pitchFamily="34" charset="0"/>
                <a:hlinkClick r:id="rId3"/>
              </a:rPr>
              <a:t>Bayer Crop Science Resource Library</a:t>
            </a:r>
            <a:r>
              <a:rPr lang="en-US" sz="2400" dirty="0">
                <a:solidFill>
                  <a:srgbClr val="10384F"/>
                </a:solidFill>
                <a:latin typeface="Arial" panose="020B0604020202020204" pitchFamily="34" charset="0"/>
                <a:cs typeface="Arial" panose="020B0604020202020204" pitchFamily="34" charset="0"/>
              </a:rPr>
              <a:t>.</a:t>
            </a:r>
          </a:p>
          <a:p>
            <a:endParaRPr lang="en-US" sz="2400" dirty="0">
              <a:solidFill>
                <a:srgbClr val="10384F"/>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7649" y="449868"/>
            <a:ext cx="7934325"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a:solidFill>
                  <a:srgbClr val="66B512"/>
                </a:solidFill>
                <a:latin typeface="Arial" panose="020B0604020202020204" pitchFamily="34" charset="0"/>
                <a:ea typeface="Verdana" pitchFamily="34" charset="0"/>
                <a:cs typeface="Arial" panose="020B0604020202020204" pitchFamily="34" charset="0"/>
              </a:rPr>
              <a:t>Many of the Foods Today Are a Result of Breeding Innovation </a:t>
            </a:r>
            <a:endParaRPr kumimoji="0" lang="en-US" sz="3200" b="1" i="0" u="none" strike="noStrike" kern="1200" cap="none" spc="0" normalizeH="0" baseline="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grpSp>
        <p:nvGrpSpPr>
          <p:cNvPr id="11" name="Group 8"/>
          <p:cNvGrpSpPr/>
          <p:nvPr/>
        </p:nvGrpSpPr>
        <p:grpSpPr>
          <a:xfrm>
            <a:off x="481226" y="2519729"/>
            <a:ext cx="7672173" cy="2817128"/>
            <a:chOff x="786025" y="1946705"/>
            <a:chExt cx="7672173" cy="2817128"/>
          </a:xfrm>
        </p:grpSpPr>
        <p:pic>
          <p:nvPicPr>
            <p:cNvPr id="13" name="Picture 12"/>
            <p:cNvPicPr>
              <a:picLocks noChangeAspect="1"/>
            </p:cNvPicPr>
            <p:nvPr/>
          </p:nvPicPr>
          <p:blipFill rotWithShape="1">
            <a:blip r:embed="rId3" cstate="screen">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786025" y="1946705"/>
              <a:ext cx="2033614" cy="2317289"/>
            </a:xfrm>
            <a:prstGeom prst="rect">
              <a:avLst/>
            </a:prstGeom>
            <a:ln>
              <a:noFill/>
            </a:ln>
          </p:spPr>
        </p:pic>
        <p:pic>
          <p:nvPicPr>
            <p:cNvPr id="14" name="Picture 13"/>
            <p:cNvPicPr>
              <a:picLocks noChangeAspect="1"/>
            </p:cNvPicPr>
            <p:nvPr/>
          </p:nvPicPr>
          <p:blipFill rotWithShape="1">
            <a:blip r:embed="rId5" cstate="screen">
              <a:duotone>
                <a:schemeClr val="accent2">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a:xfrm>
              <a:off x="4905252" y="1963649"/>
              <a:ext cx="1894204" cy="2283399"/>
            </a:xfrm>
            <a:prstGeom prst="rect">
              <a:avLst/>
            </a:prstGeom>
          </p:spPr>
        </p:pic>
        <p:sp>
          <p:nvSpPr>
            <p:cNvPr id="15" name="Rectangle 14"/>
            <p:cNvSpPr/>
            <p:nvPr/>
          </p:nvSpPr>
          <p:spPr bwMode="auto">
            <a:xfrm>
              <a:off x="787400" y="4231793"/>
              <a:ext cx="3586925" cy="522515"/>
            </a:xfrm>
            <a:prstGeom prst="rect">
              <a:avLst/>
            </a:prstGeom>
            <a:solidFill>
              <a:srgbClr val="66B512"/>
            </a:solidFill>
            <a:ln w="9525" cap="flat" cmpd="sng" algn="ctr">
              <a:noFill/>
              <a:prstDash val="solid"/>
              <a:round/>
              <a:headEnd type="none" w="med" len="med"/>
              <a:tailEnd type="none" w="med" len="med"/>
            </a:ln>
            <a:effectLst/>
          </p:spPr>
          <p:txBody>
            <a:bodyPr vert="horz" wrap="square" lIns="91440" tIns="91440" rIns="91440" bIns="45720" numCol="1" rtlCol="0" anchor="ctr" anchorCtr="0" compatLnSpc="1">
              <a:prstTxWarp prst="textNoShape">
                <a:avLst/>
              </a:prstTxWarp>
            </a:bodyPr>
            <a:lstStyle/>
            <a:p>
              <a:pPr algn="ctr" eaLnBrk="0" fontAlgn="base" hangingPunct="0">
                <a:lnSpc>
                  <a:spcPct val="80000"/>
                </a:lnSpc>
                <a:spcBef>
                  <a:spcPct val="0"/>
                </a:spcBef>
                <a:spcAft>
                  <a:spcPct val="0"/>
                </a:spcAft>
              </a:pPr>
              <a:r>
                <a:rPr lang="en-US" sz="1400" b="1" dirty="0">
                  <a:solidFill>
                    <a:schemeClr val="bg1"/>
                  </a:solidFill>
                  <a:latin typeface="Arial" panose="020B0604020202020204" pitchFamily="34" charset="0"/>
                  <a:ea typeface="Verdana" panose="020B0604030504040204" pitchFamily="34" charset="0"/>
                  <a:cs typeface="Arial" panose="020B0604020202020204" pitchFamily="34" charset="0"/>
                </a:rPr>
                <a:t>Teosinte To Today’s Corn</a:t>
              </a:r>
            </a:p>
          </p:txBody>
        </p:sp>
        <p:sp>
          <p:nvSpPr>
            <p:cNvPr id="16" name="Rectangle 15"/>
            <p:cNvSpPr/>
            <p:nvPr/>
          </p:nvSpPr>
          <p:spPr bwMode="auto">
            <a:xfrm>
              <a:off x="4905251" y="4241318"/>
              <a:ext cx="3552947" cy="522515"/>
            </a:xfrm>
            <a:prstGeom prst="rect">
              <a:avLst/>
            </a:prstGeom>
            <a:solidFill>
              <a:srgbClr val="66B512"/>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algn="ctr" eaLnBrk="0" fontAlgn="base" hangingPunct="0">
                <a:lnSpc>
                  <a:spcPct val="80000"/>
                </a:lnSpc>
                <a:spcBef>
                  <a:spcPct val="0"/>
                </a:spcBef>
                <a:spcAft>
                  <a:spcPct val="0"/>
                </a:spcAft>
              </a:pPr>
              <a:r>
                <a:rPr lang="en-US" sz="1400" b="1" dirty="0">
                  <a:solidFill>
                    <a:schemeClr val="bg1"/>
                  </a:solidFill>
                  <a:latin typeface="Arial" panose="020B0604020202020204" pitchFamily="34" charset="0"/>
                  <a:ea typeface="Verdana" panose="020B0604030504040204" pitchFamily="34" charset="0"/>
                  <a:cs typeface="Arial" panose="020B0604020202020204" pitchFamily="34" charset="0"/>
                </a:rPr>
                <a:t>Mustard Plant To Today’s </a:t>
              </a:r>
              <a:br>
                <a:rPr lang="en-US" sz="1400"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en-US" sz="1400" b="1" dirty="0">
                  <a:solidFill>
                    <a:schemeClr val="bg1"/>
                  </a:solidFill>
                  <a:latin typeface="Arial" panose="020B0604020202020204" pitchFamily="34" charset="0"/>
                  <a:ea typeface="Verdana" panose="020B0604030504040204" pitchFamily="34" charset="0"/>
                  <a:cs typeface="Arial" panose="020B0604020202020204" pitchFamily="34" charset="0"/>
                </a:rPr>
                <a:t>Cauliflower And Broccoli</a:t>
              </a:r>
            </a:p>
          </p:txBody>
        </p:sp>
      </p:grpSp>
      <p:grpSp>
        <p:nvGrpSpPr>
          <p:cNvPr id="17" name="Group 9"/>
          <p:cNvGrpSpPr/>
          <p:nvPr/>
        </p:nvGrpSpPr>
        <p:grpSpPr>
          <a:xfrm>
            <a:off x="2440781" y="2519729"/>
            <a:ext cx="5712619" cy="2294613"/>
            <a:chOff x="2745581" y="1946705"/>
            <a:chExt cx="5670966" cy="2294613"/>
          </a:xfrm>
        </p:grpSpPr>
        <p:pic>
          <p:nvPicPr>
            <p:cNvPr id="18" name="Picture 17"/>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2819639" y="1946705"/>
              <a:ext cx="1542811" cy="2285088"/>
            </a:xfrm>
            <a:prstGeom prst="rect">
              <a:avLst/>
            </a:prstGeom>
            <a:ln w="12700">
              <a:noFill/>
            </a:ln>
          </p:spPr>
        </p:pic>
        <p:pic>
          <p:nvPicPr>
            <p:cNvPr id="19" name="Picture 1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25398" y="3110942"/>
              <a:ext cx="1686521" cy="1130376"/>
            </a:xfrm>
            <a:prstGeom prst="rect">
              <a:avLst/>
            </a:prstGeom>
          </p:spPr>
        </p:pic>
        <p:pic>
          <p:nvPicPr>
            <p:cNvPr id="20" name="Picture 1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725398" y="1963649"/>
              <a:ext cx="1691149" cy="1155624"/>
            </a:xfrm>
            <a:prstGeom prst="rect">
              <a:avLst/>
            </a:prstGeom>
          </p:spPr>
        </p:pic>
        <p:sp>
          <p:nvSpPr>
            <p:cNvPr id="21" name="Rectangle 20"/>
            <p:cNvSpPr/>
            <p:nvPr/>
          </p:nvSpPr>
          <p:spPr>
            <a:xfrm>
              <a:off x="2745581" y="1946705"/>
              <a:ext cx="74058" cy="228508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6725398" y="1963649"/>
              <a:ext cx="74058" cy="2277669"/>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ldToCultivatedCorn_0716_4pmFH.png"/>
          <p:cNvPicPr>
            <a:picLocks noChangeAspect="1"/>
          </p:cNvPicPr>
          <p:nvPr/>
        </p:nvPicPr>
        <p:blipFill>
          <a:blip r:embed="rId3" cstate="print"/>
          <a:stretch>
            <a:fillRect/>
          </a:stretch>
        </p:blipFill>
        <p:spPr>
          <a:xfrm>
            <a:off x="320201" y="1746433"/>
            <a:ext cx="4386033" cy="3682817"/>
          </a:xfrm>
          <a:prstGeom prst="rect">
            <a:avLst/>
          </a:prstGeom>
        </p:spPr>
      </p:pic>
      <p:sp>
        <p:nvSpPr>
          <p:cNvPr id="3" name="Title 1"/>
          <p:cNvSpPr txBox="1">
            <a:spLocks/>
          </p:cNvSpPr>
          <p:nvPr/>
        </p:nvSpPr>
        <p:spPr>
          <a:xfrm>
            <a:off x="320201" y="415452"/>
            <a:ext cx="8368747"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b="1" dirty="0">
                <a:solidFill>
                  <a:srgbClr val="66B512"/>
                </a:solidFill>
                <a:latin typeface="Arial" panose="020B0604020202020204" pitchFamily="34" charset="0"/>
                <a:ea typeface="Verdana" pitchFamily="34" charset="0"/>
                <a:cs typeface="Arial" panose="020B0604020202020204" pitchFamily="34" charset="0"/>
              </a:rPr>
              <a:t>Crop Domestication Is Genetic Modification</a:t>
            </a:r>
            <a:endParaRPr kumimoji="0" lang="en-US" sz="28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sp>
        <p:nvSpPr>
          <p:cNvPr id="4" name="Rectangle 3"/>
          <p:cNvSpPr/>
          <p:nvPr/>
        </p:nvSpPr>
        <p:spPr>
          <a:xfrm>
            <a:off x="4706234" y="1228397"/>
            <a:ext cx="3988563" cy="4939814"/>
          </a:xfrm>
          <a:prstGeom prst="rect">
            <a:avLst/>
          </a:prstGeom>
        </p:spPr>
        <p:txBody>
          <a:bodyPr wrap="square">
            <a:spAutoFit/>
          </a:bodyPr>
          <a:lstStyle/>
          <a:p>
            <a:r>
              <a:rPr lang="en-US" sz="2100" dirty="0">
                <a:solidFill>
                  <a:srgbClr val="10384F"/>
                </a:solidFill>
                <a:latin typeface="Arial" panose="020B0604020202020204" pitchFamily="34" charset="0"/>
                <a:ea typeface="Verdana" pitchFamily="34" charset="0"/>
                <a:cs typeface="Arial" panose="020B0604020202020204" pitchFamily="34" charset="0"/>
              </a:rPr>
              <a:t>In the late 20</a:t>
            </a:r>
            <a:r>
              <a:rPr lang="en-US" sz="2100" baseline="30000" dirty="0">
                <a:solidFill>
                  <a:srgbClr val="10384F"/>
                </a:solidFill>
                <a:latin typeface="Arial" panose="020B0604020202020204" pitchFamily="34" charset="0"/>
                <a:ea typeface="Verdana" pitchFamily="34" charset="0"/>
                <a:cs typeface="Arial" panose="020B0604020202020204" pitchFamily="34" charset="0"/>
              </a:rPr>
              <a:t>th</a:t>
            </a:r>
            <a:r>
              <a:rPr lang="en-US" sz="2100" dirty="0">
                <a:solidFill>
                  <a:srgbClr val="10384F"/>
                </a:solidFill>
                <a:latin typeface="Arial" panose="020B0604020202020204" pitchFamily="34" charset="0"/>
                <a:ea typeface="Verdana" pitchFamily="34" charset="0"/>
                <a:cs typeface="Arial" panose="020B0604020202020204" pitchFamily="34" charset="0"/>
              </a:rPr>
              <a:t> century, advances in technology enabled the expansion of diversity of crops.  For years, university, government and company scientists intensively researched and refined this process.  A major result has been GM seeds that maintain or increase the yield of crops while requiring less land and fewer inputs, both of which lessen the impact of agriculture on the environment and reduce costs for farmers.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48"/>
            <a:ext cx="7696200" cy="715962"/>
          </a:xfrm>
        </p:spPr>
        <p:txBody>
          <a:bodyPr>
            <a:normAutofit fontScale="90000"/>
          </a:bodyPr>
          <a:lstStyle/>
          <a:p>
            <a:pPr lvl="0" algn="l">
              <a:defRPr/>
            </a:pPr>
            <a:r>
              <a:rPr lang="en-US" b="1" dirty="0"/>
              <a:t>Modern Breeding Brings the Best from Plants Together More Efficiently</a:t>
            </a:r>
          </a:p>
        </p:txBody>
      </p:sp>
      <p:pic>
        <p:nvPicPr>
          <p:cNvPr id="1027" name="Picture 3" descr="\\Finch\Consumer Engagement\Societal Outreach\GRAPHICS\2015 Graphics\7_15_Hist of Breeding_Selecting Icon.png"/>
          <p:cNvPicPr>
            <a:picLocks noChangeAspect="1" noChangeArrowheads="1"/>
          </p:cNvPicPr>
          <p:nvPr/>
        </p:nvPicPr>
        <p:blipFill>
          <a:blip r:embed="rId3" cstate="print"/>
          <a:srcRect/>
          <a:stretch>
            <a:fillRect/>
          </a:stretch>
        </p:blipFill>
        <p:spPr bwMode="auto">
          <a:xfrm>
            <a:off x="4274893" y="2547084"/>
            <a:ext cx="3265487" cy="2889250"/>
          </a:xfrm>
          <a:prstGeom prst="rect">
            <a:avLst/>
          </a:prstGeom>
          <a:noFill/>
        </p:spPr>
      </p:pic>
      <p:sp>
        <p:nvSpPr>
          <p:cNvPr id="5" name="Rectangle 4"/>
          <p:cNvSpPr/>
          <p:nvPr/>
        </p:nvSpPr>
        <p:spPr>
          <a:xfrm>
            <a:off x="993981" y="1046094"/>
            <a:ext cx="3271627" cy="5847755"/>
          </a:xfrm>
          <a:prstGeom prst="rect">
            <a:avLst/>
          </a:prstGeom>
        </p:spPr>
        <p:txBody>
          <a:bodyPr wrap="square">
            <a:spAutoFit/>
          </a:bodyPr>
          <a:lstStyle/>
          <a:p>
            <a:r>
              <a:rPr lang="en-US" sz="2200" dirty="0">
                <a:solidFill>
                  <a:srgbClr val="10384F"/>
                </a:solidFill>
                <a:latin typeface="Arial" panose="020B0604020202020204" pitchFamily="34" charset="0"/>
                <a:ea typeface="Verdana" pitchFamily="34" charset="0"/>
                <a:cs typeface="Arial" panose="020B0604020202020204" pitchFamily="34" charset="0"/>
              </a:rPr>
              <a:t>Breeding can improve plant health or provide consumer benefits.  Here are a few ways breeding improves crops:</a:t>
            </a:r>
          </a:p>
          <a:p>
            <a:endParaRPr lang="en-US" sz="2200" dirty="0">
              <a:solidFill>
                <a:srgbClr val="10384F"/>
              </a:solidFill>
              <a:latin typeface="Arial" panose="020B0604020202020204" pitchFamily="34" charset="0"/>
              <a:ea typeface="Verdana" pitchFamily="34" charset="0"/>
              <a:cs typeface="Arial" panose="020B0604020202020204" pitchFamily="34" charset="0"/>
            </a:endParaRPr>
          </a:p>
          <a:p>
            <a:r>
              <a:rPr lang="en-US" sz="2200" dirty="0">
                <a:solidFill>
                  <a:srgbClr val="10384F"/>
                </a:solidFill>
                <a:latin typeface="Arial" panose="020B0604020202020204" pitchFamily="34" charset="0"/>
                <a:ea typeface="Verdana" pitchFamily="34" charset="0"/>
                <a:cs typeface="Arial" panose="020B0604020202020204" pitchFamily="34" charset="0"/>
              </a:rPr>
              <a:t>Disease Resistance</a:t>
            </a:r>
          </a:p>
          <a:p>
            <a:r>
              <a:rPr lang="en-US" sz="2200" dirty="0">
                <a:solidFill>
                  <a:srgbClr val="10384F"/>
                </a:solidFill>
                <a:latin typeface="Arial" panose="020B0604020202020204" pitchFamily="34" charset="0"/>
                <a:ea typeface="Verdana" pitchFamily="34" charset="0"/>
                <a:cs typeface="Arial" panose="020B0604020202020204" pitchFamily="34" charset="0"/>
              </a:rPr>
              <a:t>Insect Resistance</a:t>
            </a:r>
          </a:p>
          <a:p>
            <a:r>
              <a:rPr lang="en-US" sz="2200" dirty="0">
                <a:solidFill>
                  <a:srgbClr val="10384F"/>
                </a:solidFill>
                <a:latin typeface="Arial" panose="020B0604020202020204" pitchFamily="34" charset="0"/>
                <a:ea typeface="Verdana" pitchFamily="34" charset="0"/>
                <a:cs typeface="Arial" panose="020B0604020202020204" pitchFamily="34" charset="0"/>
              </a:rPr>
              <a:t>Water Utilization</a:t>
            </a:r>
          </a:p>
          <a:p>
            <a:r>
              <a:rPr lang="en-US" sz="2200" dirty="0">
                <a:solidFill>
                  <a:srgbClr val="10384F"/>
                </a:solidFill>
                <a:latin typeface="Arial" panose="020B0604020202020204" pitchFamily="34" charset="0"/>
                <a:ea typeface="Verdana" pitchFamily="34" charset="0"/>
                <a:cs typeface="Arial" panose="020B0604020202020204" pitchFamily="34" charset="0"/>
              </a:rPr>
              <a:t>Plant Health</a:t>
            </a:r>
          </a:p>
          <a:p>
            <a:r>
              <a:rPr lang="en-US" sz="2200" dirty="0">
                <a:solidFill>
                  <a:srgbClr val="10384F"/>
                </a:solidFill>
                <a:latin typeface="Arial" panose="020B0604020202020204" pitchFamily="34" charset="0"/>
                <a:ea typeface="Verdana" pitchFamily="34" charset="0"/>
                <a:cs typeface="Arial" panose="020B0604020202020204" pitchFamily="34" charset="0"/>
              </a:rPr>
              <a:t>Improved Harvest</a:t>
            </a:r>
          </a:p>
          <a:p>
            <a:r>
              <a:rPr lang="en-US" sz="2200" dirty="0">
                <a:solidFill>
                  <a:srgbClr val="10384F"/>
                </a:solidFill>
                <a:latin typeface="Arial" panose="020B0604020202020204" pitchFamily="34" charset="0"/>
                <a:ea typeface="Verdana" pitchFamily="34" charset="0"/>
                <a:cs typeface="Arial" panose="020B0604020202020204" pitchFamily="34" charset="0"/>
              </a:rPr>
              <a:t>Shelf Life</a:t>
            </a:r>
          </a:p>
          <a:p>
            <a:r>
              <a:rPr lang="en-US" sz="2200" dirty="0">
                <a:solidFill>
                  <a:srgbClr val="10384F"/>
                </a:solidFill>
                <a:latin typeface="Arial" panose="020B0604020202020204" pitchFamily="34" charset="0"/>
                <a:ea typeface="Verdana" pitchFamily="34" charset="0"/>
                <a:cs typeface="Arial" panose="020B0604020202020204" pitchFamily="34" charset="0"/>
              </a:rPr>
              <a:t>Color</a:t>
            </a:r>
          </a:p>
          <a:p>
            <a:r>
              <a:rPr lang="en-US" sz="2200" dirty="0">
                <a:solidFill>
                  <a:srgbClr val="10384F"/>
                </a:solidFill>
                <a:latin typeface="Arial" panose="020B0604020202020204" pitchFamily="34" charset="0"/>
                <a:ea typeface="Verdana" pitchFamily="34" charset="0"/>
                <a:cs typeface="Arial" panose="020B0604020202020204" pitchFamily="34" charset="0"/>
              </a:rPr>
              <a:t>Flavor</a:t>
            </a:r>
          </a:p>
          <a:p>
            <a:r>
              <a:rPr lang="en-US" sz="2200" dirty="0">
                <a:solidFill>
                  <a:srgbClr val="10384F"/>
                </a:solidFill>
                <a:latin typeface="Arial" panose="020B0604020202020204" pitchFamily="34" charset="0"/>
                <a:ea typeface="Verdana" pitchFamily="34" charset="0"/>
                <a:cs typeface="Arial" panose="020B0604020202020204" pitchFamily="34" charset="0"/>
              </a:rPr>
              <a:t>Size</a:t>
            </a:r>
          </a:p>
          <a:p>
            <a:endParaRPr lang="en-US" sz="2200" dirty="0">
              <a:solidFill>
                <a:srgbClr val="10384F"/>
              </a:solidFill>
              <a:latin typeface="Verdana" pitchFamily="34" charset="0"/>
              <a:ea typeface="Verdana" pitchFamily="34" charset="0"/>
              <a:cs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8125" y="302796"/>
            <a:ext cx="8001000" cy="7159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solidFill>
                  <a:srgbClr val="66B512"/>
                </a:solidFill>
                <a:latin typeface="Arial" panose="020B0604020202020204" pitchFamily="34" charset="0"/>
                <a:ea typeface="Verdana" pitchFamily="34" charset="0"/>
                <a:cs typeface="Arial" panose="020B0604020202020204" pitchFamily="34" charset="0"/>
              </a:rPr>
              <a:t>What Goes into a Great Vegetable</a:t>
            </a:r>
            <a:endPar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pic>
        <p:nvPicPr>
          <p:cNvPr id="5" name="Picture 4" descr="famer icon .png"/>
          <p:cNvPicPr>
            <a:picLocks noChangeAspect="1"/>
          </p:cNvPicPr>
          <p:nvPr/>
        </p:nvPicPr>
        <p:blipFill>
          <a:blip r:embed="rId3" cstate="print"/>
          <a:stretch>
            <a:fillRect/>
          </a:stretch>
        </p:blipFill>
        <p:spPr>
          <a:xfrm>
            <a:off x="308113" y="1411356"/>
            <a:ext cx="5128592" cy="5128592"/>
          </a:xfrm>
          <a:prstGeom prst="rect">
            <a:avLst/>
          </a:prstGeom>
        </p:spPr>
      </p:pic>
      <p:sp>
        <p:nvSpPr>
          <p:cNvPr id="6" name="Text Placeholder 8"/>
          <p:cNvSpPr txBox="1">
            <a:spLocks/>
          </p:cNvSpPr>
          <p:nvPr/>
        </p:nvSpPr>
        <p:spPr>
          <a:xfrm>
            <a:off x="65852" y="6477381"/>
            <a:ext cx="6623797" cy="466344"/>
          </a:xfrm>
          <a:prstGeom prst="rect">
            <a:avLst/>
          </a:prstGeom>
        </p:spPr>
        <p:txBody>
          <a:bodyPr lIns="0" tIns="0" rIns="0" bIns="0" anchor="ctr"/>
          <a:lstStyle>
            <a:lvl1pPr marL="0" indent="0" algn="l" defTabSz="914400" rtl="0" eaLnBrk="1" latinLnBrk="0" hangingPunct="1">
              <a:lnSpc>
                <a:spcPct val="90000"/>
              </a:lnSpc>
              <a:spcBef>
                <a:spcPts val="3600"/>
              </a:spcBef>
              <a:buClr>
                <a:schemeClr val="bg2"/>
              </a:buClr>
              <a:buFont typeface="Arial" panose="020B0604020202020204" pitchFamily="34" charset="0"/>
              <a:buNone/>
              <a:defRPr lang="en-US" sz="1000" b="0" i="1" kern="1200" cap="none" spc="0" baseline="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marL="401638" indent="-285750" algn="l" defTabSz="914400" rtl="0" eaLnBrk="1" latinLnBrk="0" hangingPunct="1">
              <a:lnSpc>
                <a:spcPct val="90000"/>
              </a:lnSpc>
              <a:spcBef>
                <a:spcPts val="2000"/>
              </a:spcBef>
              <a:buClr>
                <a:schemeClr val="bg2"/>
              </a:buClr>
              <a:buFont typeface="Arial" panose="020B0604020202020204" pitchFamily="34" charset="0"/>
              <a:buChar char="•"/>
              <a:defRPr sz="24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01688" indent="-228600" algn="l" defTabSz="914400" rtl="0" eaLnBrk="1" latinLnBrk="0" hangingPunct="1">
              <a:lnSpc>
                <a:spcPct val="90000"/>
              </a:lnSpc>
              <a:spcBef>
                <a:spcPts val="800"/>
              </a:spcBef>
              <a:buClr>
                <a:schemeClr val="bg2"/>
              </a:buClr>
              <a:buFont typeface="Courier New" panose="02070309020205020404" pitchFamily="49" charset="0"/>
              <a:buChar char="­"/>
              <a:defRPr sz="20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366838"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824038"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ct val="20000"/>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3429000" indent="-228600" algn="l" defTabSz="914400" rtl="0" eaLnBrk="1" latinLnBrk="0" hangingPunct="1">
              <a:lnSpc>
                <a:spcPct val="90000"/>
              </a:lnSpc>
              <a:spcBef>
                <a:spcPct val="20000"/>
              </a:spcBef>
              <a:buClr>
                <a:schemeClr val="bg2"/>
              </a:buClr>
              <a:buFont typeface="Arial" panose="020B0604020202020204" pitchFamily="34"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8pPr>
            <a:lvl9pPr marL="3886200" indent="-228600" algn="l" defTabSz="914400" rtl="0" eaLnBrk="1" latinLnBrk="0" hangingPunct="1">
              <a:lnSpc>
                <a:spcPct val="90000"/>
              </a:lnSpc>
              <a:spcBef>
                <a:spcPct val="20000"/>
              </a:spcBef>
              <a:buClr>
                <a:schemeClr val="bg2"/>
              </a:buClr>
              <a:buFont typeface="Courier New" panose="02070309020205020404" pitchFamily="49" charset="0"/>
              <a:buChar char="»"/>
              <a:defRPr sz="1800" kern="1200" spc="0">
                <a:solidFill>
                  <a:schemeClr val="tx2"/>
                </a:solidFill>
                <a:latin typeface="Verdana" panose="020B0604030504040204" pitchFamily="34" charset="0"/>
                <a:ea typeface="Verdana" panose="020B0604030504040204" pitchFamily="34" charset="0"/>
                <a:cs typeface="Verdana" panose="020B0604030504040204" pitchFamily="34" charset="0"/>
              </a:defRPr>
            </a:lvl9pPr>
          </a:lstStyle>
          <a:p>
            <a:pPr marL="111125" lvl="2" indent="0" eaLnBrk="0" fontAlgn="base" hangingPunct="0">
              <a:buNone/>
              <a:tabLst>
                <a:tab pos="1373188" algn="l"/>
              </a:tabLst>
              <a:defRPr/>
            </a:pPr>
            <a:r>
              <a:rPr lang="en-US" sz="1000" i="1" dirty="0">
                <a:solidFill>
                  <a:srgbClr val="10384F"/>
                </a:solidFill>
                <a:latin typeface="Arial" panose="020B0604020202020204" pitchFamily="34" charset="0"/>
                <a:cs typeface="Arial" panose="020B0604020202020204" pitchFamily="34" charset="0"/>
              </a:rPr>
              <a:t>Source: Mon Veg Consumer Research (2008) US &amp; EU-5 Consumer Preference for Fresh Vegetables</a:t>
            </a:r>
          </a:p>
        </p:txBody>
      </p:sp>
      <p:sp>
        <p:nvSpPr>
          <p:cNvPr id="7" name="Rectangle 6"/>
          <p:cNvSpPr/>
          <p:nvPr/>
        </p:nvSpPr>
        <p:spPr>
          <a:xfrm>
            <a:off x="342125" y="1451364"/>
            <a:ext cx="7677925" cy="2677656"/>
          </a:xfrm>
          <a:prstGeom prst="rect">
            <a:avLst/>
          </a:prstGeom>
        </p:spPr>
        <p:txBody>
          <a:bodyPr wrap="square">
            <a:spAutoFit/>
          </a:bodyPr>
          <a:lstStyle/>
          <a:p>
            <a:r>
              <a:rPr lang="en-US" sz="2800" dirty="0">
                <a:solidFill>
                  <a:srgbClr val="10384F"/>
                </a:solidFill>
                <a:latin typeface="Arial" panose="020B0604020202020204" pitchFamily="34" charset="0"/>
                <a:ea typeface="Verdana" pitchFamily="34" charset="0"/>
                <a:cs typeface="Arial" panose="020B0604020202020204" pitchFamily="34" charset="0"/>
              </a:rPr>
              <a:t>Vegetables are among the most nutritious foods available, but </a:t>
            </a:r>
            <a:r>
              <a:rPr lang="en-US" sz="2800" b="1" dirty="0">
                <a:solidFill>
                  <a:srgbClr val="10384F"/>
                </a:solidFill>
                <a:latin typeface="Arial" panose="020B0604020202020204" pitchFamily="34" charset="0"/>
                <a:ea typeface="Verdana" pitchFamily="34" charset="0"/>
                <a:cs typeface="Arial" panose="020B0604020202020204" pitchFamily="34" charset="0"/>
              </a:rPr>
              <a:t>taste</a:t>
            </a:r>
            <a:r>
              <a:rPr lang="en-US" sz="2800" dirty="0">
                <a:solidFill>
                  <a:srgbClr val="10384F"/>
                </a:solidFill>
                <a:latin typeface="Arial" panose="020B0604020202020204" pitchFamily="34" charset="0"/>
                <a:ea typeface="Verdana" pitchFamily="34" charset="0"/>
                <a:cs typeface="Arial" panose="020B0604020202020204" pitchFamily="34" charset="0"/>
              </a:rPr>
              <a:t>, </a:t>
            </a:r>
            <a:r>
              <a:rPr lang="en-US" sz="2800" b="1" dirty="0">
                <a:solidFill>
                  <a:srgbClr val="10384F"/>
                </a:solidFill>
                <a:latin typeface="Arial" panose="020B0604020202020204" pitchFamily="34" charset="0"/>
                <a:ea typeface="Verdana" pitchFamily="34" charset="0"/>
                <a:cs typeface="Arial" panose="020B0604020202020204" pitchFamily="34" charset="0"/>
              </a:rPr>
              <a:t>texture</a:t>
            </a:r>
            <a:r>
              <a:rPr lang="en-US" sz="2800" dirty="0">
                <a:solidFill>
                  <a:srgbClr val="10384F"/>
                </a:solidFill>
                <a:latin typeface="Arial" panose="020B0604020202020204" pitchFamily="34" charset="0"/>
                <a:ea typeface="Verdana" pitchFamily="34" charset="0"/>
                <a:cs typeface="Arial" panose="020B0604020202020204" pitchFamily="34" charset="0"/>
              </a:rPr>
              <a:t> and </a:t>
            </a:r>
            <a:r>
              <a:rPr lang="en-US" sz="2800" b="1" dirty="0">
                <a:solidFill>
                  <a:srgbClr val="10384F"/>
                </a:solidFill>
                <a:latin typeface="Arial" panose="020B0604020202020204" pitchFamily="34" charset="0"/>
                <a:ea typeface="Verdana" pitchFamily="34" charset="0"/>
                <a:cs typeface="Arial" panose="020B0604020202020204" pitchFamily="34" charset="0"/>
              </a:rPr>
              <a:t>convenience</a:t>
            </a:r>
            <a:r>
              <a:rPr lang="en-US" sz="2800" dirty="0">
                <a:solidFill>
                  <a:srgbClr val="10384F"/>
                </a:solidFill>
                <a:latin typeface="Arial" panose="020B0604020202020204" pitchFamily="34" charset="0"/>
                <a:ea typeface="Verdana" pitchFamily="34" charset="0"/>
                <a:cs typeface="Arial" panose="020B0604020202020204" pitchFamily="34" charset="0"/>
              </a:rPr>
              <a:t> are keys to increasing consumption.</a:t>
            </a:r>
            <a:br>
              <a:rPr lang="en-US" sz="2800" b="1" dirty="0">
                <a:solidFill>
                  <a:schemeClr val="accent1">
                    <a:lumMod val="60000"/>
                    <a:lumOff val="40000"/>
                  </a:schemeClr>
                </a:solidFill>
                <a:latin typeface="Arial" panose="020B0604020202020204" pitchFamily="34" charset="0"/>
                <a:ea typeface="Verdana" pitchFamily="34" charset="0"/>
                <a:cs typeface="Arial" panose="020B0604020202020204" pitchFamily="34" charset="0"/>
              </a:rPr>
            </a:br>
            <a:br>
              <a:rPr lang="en-US" sz="2800" b="1" dirty="0">
                <a:solidFill>
                  <a:schemeClr val="accent1">
                    <a:lumMod val="60000"/>
                    <a:lumOff val="40000"/>
                  </a:schemeClr>
                </a:solidFill>
                <a:latin typeface="Arial" panose="020B0604020202020204" pitchFamily="34" charset="0"/>
                <a:ea typeface="Verdana" pitchFamily="34" charset="0"/>
                <a:cs typeface="Arial" panose="020B0604020202020204" pitchFamily="34" charset="0"/>
              </a:rPr>
            </a:br>
            <a:endParaRPr lang="en-US" sz="2800" b="1" dirty="0">
              <a:solidFill>
                <a:schemeClr val="accent1">
                  <a:lumMod val="60000"/>
                  <a:lumOff val="40000"/>
                </a:schemeClr>
              </a:solidFill>
              <a:latin typeface="Arial" panose="020B0604020202020204" pitchFamily="34" charset="0"/>
              <a:ea typeface="Verdana" pitchFamily="34" charset="0"/>
              <a:cs typeface="Arial" panose="020B0604020202020204" pitchFamily="34" charset="0"/>
            </a:endParaRPr>
          </a:p>
        </p:txBody>
      </p:sp>
      <p:sp>
        <p:nvSpPr>
          <p:cNvPr id="8" name="Content Placeholder 2"/>
          <p:cNvSpPr txBox="1">
            <a:spLocks/>
          </p:cNvSpPr>
          <p:nvPr/>
        </p:nvSpPr>
        <p:spPr>
          <a:xfrm>
            <a:off x="4820559" y="3636733"/>
            <a:ext cx="7239000" cy="4525963"/>
          </a:xfrm>
          <a:prstGeom prst="rect">
            <a:avLst/>
          </a:prstGeom>
        </p:spPr>
        <p:txBody>
          <a:bodyPr vert="horz" lIns="91440" tIns="45720" rIns="91440" bIns="45720" rtlCol="0">
            <a:normAutofit/>
          </a:bodyPr>
          <a:lstStyle/>
          <a:p>
            <a:pPr marL="801688" marR="0" lvl="2" indent="-228600" algn="l" defTabSz="914400" rtl="0" eaLnBrk="1" fontAlgn="auto" latinLnBrk="0" hangingPunct="1">
              <a:lnSpc>
                <a:spcPct val="80000"/>
              </a:lnSpc>
              <a:spcBef>
                <a:spcPts val="2000"/>
              </a:spcBef>
              <a:spcAft>
                <a:spcPts val="1800"/>
              </a:spcAft>
              <a:buClr>
                <a:schemeClr val="tx2"/>
              </a:buClr>
              <a:buSzTx/>
              <a:buFont typeface="Arial"/>
              <a:buNone/>
              <a:tabLst/>
              <a:defRPr/>
            </a:pPr>
            <a:r>
              <a:rPr kumimoji="0" lang="en-US" sz="25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Sensory Experience</a:t>
            </a:r>
          </a:p>
          <a:p>
            <a:pPr marL="801688" marR="0" lvl="2" indent="-228600" algn="l" defTabSz="914400" rtl="0" eaLnBrk="1" fontAlgn="auto" latinLnBrk="0" hangingPunct="1">
              <a:lnSpc>
                <a:spcPct val="80000"/>
              </a:lnSpc>
              <a:spcBef>
                <a:spcPts val="2000"/>
              </a:spcBef>
              <a:spcAft>
                <a:spcPts val="1800"/>
              </a:spcAft>
              <a:buClr>
                <a:schemeClr val="tx2"/>
              </a:buClr>
              <a:buSzTx/>
              <a:buFont typeface="Arial"/>
              <a:buNone/>
              <a:tabLst/>
              <a:defRPr/>
            </a:pPr>
            <a:r>
              <a:rPr kumimoji="0" lang="en-US" sz="25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Convenience</a:t>
            </a:r>
          </a:p>
          <a:p>
            <a:pPr marL="801688" marR="0" lvl="2" indent="-228600" algn="l" defTabSz="914400" rtl="0" eaLnBrk="1" fontAlgn="auto" latinLnBrk="0" hangingPunct="1">
              <a:lnSpc>
                <a:spcPct val="80000"/>
              </a:lnSpc>
              <a:spcBef>
                <a:spcPts val="2000"/>
              </a:spcBef>
              <a:spcAft>
                <a:spcPts val="1800"/>
              </a:spcAft>
              <a:buClr>
                <a:schemeClr val="tx2"/>
              </a:buClr>
              <a:buSzTx/>
              <a:buFont typeface="Arial"/>
              <a:buNone/>
              <a:tabLst/>
              <a:defRPr/>
            </a:pPr>
            <a:r>
              <a:rPr kumimoji="0" lang="en-US" sz="25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Nutrition</a:t>
            </a:r>
            <a:r>
              <a:rPr kumimoji="0" lang="en-US" sz="2500" b="0" i="0" u="none" strike="noStrike" kern="1200" cap="none" spc="0" normalizeH="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rPr>
              <a:t> &amp; Health</a:t>
            </a:r>
            <a:endParaRPr kumimoji="0" lang="en-US" sz="2500" b="0" i="0" u="none" strike="noStrike" kern="1200" cap="none" spc="0" normalizeH="0" baseline="0" noProof="0" dirty="0">
              <a:ln>
                <a:noFill/>
              </a:ln>
              <a:solidFill>
                <a:srgbClr val="10384F"/>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9" name="Straight Connector 8"/>
          <p:cNvCxnSpPr/>
          <p:nvPr/>
        </p:nvCxnSpPr>
        <p:spPr>
          <a:xfrm flipV="1">
            <a:off x="5526157" y="4173544"/>
            <a:ext cx="2770190" cy="891"/>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26157" y="4882528"/>
            <a:ext cx="2770190" cy="891"/>
          </a:xfrm>
          <a:prstGeom prst="line">
            <a:avLst/>
          </a:prstGeom>
          <a:ln w="38100">
            <a:solidFill>
              <a:srgbClr val="0091DF"/>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5689" y="142688"/>
            <a:ext cx="8368747"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a:solidFill>
                  <a:srgbClr val="66B512"/>
                </a:solidFill>
                <a:latin typeface="Arial" panose="020B0604020202020204" pitchFamily="34" charset="0"/>
                <a:ea typeface="Verdana" pitchFamily="34" charset="0"/>
                <a:cs typeface="Arial" panose="020B0604020202020204" pitchFamily="34" charset="0"/>
              </a:rPr>
              <a:t>The Evolution of Crop Improvement Building on Genetic Diversity</a:t>
            </a:r>
            <a:endPar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pic>
        <p:nvPicPr>
          <p:cNvPr id="3" name="Picture 2" descr="WildMustardBreeding_Graphic_0716_3pmFH.png"/>
          <p:cNvPicPr>
            <a:picLocks noChangeAspect="1"/>
          </p:cNvPicPr>
          <p:nvPr/>
        </p:nvPicPr>
        <p:blipFill>
          <a:blip r:embed="rId3" cstate="print"/>
          <a:stretch>
            <a:fillRect/>
          </a:stretch>
        </p:blipFill>
        <p:spPr>
          <a:xfrm>
            <a:off x="4018137" y="1458910"/>
            <a:ext cx="4206249" cy="4608585"/>
          </a:xfrm>
          <a:prstGeom prst="rect">
            <a:avLst/>
          </a:prstGeom>
        </p:spPr>
      </p:pic>
      <p:sp>
        <p:nvSpPr>
          <p:cNvPr id="4" name="Rectangle 3"/>
          <p:cNvSpPr/>
          <p:nvPr/>
        </p:nvSpPr>
        <p:spPr>
          <a:xfrm>
            <a:off x="295689" y="1458910"/>
            <a:ext cx="3498576" cy="4832092"/>
          </a:xfrm>
          <a:prstGeom prst="rect">
            <a:avLst/>
          </a:prstGeom>
        </p:spPr>
        <p:txBody>
          <a:bodyPr wrap="square">
            <a:spAutoFit/>
          </a:bodyPr>
          <a:lstStyle/>
          <a:p>
            <a:r>
              <a:rPr lang="en-US" sz="2200" dirty="0">
                <a:solidFill>
                  <a:srgbClr val="10384F"/>
                </a:solidFill>
                <a:latin typeface="Arial" panose="020B0604020202020204" pitchFamily="34" charset="0"/>
                <a:ea typeface="Verdana" pitchFamily="34" charset="0"/>
                <a:cs typeface="Arial" panose="020B0604020202020204" pitchFamily="34" charset="0"/>
              </a:rPr>
              <a:t>Farmers have intentionally changed the genetic makeup of all the crops they have grown and the livestock they have raised since domestic agriculture began </a:t>
            </a:r>
            <a:r>
              <a:rPr lang="en-US" sz="2200" b="1" dirty="0">
                <a:solidFill>
                  <a:srgbClr val="0091DF"/>
                </a:solidFill>
                <a:latin typeface="Arial" panose="020B0604020202020204" pitchFamily="34" charset="0"/>
                <a:ea typeface="Verdana" pitchFamily="34" charset="0"/>
                <a:cs typeface="Arial" panose="020B0604020202020204" pitchFamily="34" charset="0"/>
              </a:rPr>
              <a:t>10,000 years ago</a:t>
            </a:r>
            <a:r>
              <a:rPr lang="en-US" sz="2200" dirty="0">
                <a:solidFill>
                  <a:srgbClr val="0091DF"/>
                </a:solidFill>
                <a:latin typeface="Arial" panose="020B0604020202020204" pitchFamily="34" charset="0"/>
                <a:ea typeface="Verdana" pitchFamily="34" charset="0"/>
                <a:cs typeface="Arial" panose="020B0604020202020204" pitchFamily="34" charset="0"/>
              </a:rPr>
              <a:t>.</a:t>
            </a:r>
            <a:r>
              <a:rPr lang="en-US" sz="2200" dirty="0">
                <a:solidFill>
                  <a:srgbClr val="10384F"/>
                </a:solidFill>
                <a:latin typeface="Arial" panose="020B0604020202020204" pitchFamily="34" charset="0"/>
                <a:ea typeface="Verdana" pitchFamily="34" charset="0"/>
                <a:cs typeface="Arial" panose="020B0604020202020204" pitchFamily="34" charset="0"/>
              </a:rPr>
              <a:t>  Almost every fruit, vegetable and grain that is commercially available today has been altered by human hands, including organic and heirloom seeds.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474246"/>
            <a:ext cx="9275618"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a:solidFill>
                  <a:srgbClr val="66B512"/>
                </a:solidFill>
                <a:latin typeface="Arial" panose="020B0604020202020204" pitchFamily="34" charset="0"/>
                <a:ea typeface="Verdana" pitchFamily="34" charset="0"/>
                <a:cs typeface="Arial" panose="020B0604020202020204" pitchFamily="34" charset="0"/>
              </a:rPr>
              <a:t>Improved Flavor and Color </a:t>
            </a:r>
            <a:r>
              <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Builds</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rPr>
              <a:t>Consumer Appeal</a:t>
            </a:r>
          </a:p>
        </p:txBody>
      </p:sp>
      <p:sp>
        <p:nvSpPr>
          <p:cNvPr id="3" name="Rectangle 2"/>
          <p:cNvSpPr/>
          <p:nvPr/>
        </p:nvSpPr>
        <p:spPr>
          <a:xfrm>
            <a:off x="351650" y="1589913"/>
            <a:ext cx="7516000" cy="1815882"/>
          </a:xfrm>
          <a:prstGeom prst="rect">
            <a:avLst/>
          </a:prstGeom>
        </p:spPr>
        <p:txBody>
          <a:bodyPr wrap="square">
            <a:spAutoFit/>
          </a:bodyPr>
          <a:lstStyle/>
          <a:p>
            <a:r>
              <a:rPr lang="en-US" sz="2800" dirty="0">
                <a:solidFill>
                  <a:srgbClr val="10384F"/>
                </a:solidFill>
                <a:latin typeface="Arial" panose="020B0604020202020204" pitchFamily="34" charset="0"/>
                <a:ea typeface="Verdana" pitchFamily="34" charset="0"/>
                <a:cs typeface="Arial" panose="020B0604020202020204" pitchFamily="34" charset="0"/>
              </a:rPr>
              <a:t>Wild tomato traits bred into commercial varieties for sweeter taste</a:t>
            </a:r>
            <a:br>
              <a:rPr lang="en-US" sz="2800" dirty="0">
                <a:solidFill>
                  <a:schemeClr val="accent1">
                    <a:lumMod val="60000"/>
                    <a:lumOff val="40000"/>
                  </a:schemeClr>
                </a:solidFill>
                <a:latin typeface="Arial" panose="020B0604020202020204" pitchFamily="34" charset="0"/>
                <a:ea typeface="Verdana" pitchFamily="34" charset="0"/>
                <a:cs typeface="Arial" panose="020B0604020202020204" pitchFamily="34" charset="0"/>
              </a:rPr>
            </a:br>
            <a:br>
              <a:rPr lang="en-US" sz="2800" dirty="0">
                <a:solidFill>
                  <a:schemeClr val="accent1">
                    <a:lumMod val="60000"/>
                    <a:lumOff val="40000"/>
                  </a:schemeClr>
                </a:solidFill>
                <a:latin typeface="Arial" panose="020B0604020202020204" pitchFamily="34" charset="0"/>
                <a:ea typeface="Verdana" pitchFamily="34" charset="0"/>
                <a:cs typeface="Arial" panose="020B0604020202020204" pitchFamily="34" charset="0"/>
              </a:rPr>
            </a:br>
            <a:endParaRPr lang="en-US" sz="2800" dirty="0">
              <a:solidFill>
                <a:schemeClr val="accent1">
                  <a:lumMod val="60000"/>
                  <a:lumOff val="40000"/>
                </a:schemeClr>
              </a:solidFill>
              <a:latin typeface="Arial" panose="020B0604020202020204" pitchFamily="34" charset="0"/>
              <a:ea typeface="Verdana" pitchFamily="34" charset="0"/>
              <a:cs typeface="Arial" panose="020B0604020202020204"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28" t="14009" r="303" b="14009"/>
          <a:stretch/>
        </p:blipFill>
        <p:spPr>
          <a:xfrm>
            <a:off x="1131977" y="2787925"/>
            <a:ext cx="3043416" cy="329184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48862" t="33758" r="20956" b="17604"/>
          <a:stretch/>
        </p:blipFill>
        <p:spPr>
          <a:xfrm>
            <a:off x="4537216" y="2787925"/>
            <a:ext cx="3064172" cy="32918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2425" y="388521"/>
            <a:ext cx="8001000" cy="715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b="1" dirty="0" err="1">
                <a:solidFill>
                  <a:srgbClr val="66B512"/>
                </a:solidFill>
                <a:latin typeface="Arial" panose="020B0604020202020204" pitchFamily="34" charset="0"/>
                <a:ea typeface="Verdana" pitchFamily="34" charset="0"/>
                <a:cs typeface="Arial" panose="020B0604020202020204" pitchFamily="34" charset="0"/>
              </a:rPr>
              <a:t>Phytopthora</a:t>
            </a:r>
            <a:r>
              <a:rPr lang="en-US" sz="2800" b="1" dirty="0">
                <a:solidFill>
                  <a:srgbClr val="66B512"/>
                </a:solidFill>
                <a:latin typeface="Arial" panose="020B0604020202020204" pitchFamily="34" charset="0"/>
                <a:ea typeface="Verdana" pitchFamily="34" charset="0"/>
                <a:cs typeface="Arial" panose="020B0604020202020204" pitchFamily="34" charset="0"/>
              </a:rPr>
              <a:t> Resistant Peppers Are Improving Crop Production</a:t>
            </a:r>
            <a:endParaRPr kumimoji="0" lang="en-US" sz="2800" b="1" i="0" u="none" strike="noStrike" kern="1200" cap="none" spc="0" normalizeH="0" noProof="0" dirty="0">
              <a:ln>
                <a:noFill/>
              </a:ln>
              <a:solidFill>
                <a:srgbClr val="66B512"/>
              </a:solidFill>
              <a:effectLst/>
              <a:uLnTx/>
              <a:uFillTx/>
              <a:latin typeface="Arial" panose="020B0604020202020204" pitchFamily="34" charset="0"/>
              <a:ea typeface="Verdana" pitchFamily="34" charset="0"/>
              <a:cs typeface="Arial" panose="020B0604020202020204" pitchFamily="34" charset="0"/>
            </a:endParaRPr>
          </a:p>
        </p:txBody>
      </p:sp>
      <p:pic>
        <p:nvPicPr>
          <p:cNvPr id="3" name="Picture 2"/>
          <p:cNvPicPr>
            <a:picLocks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974035" y="1371600"/>
            <a:ext cx="6838122" cy="435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95132" y="5778232"/>
            <a:ext cx="7076661" cy="646331"/>
          </a:xfrm>
          <a:prstGeom prst="rect">
            <a:avLst/>
          </a:prstGeom>
        </p:spPr>
        <p:txBody>
          <a:bodyPr wrap="square">
            <a:spAutoFit/>
          </a:bodyPr>
          <a:lstStyle/>
          <a:p>
            <a:pPr marL="91440" algn="ctr"/>
            <a:r>
              <a:rPr lang="en-US" dirty="0">
                <a:solidFill>
                  <a:srgbClr val="10384F"/>
                </a:solidFill>
                <a:latin typeface="Arial" panose="020B0604020202020204" pitchFamily="34" charset="0"/>
                <a:ea typeface="Verdana" pitchFamily="34" charset="0"/>
                <a:cs typeface="Arial" panose="020B0604020202020204" pitchFamily="34" charset="0"/>
              </a:rPr>
              <a:t>Advanced breeding gives pepper varieties resistance to one of the most destructive diseases</a:t>
            </a:r>
          </a:p>
        </p:txBody>
      </p:sp>
    </p:spTree>
  </p:cSld>
  <p:clrMapOvr>
    <a:masterClrMapping/>
  </p:clrMapOvr>
</p:sld>
</file>

<file path=ppt/theme/theme1.xml><?xml version="1.0" encoding="utf-8"?>
<a:theme xmlns:a="http://schemas.openxmlformats.org/drawingml/2006/main" name="2_Custom Design">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mp; Conventional Farming">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nderstanding Pesticide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tistic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g Innovation">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Understanding GMO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Vegetables">
  <a:themeElements>
    <a:clrScheme name="CE">
      <a:dk1>
        <a:srgbClr val="494949"/>
      </a:dk1>
      <a:lt1>
        <a:sysClr val="window" lastClr="FFFFFF"/>
      </a:lt1>
      <a:dk2>
        <a:srgbClr val="494949"/>
      </a:dk2>
      <a:lt2>
        <a:srgbClr val="FFFFFF"/>
      </a:lt2>
      <a:accent1>
        <a:srgbClr val="9DBB67"/>
      </a:accent1>
      <a:accent2>
        <a:srgbClr val="DE9F61"/>
      </a:accent2>
      <a:accent3>
        <a:srgbClr val="E4C14E"/>
      </a:accent3>
      <a:accent4>
        <a:srgbClr val="9BC6B1"/>
      </a:accent4>
      <a:accent5>
        <a:srgbClr val="E27C70"/>
      </a:accent5>
      <a:accent6>
        <a:srgbClr val="D8C3CD"/>
      </a:accent6>
      <a:hlink>
        <a:srgbClr val="87B6DD"/>
      </a:hlink>
      <a:folHlink>
        <a:srgbClr val="DEDB8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11491</TotalTime>
  <Words>1939</Words>
  <Application>Microsoft Office PowerPoint</Application>
  <PresentationFormat>On-screen Show (4:3)</PresentationFormat>
  <Paragraphs>111</Paragraphs>
  <Slides>14</Slides>
  <Notes>11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14</vt:i4>
      </vt:variant>
    </vt:vector>
  </HeadingPairs>
  <TitlesOfParts>
    <vt:vector size="25" baseType="lpstr">
      <vt:lpstr>Arial</vt:lpstr>
      <vt:lpstr>Calibri</vt:lpstr>
      <vt:lpstr>Courier New</vt:lpstr>
      <vt:lpstr>Verdana</vt:lpstr>
      <vt:lpstr>2_Custom Design</vt:lpstr>
      <vt:lpstr>Organic &amp; Conventional Farming</vt:lpstr>
      <vt:lpstr>Understanding Pesticides</vt:lpstr>
      <vt:lpstr>Statistics</vt:lpstr>
      <vt:lpstr>Ag Innovation</vt:lpstr>
      <vt:lpstr>Understanding GMOs</vt:lpstr>
      <vt:lpstr>Vegetables</vt:lpstr>
      <vt:lpstr>PowerPoint Presentation</vt:lpstr>
      <vt:lpstr>Presenter Notes</vt:lpstr>
      <vt:lpstr>PowerPoint Presentation</vt:lpstr>
      <vt:lpstr>PowerPoint Presentation</vt:lpstr>
      <vt:lpstr>Modern Breeding Brings the Best from Plants Together More Efficiently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Breeding Will Continue to be the Foundation in Achieving Healthful and Delicious Meals</vt:lpstr>
      <vt:lpstr>Presenter Notes</vt:lpstr>
    </vt:vector>
  </TitlesOfParts>
  <Company>Monsanto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jmuhs</dc:creator>
  <cp:lastModifiedBy>LEBBING, BRITTANIA MARIE [AG/1005]</cp:lastModifiedBy>
  <cp:revision>632</cp:revision>
  <dcterms:created xsi:type="dcterms:W3CDTF">2015-07-20T13:09:32Z</dcterms:created>
  <dcterms:modified xsi:type="dcterms:W3CDTF">2020-08-04T17:47:52Z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iteId">
    <vt:lpwstr>fcb2b37b-5da0-466b-9b83-0014b67a7c78</vt:lpwstr>
  </property>
  <property fmtid="{D5CDD505-2E9C-101B-9397-08002B2CF9AE}" pid="4" name="MSIP_Label_7f850223-87a8-40c3-9eb2-432606efca2a_Owner">
    <vt:lpwstr>fernanda.thurmond.ext@bayer.com</vt:lpwstr>
  </property>
  <property fmtid="{D5CDD505-2E9C-101B-9397-08002B2CF9AE}" pid="5" name="MSIP_Label_7f850223-87a8-40c3-9eb2-432606efca2a_SetDate">
    <vt:lpwstr>2020-08-03T19:47:05.7411902Z</vt:lpwstr>
  </property>
  <property fmtid="{D5CDD505-2E9C-101B-9397-08002B2CF9AE}" pid="6" name="MSIP_Label_7f850223-87a8-40c3-9eb2-432606efca2a_Name">
    <vt:lpwstr>NO CLASSIFICATION</vt:lpwstr>
  </property>
  <property fmtid="{D5CDD505-2E9C-101B-9397-08002B2CF9AE}" pid="7" name="MSIP_Label_7f850223-87a8-40c3-9eb2-432606efca2a_Application">
    <vt:lpwstr>Microsoft Azure Information Protection</vt:lpwstr>
  </property>
  <property fmtid="{D5CDD505-2E9C-101B-9397-08002B2CF9AE}" pid="8" name="MSIP_Label_7f850223-87a8-40c3-9eb2-432606efca2a_Extended_MSFT_Method">
    <vt:lpwstr>Manual</vt:lpwstr>
  </property>
  <property fmtid="{D5CDD505-2E9C-101B-9397-08002B2CF9AE}" pid="9" name="Sensitivity">
    <vt:lpwstr>NO CLASSIFICATION</vt:lpwstr>
  </property>
</Properties>
</file>