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7.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 id="2147483716" r:id="rId5"/>
    <p:sldMasterId id="2147483709" r:id="rId6"/>
    <p:sldMasterId id="2147483679" r:id="rId7"/>
    <p:sldMasterId id="2147483655" r:id="rId8"/>
    <p:sldMasterId id="2147483666" r:id="rId9"/>
    <p:sldMasterId id="2147483696" r:id="rId10"/>
    <p:sldMasterId id="2147483724" r:id="rId11"/>
  </p:sldMasterIdLst>
  <p:notesMasterIdLst>
    <p:notesMasterId r:id="rId32"/>
  </p:notesMasterIdLst>
  <p:handoutMasterIdLst>
    <p:handoutMasterId r:id="rId33"/>
  </p:handoutMasterIdLst>
  <p:sldIdLst>
    <p:sldId id="340" r:id="rId12"/>
    <p:sldId id="350" r:id="rId13"/>
    <p:sldId id="353" r:id="rId14"/>
    <p:sldId id="379" r:id="rId15"/>
    <p:sldId id="370" r:id="rId16"/>
    <p:sldId id="371" r:id="rId17"/>
    <p:sldId id="291" r:id="rId18"/>
    <p:sldId id="361" r:id="rId19"/>
    <p:sldId id="374" r:id="rId20"/>
    <p:sldId id="382" r:id="rId21"/>
    <p:sldId id="362" r:id="rId22"/>
    <p:sldId id="363" r:id="rId23"/>
    <p:sldId id="360" r:id="rId24"/>
    <p:sldId id="384" r:id="rId25"/>
    <p:sldId id="376" r:id="rId26"/>
    <p:sldId id="375" r:id="rId27"/>
    <p:sldId id="381" r:id="rId28"/>
    <p:sldId id="373" r:id="rId29"/>
    <p:sldId id="377" r:id="rId30"/>
    <p:sldId id="372"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ahood" initials="a" lastIdx="4" clrIdx="0"/>
  <p:cmAuthor id="1" name="WRREEV" initials="WR" lastIdx="1" clrIdx="1"/>
  <p:cmAuthor id="2" name="cacasey" initials="cac"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384F"/>
    <a:srgbClr val="6D9443"/>
    <a:srgbClr val="66B512"/>
    <a:srgbClr val="0091DF"/>
    <a:srgbClr val="ECF6E2"/>
    <a:srgbClr val="FDFEFC"/>
    <a:srgbClr val="9DBB67"/>
    <a:srgbClr val="DD8023"/>
    <a:srgbClr val="72285D"/>
    <a:srgbClr val="581E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97C1B0-D1A1-4D9F-99E2-8D3C05C9CE68}" v="21" dt="2021-01-25T18:06:13.9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72898" autoAdjust="0"/>
  </p:normalViewPr>
  <p:slideViewPr>
    <p:cSldViewPr snapToGrid="0">
      <p:cViewPr varScale="1">
        <p:scale>
          <a:sx n="59" d="100"/>
          <a:sy n="59" d="100"/>
        </p:scale>
        <p:origin x="2150" y="67"/>
      </p:cViewPr>
      <p:guideLst>
        <p:guide orient="horz" pos="2160"/>
        <p:guide pos="2880"/>
      </p:guideLst>
    </p:cSldViewPr>
  </p:slideViewPr>
  <p:notesTextViewPr>
    <p:cViewPr>
      <p:scale>
        <a:sx n="100" d="100"/>
        <a:sy n="100" d="100"/>
      </p:scale>
      <p:origin x="0" y="-408"/>
    </p:cViewPr>
  </p:notesTextViewPr>
  <p:sorterViewPr>
    <p:cViewPr>
      <p:scale>
        <a:sx n="66" d="100"/>
        <a:sy n="66" d="100"/>
      </p:scale>
      <p:origin x="0" y="0"/>
    </p:cViewPr>
  </p:sorterViewPr>
  <p:notesViewPr>
    <p:cSldViewPr snapToGrid="0">
      <p:cViewPr varScale="1">
        <p:scale>
          <a:sx n="81" d="100"/>
          <a:sy n="81" d="100"/>
        </p:scale>
        <p:origin x="-291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ttania Lebbing" userId="35bb3658-7334-4ddc-8a8a-97625bb1c32d" providerId="ADAL" clId="{4597C1B0-D1A1-4D9F-99E2-8D3C05C9CE68}"/>
    <pc:docChg chg="custSel modSld">
      <pc:chgData name="Brittania Lebbing" userId="35bb3658-7334-4ddc-8a8a-97625bb1c32d" providerId="ADAL" clId="{4597C1B0-D1A1-4D9F-99E2-8D3C05C9CE68}" dt="2021-01-25T18:06:18.629" v="571" actId="20577"/>
      <pc:docMkLst>
        <pc:docMk/>
      </pc:docMkLst>
      <pc:sldChg chg="modSp">
        <pc:chgData name="Brittania Lebbing" userId="35bb3658-7334-4ddc-8a8a-97625bb1c32d" providerId="ADAL" clId="{4597C1B0-D1A1-4D9F-99E2-8D3C05C9CE68}" dt="2020-12-17T01:23:19.146" v="0" actId="1076"/>
        <pc:sldMkLst>
          <pc:docMk/>
          <pc:sldMk cId="0" sldId="360"/>
        </pc:sldMkLst>
        <pc:picChg chg="mod">
          <ac:chgData name="Brittania Lebbing" userId="35bb3658-7334-4ddc-8a8a-97625bb1c32d" providerId="ADAL" clId="{4597C1B0-D1A1-4D9F-99E2-8D3C05C9CE68}" dt="2020-12-17T01:23:19.146" v="0" actId="1076"/>
          <ac:picMkLst>
            <pc:docMk/>
            <pc:sldMk cId="0" sldId="360"/>
            <ac:picMk id="3" creationId="{00000000-0000-0000-0000-000000000000}"/>
          </ac:picMkLst>
        </pc:picChg>
      </pc:sldChg>
      <pc:sldChg chg="addSp delSp modSp">
        <pc:chgData name="Brittania Lebbing" userId="35bb3658-7334-4ddc-8a8a-97625bb1c32d" providerId="ADAL" clId="{4597C1B0-D1A1-4D9F-99E2-8D3C05C9CE68}" dt="2020-12-17T01:29:37.539" v="230" actId="1036"/>
        <pc:sldMkLst>
          <pc:docMk/>
          <pc:sldMk cId="0" sldId="361"/>
        </pc:sldMkLst>
        <pc:spChg chg="mod">
          <ac:chgData name="Brittania Lebbing" userId="35bb3658-7334-4ddc-8a8a-97625bb1c32d" providerId="ADAL" clId="{4597C1B0-D1A1-4D9F-99E2-8D3C05C9CE68}" dt="2020-12-17T01:27:51.437" v="7" actId="207"/>
          <ac:spMkLst>
            <pc:docMk/>
            <pc:sldMk cId="0" sldId="361"/>
            <ac:spMk id="2" creationId="{00000000-0000-0000-0000-000000000000}"/>
          </ac:spMkLst>
        </pc:spChg>
        <pc:spChg chg="add mod">
          <ac:chgData name="Brittania Lebbing" userId="35bb3658-7334-4ddc-8a8a-97625bb1c32d" providerId="ADAL" clId="{4597C1B0-D1A1-4D9F-99E2-8D3C05C9CE68}" dt="2020-12-17T01:27:59.213" v="9" actId="20577"/>
          <ac:spMkLst>
            <pc:docMk/>
            <pc:sldMk cId="0" sldId="361"/>
            <ac:spMk id="3" creationId="{80FF94B6-4402-4819-9AC2-3C6FB4998290}"/>
          </ac:spMkLst>
        </pc:spChg>
        <pc:spChg chg="mod">
          <ac:chgData name="Brittania Lebbing" userId="35bb3658-7334-4ddc-8a8a-97625bb1c32d" providerId="ADAL" clId="{4597C1B0-D1A1-4D9F-99E2-8D3C05C9CE68}" dt="2020-12-17T01:29:37.539" v="230" actId="1036"/>
          <ac:spMkLst>
            <pc:docMk/>
            <pc:sldMk cId="0" sldId="361"/>
            <ac:spMk id="6" creationId="{00000000-0000-0000-0000-000000000000}"/>
          </ac:spMkLst>
        </pc:spChg>
        <pc:spChg chg="del">
          <ac:chgData name="Brittania Lebbing" userId="35bb3658-7334-4ddc-8a8a-97625bb1c32d" providerId="ADAL" clId="{4597C1B0-D1A1-4D9F-99E2-8D3C05C9CE68}" dt="2020-12-17T01:27:02.459" v="1" actId="478"/>
          <ac:spMkLst>
            <pc:docMk/>
            <pc:sldMk cId="0" sldId="361"/>
            <ac:spMk id="7" creationId="{00000000-0000-0000-0000-000000000000}"/>
          </ac:spMkLst>
        </pc:spChg>
      </pc:sldChg>
      <pc:sldChg chg="addSp delSp modSp">
        <pc:chgData name="Brittania Lebbing" userId="35bb3658-7334-4ddc-8a8a-97625bb1c32d" providerId="ADAL" clId="{4597C1B0-D1A1-4D9F-99E2-8D3C05C9CE68}" dt="2021-01-25T17:55:39.372" v="500" actId="1036"/>
        <pc:sldMkLst>
          <pc:docMk/>
          <pc:sldMk cId="0" sldId="379"/>
        </pc:sldMkLst>
        <pc:spChg chg="mod">
          <ac:chgData name="Brittania Lebbing" userId="35bb3658-7334-4ddc-8a8a-97625bb1c32d" providerId="ADAL" clId="{4597C1B0-D1A1-4D9F-99E2-8D3C05C9CE68}" dt="2021-01-25T17:36:04.260" v="411" actId="20577"/>
          <ac:spMkLst>
            <pc:docMk/>
            <pc:sldMk cId="0" sldId="379"/>
            <ac:spMk id="12" creationId="{00000000-0000-0000-0000-000000000000}"/>
          </ac:spMkLst>
        </pc:spChg>
        <pc:spChg chg="mod">
          <ac:chgData name="Brittania Lebbing" userId="35bb3658-7334-4ddc-8a8a-97625bb1c32d" providerId="ADAL" clId="{4597C1B0-D1A1-4D9F-99E2-8D3C05C9CE68}" dt="2021-01-25T17:55:39.372" v="500" actId="1036"/>
          <ac:spMkLst>
            <pc:docMk/>
            <pc:sldMk cId="0" sldId="379"/>
            <ac:spMk id="14" creationId="{00000000-0000-0000-0000-000000000000}"/>
          </ac:spMkLst>
        </pc:spChg>
        <pc:picChg chg="add del mod">
          <ac:chgData name="Brittania Lebbing" userId="35bb3658-7334-4ddc-8a8a-97625bb1c32d" providerId="ADAL" clId="{4597C1B0-D1A1-4D9F-99E2-8D3C05C9CE68}" dt="2021-01-25T17:36:17.651" v="414" actId="478"/>
          <ac:picMkLst>
            <pc:docMk/>
            <pc:sldMk cId="0" sldId="379"/>
            <ac:picMk id="1026" creationId="{B0637CD6-196E-4989-9872-577295DC1D9B}"/>
          </ac:picMkLst>
        </pc:picChg>
      </pc:sldChg>
      <pc:sldChg chg="modNotes modNotesTx">
        <pc:chgData name="Brittania Lebbing" userId="35bb3658-7334-4ddc-8a8a-97625bb1c32d" providerId="ADAL" clId="{4597C1B0-D1A1-4D9F-99E2-8D3C05C9CE68}" dt="2021-01-25T18:06:18.629" v="571" actId="20577"/>
        <pc:sldMkLst>
          <pc:docMk/>
          <pc:sldMk cId="3342237800" sldId="384"/>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0277070831461605"/>
          <c:y val="0.89653099867125474"/>
        </c:manualLayout>
      </c:layout>
      <c:overlay val="0"/>
      <c:txPr>
        <a:bodyPr/>
        <a:lstStyle/>
        <a:p>
          <a:pPr>
            <a:defRPr>
              <a:solidFill>
                <a:srgbClr val="10384F"/>
              </a:solidFill>
              <a:latin typeface="Arial" panose="020B0604020202020204" pitchFamily="34" charset="0"/>
              <a:cs typeface="Arial" panose="020B0604020202020204" pitchFamily="34" charset="0"/>
            </a:defRPr>
          </a:pPr>
          <a:endParaRPr lang="en-US"/>
        </a:p>
      </c:txPr>
    </c:title>
    <c:autoTitleDeleted val="0"/>
    <c:plotArea>
      <c:layout/>
      <c:pieChart>
        <c:varyColors val="1"/>
        <c:ser>
          <c:idx val="0"/>
          <c:order val="0"/>
          <c:tx>
            <c:strRef>
              <c:f>Sheet1!$B$1</c:f>
              <c:strCache>
                <c:ptCount val="1"/>
                <c:pt idx="0">
                  <c:v>Agricultural Land Globally</c:v>
                </c:pt>
              </c:strCache>
            </c:strRef>
          </c:tx>
          <c:explosion val="25"/>
          <c:dPt>
            <c:idx val="0"/>
            <c:bubble3D val="0"/>
            <c:spPr>
              <a:solidFill>
                <a:schemeClr val="accent4"/>
              </a:solidFill>
            </c:spPr>
            <c:extLst>
              <c:ext xmlns:c16="http://schemas.microsoft.com/office/drawing/2014/chart" uri="{C3380CC4-5D6E-409C-BE32-E72D297353CC}">
                <c16:uniqueId val="{00000000-8163-4A21-85AE-B03337CE172F}"/>
              </c:ext>
            </c:extLst>
          </c:dPt>
          <c:dPt>
            <c:idx val="1"/>
            <c:bubble3D val="0"/>
            <c:explosion val="0"/>
            <c:spPr>
              <a:solidFill>
                <a:schemeClr val="accent1">
                  <a:lumMod val="75000"/>
                </a:schemeClr>
              </a:solidFill>
            </c:spPr>
            <c:extLst>
              <c:ext xmlns:c16="http://schemas.microsoft.com/office/drawing/2014/chart" uri="{C3380CC4-5D6E-409C-BE32-E72D297353CC}">
                <c16:uniqueId val="{00000001-8163-4A21-85AE-B03337CE172F}"/>
              </c:ext>
            </c:extLst>
          </c:dPt>
          <c:cat>
            <c:strRef>
              <c:f>Sheet1!$A$2:$A$3</c:f>
              <c:strCache>
                <c:ptCount val="2"/>
                <c:pt idx="0">
                  <c:v>Organic</c:v>
                </c:pt>
                <c:pt idx="1">
                  <c:v>Conventional</c:v>
                </c:pt>
              </c:strCache>
            </c:strRef>
          </c:cat>
          <c:val>
            <c:numRef>
              <c:f>Sheet1!$B$2:$B$3</c:f>
              <c:numCache>
                <c:formatCode>General</c:formatCode>
                <c:ptCount val="2"/>
                <c:pt idx="0">
                  <c:v>0.99</c:v>
                </c:pt>
                <c:pt idx="1">
                  <c:v>99.1</c:v>
                </c:pt>
              </c:numCache>
            </c:numRef>
          </c:val>
          <c:extLst>
            <c:ext xmlns:c16="http://schemas.microsoft.com/office/drawing/2014/chart" uri="{C3380CC4-5D6E-409C-BE32-E72D297353CC}">
              <c16:uniqueId val="{00000002-8163-4A21-85AE-B03337CE172F}"/>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818C3BA-165B-4275-BCD4-06F5E696CD76}" type="datetimeFigureOut">
              <a:rPr lang="en-US" smtClean="0"/>
              <a:pPr/>
              <a:t>1/25/2021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2973B5E-8676-442F-A1D5-CBE2ADE3130C}" type="slidenum">
              <a:rPr lang="en-US" smtClean="0"/>
              <a:pPr/>
              <a:t>‹#›</a:t>
            </a:fld>
            <a:endParaRPr lang="en-US"/>
          </a:p>
        </p:txBody>
      </p:sp>
    </p:spTree>
    <p:extLst>
      <p:ext uri="{BB962C8B-B14F-4D97-AF65-F5344CB8AC3E}">
        <p14:creationId xmlns:p14="http://schemas.microsoft.com/office/powerpoint/2010/main" val="19577477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0C1BA8C-46DA-41A0-8D2A-A53F91659A1C}" type="datetimeFigureOut">
              <a:rPr lang="en-US" smtClean="0"/>
              <a:pPr/>
              <a:t>1/25/2021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8F7AC42-5E10-47CB-B87F-9204F672EBE9}" type="slidenum">
              <a:rPr lang="en-US" smtClean="0"/>
              <a:pPr/>
              <a:t>‹#›</a:t>
            </a:fld>
            <a:endParaRPr lang="en-US"/>
          </a:p>
        </p:txBody>
      </p:sp>
    </p:spTree>
    <p:extLst>
      <p:ext uri="{BB962C8B-B14F-4D97-AF65-F5344CB8AC3E}">
        <p14:creationId xmlns:p14="http://schemas.microsoft.com/office/powerpoint/2010/main" val="846930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isaaa.org/kc/cropbiotechupdate/article/default.asp?ID=14459"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ucnfanews.ucanr.edu/Articles/Feature_Stories/Organic_Herbicdes_-_Do_They_Work/"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forbes.com/sites/stevensavage/2018/04/10/the-inconvenient-truth-about-the-environmental-working-groups-dirty-dozen-list/#3b3a17a8562a"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F7AC42-5E10-47CB-B87F-9204F672EBE9}" type="slidenum">
              <a:rPr lang="en-US" smtClean="0"/>
              <a:pPr/>
              <a:t>1</a:t>
            </a:fld>
            <a:endParaRPr lang="en-US"/>
          </a:p>
        </p:txBody>
      </p:sp>
    </p:spTree>
    <p:extLst>
      <p:ext uri="{BB962C8B-B14F-4D97-AF65-F5344CB8AC3E}">
        <p14:creationId xmlns:p14="http://schemas.microsoft.com/office/powerpoint/2010/main" val="2662037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aseline="0" dirty="0"/>
              <a:t>There are approximately 600 insects classified as agricultural pests of the 200 million species of insects on earth. </a:t>
            </a:r>
            <a:r>
              <a:rPr lang="en-US" dirty="0"/>
              <a:t>Most insects</a:t>
            </a:r>
            <a:r>
              <a:rPr lang="en-US" baseline="0" dirty="0"/>
              <a:t> are beneficial or have no impact on agriculture.  Which is why it is so important that agriculture use insecticide methods with precision that only impact problematic insects.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 farmer will decide which method to use based on the insect, crop, level of infestation, timing and unique conditions of the farm.  There are many types of insecticides including organic and synthetic chemistries. And there are many ways farmers can target these pests including sprays, GMOs, seed treatments, crop rotation and cover crops to name a few.  These are key components to an integrated pest management program.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dirty="0"/>
              <a:t>Pesticides work best when used in the right place, at the right time and in the right amount.</a:t>
            </a:r>
          </a:p>
          <a:p>
            <a:r>
              <a:rPr lang="en-US" dirty="0"/>
              <a:t>Pest and weed levels change every season, so farmers adapt to use only what’s necessary.</a:t>
            </a:r>
          </a:p>
          <a:p>
            <a:r>
              <a:rPr lang="en-US" dirty="0"/>
              <a:t>Modern tools like GPS guidance on sprayers and site-specific nozzles help farmers use only as much as needed.</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Recent advances have given farmers tools that are targeted at specific problematic pests.  One of the most talked about are GMOs that come from a </a:t>
            </a:r>
            <a:r>
              <a:rPr lang="en-US" baseline="0" dirty="0" err="1"/>
              <a:t>B.t</a:t>
            </a:r>
            <a:r>
              <a:rPr lang="en-US" baseline="0" dirty="0"/>
              <a:t>. protein (</a:t>
            </a:r>
            <a:r>
              <a:rPr lang="en-US" i="1" baseline="0" dirty="0"/>
              <a:t>Bacillus </a:t>
            </a:r>
            <a:r>
              <a:rPr lang="en-US" i="1" baseline="0" dirty="0" err="1"/>
              <a:t>thuringiensis</a:t>
            </a:r>
            <a:r>
              <a:rPr lang="en-US" baseline="0" dirty="0"/>
              <a:t>).  This is a naturally occurring protein that is found in soil all over the world that has been used in organic farming for over 50 years.  The adoption of GMO crops have reduced broad spectrum synthetic pesticides significantly. (varies with crop and location ) </a:t>
            </a:r>
            <a:r>
              <a:rPr lang="en-US" sz="1200" dirty="0">
                <a:hlinkClick r:id="rId3"/>
              </a:rPr>
              <a:t>http://www.isaaa.org/kc/cropbiotechupdate/article/default.asp?ID=14459</a:t>
            </a:r>
            <a:r>
              <a:rPr lang="en-US" sz="120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Corn insecticide use by both GMO seed adopters and non-adopters has decreased—only 9 percent of all U.S. corn farmers used traditional insecticides in 2010. Insecticide use on corn farms declined from 0.21 pound per planted acre in 1995 to 0.02 pound in 2010. (www.ers.usda.gov/media/1282242/err162_summary.pdf)  </a:t>
            </a: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baseline="0" dirty="0"/>
          </a:p>
        </p:txBody>
      </p:sp>
      <p:sp>
        <p:nvSpPr>
          <p:cNvPr id="4" name="Slide Number Placeholder 3"/>
          <p:cNvSpPr>
            <a:spLocks noGrp="1"/>
          </p:cNvSpPr>
          <p:nvPr>
            <p:ph type="sldNum" sz="quarter" idx="10"/>
          </p:nvPr>
        </p:nvSpPr>
        <p:spPr/>
        <p:txBody>
          <a:bodyPr/>
          <a:lstStyle/>
          <a:p>
            <a:fld id="{48F7AC42-5E10-47CB-B87F-9204F672EBE9}"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these photos you can see just a few tomato</a:t>
            </a:r>
            <a:r>
              <a:rPr lang="en-US" baseline="0" dirty="0"/>
              <a:t> diseases caused by fungi.  </a:t>
            </a:r>
            <a:r>
              <a:rPr lang="en-US" dirty="0"/>
              <a:t>Just like all living organisms plants</a:t>
            </a:r>
            <a:r>
              <a:rPr lang="en-US" baseline="0" dirty="0"/>
              <a:t> are susceptible to infection</a:t>
            </a:r>
            <a:r>
              <a:rPr lang="en-US" dirty="0"/>
              <a:t>.</a:t>
            </a:r>
            <a:r>
              <a:rPr lang="en-US" baseline="0" dirty="0"/>
              <a:t>  They are susceptible to diseases and there are fungicides available to treat plants if they should become infected with an illness.   Diseases caused by fungi will not only cause damage during a plant’s growth cycle, but can also cause spoilage after harvest.  </a:t>
            </a:r>
          </a:p>
          <a:p>
            <a:endParaRPr lang="en-US" baseline="0" dirty="0"/>
          </a:p>
          <a:p>
            <a:r>
              <a:rPr lang="en-US" baseline="0" dirty="0"/>
              <a:t>There are many pesticides available – both organic and conventional - a farmer may use if a crop becomes infested.  Farmers are trained to recognize various diseases caused by fungi so they can accurately treat the pest by choosing the right fungicide and apply it at the correct rate. </a:t>
            </a:r>
            <a:r>
              <a:rPr lang="en-US" sz="1200" b="0" i="0" kern="1200" dirty="0">
                <a:solidFill>
                  <a:schemeClr val="tx1"/>
                </a:solidFill>
                <a:latin typeface="+mn-lt"/>
                <a:ea typeface="+mn-ea"/>
                <a:cs typeface="+mn-cs"/>
              </a:rPr>
              <a:t>Fungicides are most</a:t>
            </a:r>
            <a:r>
              <a:rPr lang="en-US" sz="1200" b="0" i="0" kern="1200" baseline="0" dirty="0">
                <a:solidFill>
                  <a:schemeClr val="tx1"/>
                </a:solidFill>
                <a:latin typeface="+mn-lt"/>
                <a:ea typeface="+mn-ea"/>
                <a:cs typeface="+mn-cs"/>
              </a:rPr>
              <a:t> effective when applied before the disease occurs or at first appearance of infection. </a:t>
            </a:r>
            <a:r>
              <a:rPr lang="en-US" sz="1200" b="0" i="0" kern="1200" dirty="0">
                <a:solidFill>
                  <a:schemeClr val="tx1"/>
                </a:solidFill>
                <a:latin typeface="+mn-lt"/>
                <a:ea typeface="+mn-ea"/>
                <a:cs typeface="+mn-cs"/>
              </a:rPr>
              <a:t>Farmers often use disease forecasting systems or action thresholds, when these are available, to ensure fungicides are applied when needed and to avoid the expense and possible environmental impact of unnecessary applications.</a:t>
            </a:r>
            <a:endParaRPr lang="en-US" baseline="0" dirty="0"/>
          </a:p>
          <a:p>
            <a:endParaRPr lang="en-US" baseline="0" dirty="0"/>
          </a:p>
          <a:p>
            <a:r>
              <a:rPr lang="en-US" baseline="0" dirty="0"/>
              <a:t>Farmers also use prevention tools such as crop rotation, choosing a disease resistant seed, time of planting and level of fertilization. </a:t>
            </a:r>
            <a:endParaRPr lang="en-US" sz="1200" b="0" i="0" kern="1200" dirty="0">
              <a:solidFill>
                <a:schemeClr val="tx1"/>
              </a:solidFill>
              <a:latin typeface="+mn-lt"/>
              <a:ea typeface="+mn-ea"/>
              <a:cs typeface="+mn-cs"/>
            </a:endParaRPr>
          </a:p>
          <a:p>
            <a:r>
              <a:rPr lang="en-US" baseline="0" dirty="0"/>
              <a:t>(http://www.apsnet.org/edcenter/intropp/topics/Pages/fungicides.aspx) </a:t>
            </a:r>
            <a:endParaRPr lang="en-US" dirty="0"/>
          </a:p>
        </p:txBody>
      </p:sp>
      <p:sp>
        <p:nvSpPr>
          <p:cNvPr id="4" name="Slide Number Placeholder 3"/>
          <p:cNvSpPr>
            <a:spLocks noGrp="1"/>
          </p:cNvSpPr>
          <p:nvPr>
            <p:ph type="sldNum" sz="quarter" idx="10"/>
          </p:nvPr>
        </p:nvSpPr>
        <p:spPr/>
        <p:txBody>
          <a:bodyPr/>
          <a:lstStyle/>
          <a:p>
            <a:fld id="{48F7AC42-5E10-47CB-B87F-9204F672EBE9}"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There is a common misconception that organic farming</a:t>
            </a:r>
            <a:r>
              <a:rPr lang="en-US" baseline="0" dirty="0"/>
              <a:t> does not use pesticides.  Both organic and conventional farming may use pesticides.  Each country has specific guidelines they must follow to become certified organic.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Globally about 1% of agricultural land is organic. Whether you choose to eat organic or conventionally grown food, the look, taste and nutritional value is the same.  The difference is in the production methods. </a:t>
            </a:r>
            <a:endParaRPr lang="en-US" dirty="0"/>
          </a:p>
          <a:p>
            <a:endParaRPr lang="en-US" baseline="0" dirty="0"/>
          </a:p>
          <a:p>
            <a:r>
              <a:rPr lang="en-US" baseline="0" dirty="0"/>
              <a:t>Most of the organic pesticides are derived from natural sources, but there a few synthetic products that may be used in organic production.  You can find a full list at www.ecfr.gov – the Electronic Code of Federal Regulations.</a:t>
            </a:r>
          </a:p>
          <a:p>
            <a:endParaRPr lang="en-US" baseline="0" dirty="0"/>
          </a:p>
        </p:txBody>
      </p:sp>
      <p:sp>
        <p:nvSpPr>
          <p:cNvPr id="4" name="Slide Number Placeholder 3"/>
          <p:cNvSpPr>
            <a:spLocks noGrp="1"/>
          </p:cNvSpPr>
          <p:nvPr>
            <p:ph type="sldNum" sz="quarter" idx="10"/>
          </p:nvPr>
        </p:nvSpPr>
        <p:spPr/>
        <p:txBody>
          <a:bodyPr/>
          <a:lstStyle/>
          <a:p>
            <a:fld id="{48F7AC42-5E10-47CB-B87F-9204F672EBE9}"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r>
              <a:rPr lang="en-US" sz="1200" kern="1200" dirty="0">
                <a:solidFill>
                  <a:schemeClr val="tx1"/>
                </a:solidFill>
                <a:latin typeface="+mn-lt"/>
                <a:ea typeface="+mn-ea"/>
                <a:cs typeface="+mn-cs"/>
              </a:rPr>
              <a:t>When it comes to addressing big global challenges like sustainable food production – Bayer understands it’s going to take a lot of tools and approaches. To help in this effort, they focus everyday on helping farmers have a smaller impact on the environment while growing food. </a:t>
            </a:r>
          </a:p>
          <a:p>
            <a:pPr lvl="0"/>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And while we believe that organic practices have a place in helping feed the world’s growing population, it is just one piece of a larger puzzle – one that also includes solutions such as precision farming, agricultural biologicals, and yes, genetic modification. </a:t>
            </a:r>
          </a:p>
          <a:p>
            <a:endParaRPr lang="en-US" sz="1200" kern="1200" dirty="0">
              <a:solidFill>
                <a:schemeClr val="tx1"/>
              </a:solidFill>
              <a:latin typeface="+mn-lt"/>
              <a:ea typeface="+mn-ea"/>
              <a:cs typeface="+mn-cs"/>
            </a:endParaRPr>
          </a:p>
          <a:p>
            <a:r>
              <a:rPr lang="en-US" sz="1200" kern="1200" dirty="0">
                <a:solidFill>
                  <a:srgbClr val="FF0000"/>
                </a:solidFill>
                <a:latin typeface="+mn-lt"/>
                <a:ea typeface="+mn-ea"/>
                <a:cs typeface="+mn-cs"/>
              </a:rPr>
              <a:t>References as listed in Ag Fact Sheet:</a:t>
            </a:r>
          </a:p>
          <a:p>
            <a:r>
              <a:rPr lang="en-US" sz="1200" b="0" i="0" u="none" strike="noStrike" kern="1200" dirty="0">
                <a:solidFill>
                  <a:schemeClr val="tx1"/>
                </a:solidFill>
                <a:effectLst/>
                <a:latin typeface="+mn-lt"/>
                <a:ea typeface="+mn-ea"/>
                <a:cs typeface="+mn-cs"/>
              </a:rPr>
              <a:t>1. University of California, Division of Agriculture and Natural Resources. </a:t>
            </a:r>
            <a:r>
              <a:rPr lang="en-US" sz="1200" b="0" i="0" u="sng" strike="noStrike" kern="1200" dirty="0">
                <a:solidFill>
                  <a:schemeClr val="tx1"/>
                </a:solidFill>
                <a:effectLst/>
                <a:latin typeface="+mn-lt"/>
                <a:ea typeface="+mn-ea"/>
                <a:cs typeface="+mn-cs"/>
                <a:hlinkClick r:id="rId3"/>
              </a:rPr>
              <a:t>http://ucnfanews.ucanr.edu/Articles/Feature_Stories/Organic_Herbicdes_-_Do_They_Work/</a:t>
            </a:r>
            <a:r>
              <a:rPr lang="en-US" sz="1200" b="0" i="0" u="none" strike="noStrike" kern="1200" dirty="0">
                <a:solidFill>
                  <a:schemeClr val="tx1"/>
                </a:solidFill>
                <a:effectLst/>
                <a:latin typeface="+mn-lt"/>
                <a:ea typeface="+mn-ea"/>
                <a:cs typeface="+mn-cs"/>
              </a:rPr>
              <a:t>  </a:t>
            </a:r>
            <a:endParaRPr lang="en-US" sz="1200" kern="1200" dirty="0">
              <a:solidFill>
                <a:srgbClr val="FF0000"/>
              </a:solidFill>
              <a:latin typeface="+mn-lt"/>
              <a:ea typeface="+mn-ea"/>
              <a:cs typeface="+mn-cs"/>
            </a:endParaRPr>
          </a:p>
          <a:p>
            <a:endParaRPr lang="en-US" sz="1200" kern="1200" dirty="0">
              <a:solidFill>
                <a:schemeClr val="tx1"/>
              </a:solidFill>
              <a:latin typeface="+mn-lt"/>
              <a:ea typeface="+mn-ea"/>
              <a:cs typeface="+mn-cs"/>
            </a:endParaRPr>
          </a:p>
          <a:p>
            <a:r>
              <a:rPr lang="en-US" dirty="0"/>
              <a:t>2. https://med.stanford.edu/news/all-news/2012/09/little-evidence-of-health-benefits-from-organic-foods-study-finds.html </a:t>
            </a:r>
          </a:p>
          <a:p>
            <a:endParaRPr lang="en-US" dirty="0"/>
          </a:p>
          <a:p>
            <a:r>
              <a:rPr lang="en-US" dirty="0"/>
              <a:t>3. Nature. 485,229–232 (10 May 2012). doi:10.1038/nature11069. http://www.nature.com/nature/journal/v485/n7397/full/nature11069.html?foxtrotcallback=true </a:t>
            </a:r>
          </a:p>
          <a:p>
            <a:endParaRPr lang="en-US" dirty="0"/>
          </a:p>
          <a:p>
            <a:r>
              <a:rPr lang="en-US" dirty="0"/>
              <a:t>4. Washington Post (2017). https://www.washingtonpost.com/lifestyle/wellness/a-diet-rich-in-fruits-and-vegetables-outweighs-the-risks-of-pesticides/2017/01/13/f68ed4f6-d780-11e6-9a36-1d296534b31e_story</a:t>
            </a:r>
            <a:r>
              <a:rPr lang="en-US"/>
              <a:t>.html </a:t>
            </a:r>
            <a:endParaRPr lang="en-US" dirty="0"/>
          </a:p>
          <a:p>
            <a:endParaRPr lang="en-US" dirty="0"/>
          </a:p>
          <a:p>
            <a:r>
              <a:rPr lang="de-DE" sz="1200" b="0" i="0" u="none" strike="noStrike" kern="1200" dirty="0">
                <a:solidFill>
                  <a:schemeClr val="tx1"/>
                </a:solidFill>
                <a:effectLst/>
                <a:latin typeface="+mn-lt"/>
                <a:ea typeface="+mn-ea"/>
                <a:cs typeface="+mn-cs"/>
              </a:rPr>
              <a:t>5. Forbes (2018). </a:t>
            </a:r>
            <a:r>
              <a:rPr lang="de-DE" sz="1200" b="0" i="0" u="sng" strike="noStrike" kern="1200" dirty="0">
                <a:solidFill>
                  <a:schemeClr val="tx1"/>
                </a:solidFill>
                <a:effectLst/>
                <a:latin typeface="+mn-lt"/>
                <a:ea typeface="+mn-ea"/>
                <a:cs typeface="+mn-cs"/>
                <a:hlinkClick r:id="rId4"/>
              </a:rPr>
              <a:t>https://www.forbes.com/sites/stevensavage/2018/04/10/the-inconvenient-truth-about-the-environmental-working-groups-dirty-dozen-list/#3b3a17a8562a</a:t>
            </a:r>
            <a:r>
              <a:rPr lang="en-US" sz="1200" b="0" i="0" u="none" strike="noStrike" kern="1200" dirty="0">
                <a:solidFill>
                  <a:schemeClr val="tx1"/>
                </a:solidFill>
                <a:effectLst/>
                <a:latin typeface="+mn-lt"/>
                <a:ea typeface="+mn-ea"/>
                <a:cs typeface="+mn-cs"/>
              </a:rPr>
              <a:t> </a:t>
            </a:r>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8DBEA8-B327-416A-897B-0B735F3E3C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2437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Throughout the season you will often see</a:t>
            </a:r>
            <a:r>
              <a:rPr lang="en-US" baseline="0" dirty="0"/>
              <a:t> sprayers crossing a field.  Depending on the time of year and the type of crop that tank may have an insecticide, herbicide or fungicide. But most of that tank is water – about 95% water.  Water is what carries the active ingredients to the plant. </a:t>
            </a:r>
          </a:p>
          <a:p>
            <a:endParaRPr lang="en-US" baseline="0" dirty="0"/>
          </a:p>
          <a:p>
            <a:r>
              <a:rPr lang="en-US" baseline="0" dirty="0"/>
              <a:t>There also have been improvements to the sprayers themselves.  Nozzles have been developed to contain drift and make sure that the wind does not carry the spray to any unintended area.  </a:t>
            </a:r>
            <a:endParaRPr lang="en-US" dirty="0"/>
          </a:p>
        </p:txBody>
      </p:sp>
      <p:sp>
        <p:nvSpPr>
          <p:cNvPr id="4" name="Slide Number Placeholder 3"/>
          <p:cNvSpPr>
            <a:spLocks noGrp="1"/>
          </p:cNvSpPr>
          <p:nvPr>
            <p:ph type="sldNum" sz="quarter" idx="10"/>
          </p:nvPr>
        </p:nvSpPr>
        <p:spPr/>
        <p:txBody>
          <a:bodyPr/>
          <a:lstStyle/>
          <a:p>
            <a:fld id="{48F7AC42-5E10-47CB-B87F-9204F672EBE9}"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responsibility for ensuring that residues of pesticides in foods are not present at levels that will pose a danger to health is shared by FDA, EPA, and the Food Safety and Inspection Service of the U.S. Department of Agriculture. Pesticides of concern include insecticides, fungicides, herbicides, and other agricultural chemicals.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Evaluations continue after a pesticide is in the marketplace.  </a:t>
            </a:r>
            <a:r>
              <a:rPr lang="en-US" dirty="0"/>
              <a:t>Continuous reevaluation of registered pesticides, combined with strict standards, major improvements in science has led to an overall trend of reduced risk from pesticides.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dirty="0"/>
              <a:t>Most farmers regularly complete pesticide training and certification as required by their state.  State Pesticide Safety Education Programs (PSEP) provide information on the safe, precise and effective use of pesticides.  Training and certification are done in conjunction with the use of specific labeled instructions that accompany products.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This enables them to use the right tool, at the right time, at the right amount.  Farmers understand the risks and benefits to each one of these methods and choose the one that targets their individual needs and challenges.</a:t>
            </a:r>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48F7AC42-5E10-47CB-B87F-9204F672EBE9}"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i="0" kern="1200" dirty="0">
                <a:solidFill>
                  <a:schemeClr val="tx1"/>
                </a:solidFill>
                <a:latin typeface="+mn-lt"/>
                <a:ea typeface="+mn-ea"/>
                <a:cs typeface="+mn-cs"/>
              </a:rPr>
              <a:t>When it comes to pesticide residue levels, the Environmental Protection Agency (EPA) sets tough limits. In fact, the EPA sets limits at 100 times below levels shown to have no negative effect in animal studies.</a:t>
            </a:r>
          </a:p>
          <a:p>
            <a:pPr lvl="0"/>
            <a:endParaRPr lang="en-US" sz="1200" i="0" kern="1200" dirty="0">
              <a:solidFill>
                <a:schemeClr val="tx1"/>
              </a:solidFill>
              <a:latin typeface="+mn-lt"/>
              <a:ea typeface="+mn-ea"/>
              <a:cs typeface="+mn-cs"/>
            </a:endParaRPr>
          </a:p>
          <a:p>
            <a:pPr lvl="0"/>
            <a:r>
              <a:rPr lang="en-US" sz="1200" i="0" kern="1200" dirty="0">
                <a:solidFill>
                  <a:schemeClr val="tx1"/>
                </a:solidFill>
                <a:latin typeface="+mn-lt"/>
                <a:ea typeface="+mn-ea"/>
                <a:cs typeface="+mn-cs"/>
              </a:rPr>
              <a:t>The pesticide residues sometimes found in foods are in such small quantities, they are not even remotely close to reaching any level of concern. They’re the equivalent of a few drops of water in an Olympic-sized pool.</a:t>
            </a:r>
          </a:p>
          <a:p>
            <a:endParaRPr lang="en-US" baseline="0" dirty="0"/>
          </a:p>
        </p:txBody>
      </p:sp>
      <p:sp>
        <p:nvSpPr>
          <p:cNvPr id="4" name="Slide Number Placeholder 3"/>
          <p:cNvSpPr>
            <a:spLocks noGrp="1"/>
          </p:cNvSpPr>
          <p:nvPr>
            <p:ph type="sldNum" sz="quarter" idx="10"/>
          </p:nvPr>
        </p:nvSpPr>
        <p:spPr/>
        <p:txBody>
          <a:bodyPr/>
          <a:lstStyle/>
          <a:p>
            <a:fld id="{48F7AC42-5E10-47CB-B87F-9204F672EBE9}"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Precision is</a:t>
            </a:r>
            <a:r>
              <a:rPr lang="en-US" baseline="0" dirty="0"/>
              <a:t> key to pesticide application.</a:t>
            </a:r>
          </a:p>
          <a:p>
            <a:endParaRPr lang="en-US" baseline="0" dirty="0"/>
          </a:p>
          <a:p>
            <a:r>
              <a:rPr lang="en-US" baseline="0" dirty="0"/>
              <a:t>Right  Place - Modern Tools like GPS guidance and site specific nozzles help farmers target only the areas on the field that need a pesticide.</a:t>
            </a:r>
            <a:endParaRPr lang="en-US" dirty="0"/>
          </a:p>
          <a:p>
            <a:endParaRPr lang="en-US" dirty="0"/>
          </a:p>
          <a:p>
            <a:r>
              <a:rPr lang="en-US" dirty="0"/>
              <a:t>Right Time – Pest and weed levels change and farmers adapt to use only what is necessary.</a:t>
            </a:r>
          </a:p>
          <a:p>
            <a:endParaRPr lang="en-US" dirty="0"/>
          </a:p>
          <a:p>
            <a:r>
              <a:rPr lang="en-US" dirty="0"/>
              <a:t>Right Instruction – Most</a:t>
            </a:r>
            <a:r>
              <a:rPr lang="en-US" baseline="0" dirty="0"/>
              <a:t> farmers regularly complete training and certification as required by their local area.</a:t>
            </a:r>
          </a:p>
          <a:p>
            <a:endParaRPr lang="en-US" baseline="0" dirty="0"/>
          </a:p>
          <a:p>
            <a:r>
              <a:rPr lang="en-US" dirty="0"/>
              <a:t>Right Amount</a:t>
            </a:r>
            <a:r>
              <a:rPr lang="en-US" baseline="0" dirty="0"/>
              <a:t> – It doesn’t take much pesticide to be effective.  Most pesticide sprays are more than 95% water.</a:t>
            </a:r>
          </a:p>
          <a:p>
            <a:endParaRPr lang="en-US" dirty="0"/>
          </a:p>
          <a:p>
            <a:r>
              <a:rPr lang="en-US" dirty="0"/>
              <a:t>Pesticides are highly regulated</a:t>
            </a:r>
            <a:r>
              <a:rPr lang="en-US" baseline="0" dirty="0"/>
              <a:t> and are reviewed to ensure their safety and efficacy.  </a:t>
            </a:r>
            <a:endParaRPr lang="en-US" dirty="0"/>
          </a:p>
          <a:p>
            <a:endParaRPr lang="en-US" dirty="0"/>
          </a:p>
        </p:txBody>
      </p:sp>
      <p:sp>
        <p:nvSpPr>
          <p:cNvPr id="4" name="Slide Number Placeholder 3"/>
          <p:cNvSpPr>
            <a:spLocks noGrp="1"/>
          </p:cNvSpPr>
          <p:nvPr>
            <p:ph type="sldNum" sz="quarter" idx="10"/>
          </p:nvPr>
        </p:nvSpPr>
        <p:spPr/>
        <p:txBody>
          <a:bodyPr/>
          <a:lstStyle/>
          <a:p>
            <a:fld id="{48F7AC42-5E10-47CB-B87F-9204F672EBE9}"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If you’d</a:t>
            </a:r>
            <a:r>
              <a:rPr lang="en-US" baseline="0" dirty="0"/>
              <a:t> like to know more I encourage you to visit Pesticide Facts (pesticidefacts.org/image is linked) or Crop Life International (croplife.org).  </a:t>
            </a:r>
          </a:p>
          <a:p>
            <a:endParaRPr lang="en-US" baseline="0" dirty="0"/>
          </a:p>
          <a:p>
            <a:r>
              <a:rPr lang="en-US" baseline="0" dirty="0"/>
              <a:t>Thank you.</a:t>
            </a:r>
            <a:endParaRPr lang="en-US" dirty="0"/>
          </a:p>
        </p:txBody>
      </p:sp>
      <p:sp>
        <p:nvSpPr>
          <p:cNvPr id="4" name="Slide Number Placeholder 3"/>
          <p:cNvSpPr>
            <a:spLocks noGrp="1"/>
          </p:cNvSpPr>
          <p:nvPr>
            <p:ph type="sldNum" sz="quarter" idx="10"/>
          </p:nvPr>
        </p:nvSpPr>
        <p:spPr/>
        <p:txBody>
          <a:bodyPr/>
          <a:lstStyle/>
          <a:p>
            <a:fld id="{48F7AC42-5E10-47CB-B87F-9204F672EBE9}"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Pesticides:</a:t>
            </a:r>
            <a:r>
              <a:rPr lang="en-US" dirty="0"/>
              <a:t>  Pesticides are used to help both home gardeners and farmers protect their plants from insects, weeds and/or fungi. A pesticide is any substance or mixture of substances used to alter the life cycle of any pest. Pesticides can be a naturally derived or synthetically produced substance. They can also be an organism, for example, the bacteria, Bt, which is used to control a number of insect pests. Pesticides are also referred to as crop protection products and include herbicides, insecticides, and fungicides. </a:t>
            </a:r>
          </a:p>
          <a:p>
            <a:endParaRPr lang="en-US" dirty="0"/>
          </a:p>
        </p:txBody>
      </p:sp>
      <p:sp>
        <p:nvSpPr>
          <p:cNvPr id="4" name="Slide Number Placeholder 3"/>
          <p:cNvSpPr>
            <a:spLocks noGrp="1"/>
          </p:cNvSpPr>
          <p:nvPr>
            <p:ph type="sldNum" sz="quarter" idx="10"/>
          </p:nvPr>
        </p:nvSpPr>
        <p:spPr/>
        <p:txBody>
          <a:bodyPr/>
          <a:lstStyle/>
          <a:p>
            <a:fld id="{48F7AC42-5E10-47CB-B87F-9204F672EBE9}"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Most farmers, including both organic and conventional</a:t>
            </a:r>
            <a:r>
              <a:rPr lang="en-US" baseline="0" dirty="0"/>
              <a:t> farmers, use some type of pesticide to keep bugs, weeds and other pests from hurting their crops.  If they didn’t, they wouldn’t be able to harvest nearly as much food – at a time when the world’s population is growing rapidly.  </a:t>
            </a:r>
          </a:p>
        </p:txBody>
      </p:sp>
      <p:sp>
        <p:nvSpPr>
          <p:cNvPr id="4" name="Slide Number Placeholder 3"/>
          <p:cNvSpPr>
            <a:spLocks noGrp="1"/>
          </p:cNvSpPr>
          <p:nvPr>
            <p:ph type="sldNum" sz="quarter" idx="10"/>
          </p:nvPr>
        </p:nvSpPr>
        <p:spPr/>
        <p:txBody>
          <a:bodyPr/>
          <a:lstStyle/>
          <a:p>
            <a:fld id="{48F7AC42-5E10-47CB-B87F-9204F672EBE9}"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0" kern="1200" dirty="0">
                <a:solidFill>
                  <a:schemeClr val="tx1"/>
                </a:solidFill>
                <a:latin typeface="+mn-lt"/>
                <a:ea typeface="+mn-ea"/>
                <a:cs typeface="+mn-cs"/>
              </a:rPr>
              <a:t>When it comes to protecting crops from pests like insects, plant disease, and weeds, there’s no silver bullet. Fortunately, today’s farmers have multiple options. Pesticides are one tool farmers can use, but they also understand it’s not sound agriculture to use them alone, or in excess.  </a:t>
            </a:r>
          </a:p>
          <a:p>
            <a:endParaRPr lang="en-US" sz="1200" i="0" kern="1200" dirty="0">
              <a:solidFill>
                <a:schemeClr val="tx1"/>
              </a:solidFill>
              <a:latin typeface="+mn-lt"/>
              <a:ea typeface="+mn-ea"/>
              <a:cs typeface="+mn-cs"/>
            </a:endParaRPr>
          </a:p>
          <a:p>
            <a:r>
              <a:rPr lang="en-US" sz="1200" i="0" kern="1200" dirty="0">
                <a:solidFill>
                  <a:schemeClr val="tx1"/>
                </a:solidFill>
                <a:latin typeface="+mn-lt"/>
                <a:ea typeface="+mn-ea"/>
                <a:cs typeface="+mn-cs"/>
              </a:rPr>
              <a:t>Further, farmers do not wish to overuse expensive products, so they also use many other methods such as mechanical tillage, proper timing of planting, and frequent crop rotation. And it’s these everyday acts that remain at the core of what farmers do. But even with the most thorough commitment to these practices, pests can persist. That’s why, for many farmers, pesticides are one option that they use precisely and judiciously to help protect their crops. </a:t>
            </a:r>
          </a:p>
          <a:p>
            <a:endParaRPr lang="en-US" sz="1200" i="0" kern="1200" dirty="0">
              <a:solidFill>
                <a:schemeClr val="tx1"/>
              </a:solidFill>
              <a:latin typeface="+mn-lt"/>
              <a:ea typeface="+mn-ea"/>
              <a:cs typeface="+mn-cs"/>
            </a:endParaRPr>
          </a:p>
          <a:p>
            <a:r>
              <a:rPr lang="en-US" sz="1200" i="0" kern="1200" dirty="0">
                <a:solidFill>
                  <a:schemeClr val="tx1"/>
                </a:solidFill>
                <a:latin typeface="+mn-lt"/>
                <a:ea typeface="+mn-ea"/>
                <a:cs typeface="+mn-cs"/>
              </a:rPr>
              <a:t>To ensure that farmers know the best way to apply the right amount of pesticides at the right time for their specific needs, they must periodically complete the pesticide training and certification process for their state.</a:t>
            </a:r>
            <a:endParaRPr lang="en-US" i="0" dirty="0">
              <a:latin typeface="+mn-lt"/>
            </a:endParaRPr>
          </a:p>
        </p:txBody>
      </p:sp>
      <p:sp>
        <p:nvSpPr>
          <p:cNvPr id="4" name="Slide Number Placeholder 3"/>
          <p:cNvSpPr>
            <a:spLocks noGrp="1"/>
          </p:cNvSpPr>
          <p:nvPr>
            <p:ph type="sldNum" sz="quarter" idx="10"/>
          </p:nvPr>
        </p:nvSpPr>
        <p:spPr/>
        <p:txBody>
          <a:bodyPr/>
          <a:lstStyle/>
          <a:p>
            <a:fld id="{48F7AC42-5E10-47CB-B87F-9204F672EBE9}"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Pests in agriculture</a:t>
            </a:r>
            <a:r>
              <a:rPr lang="en-US" baseline="0" dirty="0"/>
              <a:t> either eat the crops or use up the nutrients that help them grow.  A pesticide is a general term of tools that are used to eliminate pests.  The most common ones are:</a:t>
            </a:r>
          </a:p>
          <a:p>
            <a:endParaRPr lang="en-US" baseline="0" dirty="0"/>
          </a:p>
          <a:p>
            <a:r>
              <a:rPr lang="en-US" baseline="0" dirty="0"/>
              <a:t>Herbicides are weed killers.  Crops compete with about 30,000 species of weeds.</a:t>
            </a:r>
          </a:p>
          <a:p>
            <a:endParaRPr lang="en-US" baseline="0" dirty="0"/>
          </a:p>
          <a:p>
            <a:r>
              <a:rPr lang="en-US" baseline="0" dirty="0"/>
              <a:t>Insecticides that target problematic insects which include over 10,000 species of plant-eating insects and 3,000 species of nematodes.  </a:t>
            </a:r>
          </a:p>
          <a:p>
            <a:endParaRPr lang="en-US" baseline="0" dirty="0"/>
          </a:p>
          <a:p>
            <a:r>
              <a:rPr lang="en-US" baseline="0" dirty="0"/>
              <a:t>And fungicides are aimed at reducing losses from diseases caused by fungi.</a:t>
            </a:r>
          </a:p>
          <a:p>
            <a:endParaRPr lang="en-US" baseline="0" dirty="0"/>
          </a:p>
          <a:p>
            <a:r>
              <a:rPr lang="en-US" baseline="0" dirty="0"/>
              <a:t>There are others as well.  But these are the ones most used in agriculture.  </a:t>
            </a:r>
          </a:p>
        </p:txBody>
      </p:sp>
      <p:sp>
        <p:nvSpPr>
          <p:cNvPr id="4" name="Slide Number Placeholder 3"/>
          <p:cNvSpPr>
            <a:spLocks noGrp="1"/>
          </p:cNvSpPr>
          <p:nvPr>
            <p:ph type="sldNum" sz="quarter" idx="10"/>
          </p:nvPr>
        </p:nvSpPr>
        <p:spPr/>
        <p:txBody>
          <a:bodyPr/>
          <a:lstStyle/>
          <a:p>
            <a:fld id="{48F7AC42-5E10-47CB-B87F-9204F672EBE9}"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941" indent="-174688">
              <a:buFont typeface="Arial" panose="020B0604020202020204" pitchFamily="34" charset="0"/>
              <a:buNone/>
            </a:pPr>
            <a:r>
              <a:rPr lang="en-US" dirty="0"/>
              <a:t>Pesticides</a:t>
            </a:r>
            <a:r>
              <a:rPr lang="en-US" baseline="0" dirty="0"/>
              <a:t> can be difficult to understand, so here is a short (1 min) video to explain what they are and how they are used. </a:t>
            </a:r>
          </a:p>
          <a:p>
            <a:pPr marL="179941" indent="-174688">
              <a:buFont typeface="Arial" panose="020B0604020202020204" pitchFamily="34" charset="0"/>
              <a:buNone/>
            </a:pPr>
            <a:endParaRPr lang="en-US" baseline="0" dirty="0"/>
          </a:p>
          <a:p>
            <a:pPr marL="179941" indent="-174688">
              <a:buFont typeface="Arial" panose="020B0604020202020204" pitchFamily="34" charset="0"/>
              <a:buNone/>
            </a:pPr>
            <a:r>
              <a:rPr lang="en-US" baseline="0" dirty="0"/>
              <a:t>(Picture is hyperlinked to the video)</a:t>
            </a:r>
            <a:endParaRPr lang="en-US" dirty="0"/>
          </a:p>
        </p:txBody>
      </p:sp>
      <p:sp>
        <p:nvSpPr>
          <p:cNvPr id="4" name="Slide Number Placeholder 3"/>
          <p:cNvSpPr>
            <a:spLocks noGrp="1"/>
          </p:cNvSpPr>
          <p:nvPr>
            <p:ph type="sldNum" sz="quarter" idx="10"/>
          </p:nvPr>
        </p:nvSpPr>
        <p:spPr/>
        <p:txBody>
          <a:bodyPr/>
          <a:lstStyle/>
          <a:p>
            <a:fld id="{3D8DBEA8-B327-416A-897B-0B735F3E3C7E}" type="slidenum">
              <a:rPr lang="en-US" smtClean="0"/>
              <a:pPr/>
              <a:t>7</a:t>
            </a:fld>
            <a:endParaRPr lang="en-US" dirty="0"/>
          </a:p>
        </p:txBody>
      </p:sp>
    </p:spTree>
    <p:extLst>
      <p:ext uri="{BB962C8B-B14F-4D97-AF65-F5344CB8AC3E}">
        <p14:creationId xmlns:p14="http://schemas.microsoft.com/office/powerpoint/2010/main" val="3272437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a:solidFill>
                  <a:schemeClr val="tx1"/>
                </a:solidFill>
                <a:latin typeface="+mn-lt"/>
                <a:ea typeface="+mn-ea"/>
                <a:cs typeface="+mn-cs"/>
              </a:rPr>
              <a:t>These</a:t>
            </a:r>
            <a:r>
              <a:rPr lang="en-US" sz="1200" b="0" i="0" kern="1200" baseline="0" dirty="0">
                <a:solidFill>
                  <a:schemeClr val="tx1"/>
                </a:solidFill>
                <a:latin typeface="+mn-lt"/>
                <a:ea typeface="+mn-ea"/>
                <a:cs typeface="+mn-cs"/>
              </a:rPr>
              <a:t> photos were taken in a Research Farm in West Lafayette, Indiana.  The photos on the far left and right are the same seed, planted on the same day. The field on the right was treated with an herbicide and produced the ear on top.  The field on the left was not treated for weeds and produced the small ear on the bottom.  </a:t>
            </a:r>
          </a:p>
          <a:p>
            <a:endParaRPr lang="en-US" sz="1200" b="0" i="0" kern="1200" baseline="0" dirty="0">
              <a:solidFill>
                <a:schemeClr val="tx1"/>
              </a:solidFill>
              <a:latin typeface="+mn-lt"/>
              <a:ea typeface="+mn-ea"/>
              <a:cs typeface="+mn-cs"/>
            </a:endParaRPr>
          </a:p>
          <a:p>
            <a:r>
              <a:rPr lang="en-US" sz="1200" b="0" i="0" kern="1200" baseline="0" dirty="0">
                <a:solidFill>
                  <a:schemeClr val="tx1"/>
                </a:solidFill>
                <a:latin typeface="+mn-lt"/>
                <a:ea typeface="+mn-ea"/>
                <a:cs typeface="+mn-cs"/>
              </a:rPr>
              <a:t>This visual helps demonstrate the effects weeds have on crops – by competing for light, moisture and nutrients, crops will be significantly impacted if weeds are not controlled.  Herbicides along with other management tools, such as crop rotation, cover crops and turning the soil (tillage) minimize losses from weeds. </a:t>
            </a:r>
          </a:p>
          <a:p>
            <a:endParaRPr lang="en-US" sz="1200" b="0" i="0" kern="1200" baseline="0" dirty="0">
              <a:solidFill>
                <a:schemeClr val="tx1"/>
              </a:solidFill>
              <a:latin typeface="+mn-lt"/>
              <a:ea typeface="+mn-ea"/>
              <a:cs typeface="+mn-cs"/>
            </a:endParaRPr>
          </a:p>
          <a:p>
            <a:r>
              <a:rPr lang="en-US" sz="1200" b="0" i="0" kern="1200" baseline="0" dirty="0">
                <a:solidFill>
                  <a:schemeClr val="tx1"/>
                </a:solidFill>
                <a:latin typeface="+mn-lt"/>
                <a:ea typeface="+mn-ea"/>
                <a:cs typeface="+mn-cs"/>
              </a:rPr>
              <a:t>Herbicides are used in both organic and conventional farming.  Farmers diversify both the methods and herbicides they use.  They receive training on the types and amounts of herbicide they should use so they are specific to the weed challenges in their fields.  </a:t>
            </a:r>
          </a:p>
          <a:p>
            <a:endParaRPr lang="en-US" sz="1200" b="0" i="0" kern="1200" baseline="0" dirty="0">
              <a:solidFill>
                <a:schemeClr val="tx1"/>
              </a:solidFill>
              <a:latin typeface="+mn-lt"/>
              <a:ea typeface="+mn-ea"/>
              <a:cs typeface="+mn-cs"/>
            </a:endParaRPr>
          </a:p>
          <a:p>
            <a:r>
              <a:rPr lang="en-US" sz="1200" b="0" i="0" kern="1200" dirty="0">
                <a:solidFill>
                  <a:schemeClr val="tx1"/>
                </a:solidFill>
                <a:latin typeface="+mn-lt"/>
                <a:ea typeface="+mn-ea"/>
                <a:cs typeface="+mn-cs"/>
              </a:rPr>
              <a:t>In 1991, the estimated average annual monetary loss caused by weeds with current control strategies in the 46 crops grown in the United States was $4.1 billion.</a:t>
            </a:r>
            <a:endParaRPr lang="en-US" dirty="0"/>
          </a:p>
        </p:txBody>
      </p:sp>
      <p:sp>
        <p:nvSpPr>
          <p:cNvPr id="4" name="Slide Number Placeholder 3"/>
          <p:cNvSpPr>
            <a:spLocks noGrp="1"/>
          </p:cNvSpPr>
          <p:nvPr>
            <p:ph type="sldNum" sz="quarter" idx="10"/>
          </p:nvPr>
        </p:nvSpPr>
        <p:spPr/>
        <p:txBody>
          <a:bodyPr/>
          <a:lstStyle/>
          <a:p>
            <a:fld id="{48F7AC42-5E10-47CB-B87F-9204F672EBE9}"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When you hear</a:t>
            </a:r>
            <a:r>
              <a:rPr lang="en-US" baseline="0" dirty="0"/>
              <a:t> about herbicides, glyphosate is usually part of the conversation.  Its popularity in both agriculture and in home use is not only due to its effectiveness but also its safety record.  </a:t>
            </a:r>
            <a:endParaRPr lang="en-US" dirty="0"/>
          </a:p>
          <a:p>
            <a:pPr lvl="1"/>
            <a:endParaRPr lang="en-US" sz="1200" kern="1200" dirty="0">
              <a:solidFill>
                <a:schemeClr val="tx1"/>
              </a:solidFill>
              <a:latin typeface="+mn-lt"/>
              <a:ea typeface="+mn-ea"/>
              <a:cs typeface="+mn-cs"/>
            </a:endParaRPr>
          </a:p>
          <a:p>
            <a:pPr lvl="1"/>
            <a:r>
              <a:rPr lang="en-US" sz="1200" kern="1200" dirty="0" err="1">
                <a:solidFill>
                  <a:schemeClr val="tx1"/>
                </a:solidFill>
                <a:latin typeface="+mn-lt"/>
                <a:ea typeface="+mn-ea"/>
                <a:cs typeface="+mn-cs"/>
              </a:rPr>
              <a:t>Glyphosate</a:t>
            </a:r>
            <a:r>
              <a:rPr lang="en-US" sz="1200" kern="1200" dirty="0">
                <a:solidFill>
                  <a:schemeClr val="tx1"/>
                </a:solidFill>
                <a:latin typeface="+mn-lt"/>
                <a:ea typeface="+mn-ea"/>
                <a:cs typeface="+mn-cs"/>
              </a:rPr>
              <a:t> has a long history of safe use. In evaluations spanning four decades, the overwhelming conclusion of experts worldwide has been that </a:t>
            </a:r>
            <a:r>
              <a:rPr lang="en-US" sz="1200" kern="1200" dirty="0" err="1">
                <a:solidFill>
                  <a:schemeClr val="tx1"/>
                </a:solidFill>
                <a:latin typeface="+mn-lt"/>
                <a:ea typeface="+mn-ea"/>
                <a:cs typeface="+mn-cs"/>
              </a:rPr>
              <a:t>glyphosate</a:t>
            </a:r>
            <a:r>
              <a:rPr lang="en-US" sz="1200" kern="1200" dirty="0">
                <a:solidFill>
                  <a:schemeClr val="tx1"/>
                </a:solidFill>
                <a:latin typeface="+mn-lt"/>
                <a:ea typeface="+mn-ea"/>
                <a:cs typeface="+mn-cs"/>
              </a:rPr>
              <a:t>, when used according to label directions, does not present an unreasonable risk of adverse effects to humans, wildlife or the environment.</a:t>
            </a:r>
          </a:p>
          <a:p>
            <a:pPr lvl="1"/>
            <a:endParaRPr lang="en-US" sz="1200" kern="1200" dirty="0">
              <a:solidFill>
                <a:schemeClr val="tx1"/>
              </a:solidFill>
              <a:latin typeface="+mn-lt"/>
              <a:ea typeface="+mn-ea"/>
              <a:cs typeface="+mn-cs"/>
            </a:endParaRPr>
          </a:p>
          <a:p>
            <a:pPr lvl="1"/>
            <a:r>
              <a:rPr lang="en-US" sz="1200" kern="1200" dirty="0">
                <a:solidFill>
                  <a:schemeClr val="tx1"/>
                </a:solidFill>
                <a:latin typeface="+mn-lt"/>
                <a:ea typeface="+mn-ea"/>
                <a:cs typeface="+mn-cs"/>
              </a:rPr>
              <a:t>In fact, </a:t>
            </a:r>
            <a:r>
              <a:rPr lang="en-US" sz="1200" kern="1200" dirty="0" err="1">
                <a:solidFill>
                  <a:schemeClr val="tx1"/>
                </a:solidFill>
                <a:latin typeface="+mn-lt"/>
                <a:ea typeface="+mn-ea"/>
                <a:cs typeface="+mn-cs"/>
              </a:rPr>
              <a:t>glyphosate</a:t>
            </a:r>
            <a:r>
              <a:rPr lang="en-US" sz="1200" kern="1200" dirty="0">
                <a:solidFill>
                  <a:schemeClr val="tx1"/>
                </a:solidFill>
                <a:latin typeface="+mn-lt"/>
                <a:ea typeface="+mn-ea"/>
                <a:cs typeface="+mn-cs"/>
              </a:rPr>
              <a:t> safety is supported by one of the most extensive worldwide human health, crop residue and environmental databases ever compiled on a pesticide product.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8F7AC42-5E10-47CB-B87F-9204F672EBE9}"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941" indent="-174688">
              <a:buFont typeface="Arial" panose="020B0604020202020204" pitchFamily="34" charset="0"/>
              <a:buNone/>
            </a:pPr>
            <a:r>
              <a:rPr lang="en-US" dirty="0"/>
              <a:t>Here is a short (1min) video to share information on glyphosate.</a:t>
            </a:r>
            <a:r>
              <a:rPr lang="en-US" baseline="0" dirty="0"/>
              <a:t>  </a:t>
            </a:r>
          </a:p>
          <a:p>
            <a:pPr marL="179941" indent="-174688">
              <a:buFont typeface="Arial" panose="020B0604020202020204" pitchFamily="34" charset="0"/>
              <a:buNone/>
            </a:pPr>
            <a:endParaRPr lang="en-US" baseline="0" dirty="0"/>
          </a:p>
          <a:p>
            <a:pPr marL="179941" indent="-174688">
              <a:buFont typeface="Arial" panose="020B0604020202020204" pitchFamily="34" charset="0"/>
              <a:buNone/>
            </a:pPr>
            <a:r>
              <a:rPr lang="en-US" baseline="0" dirty="0"/>
              <a:t>(Picture is hyperlinked to the video)</a:t>
            </a:r>
            <a:endParaRPr lang="en-US" dirty="0"/>
          </a:p>
        </p:txBody>
      </p:sp>
      <p:sp>
        <p:nvSpPr>
          <p:cNvPr id="4" name="Slide Number Placeholder 3"/>
          <p:cNvSpPr>
            <a:spLocks noGrp="1"/>
          </p:cNvSpPr>
          <p:nvPr>
            <p:ph type="sldNum" sz="quarter" idx="10"/>
          </p:nvPr>
        </p:nvSpPr>
        <p:spPr/>
        <p:txBody>
          <a:bodyPr/>
          <a:lstStyle/>
          <a:p>
            <a:fld id="{3D8DBEA8-B327-416A-897B-0B735F3E3C7E}" type="slidenum">
              <a:rPr lang="en-US" smtClean="0"/>
              <a:pPr/>
              <a:t>10</a:t>
            </a:fld>
            <a:endParaRPr lang="en-US" dirty="0"/>
          </a:p>
        </p:txBody>
      </p:sp>
    </p:spTree>
    <p:extLst>
      <p:ext uri="{BB962C8B-B14F-4D97-AF65-F5344CB8AC3E}">
        <p14:creationId xmlns:p14="http://schemas.microsoft.com/office/powerpoint/2010/main" val="3272437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81000" y="2362200"/>
            <a:ext cx="8229600" cy="1143000"/>
          </a:xfrm>
        </p:spPr>
        <p:txBody>
          <a:bodyPr/>
          <a:lstStyle>
            <a:lvl1pPr>
              <a:defRPr>
                <a:solidFill>
                  <a:srgbClr val="66B512"/>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5" name="Straight Connector 4"/>
          <p:cNvCxnSpPr/>
          <p:nvPr userDrawn="1"/>
        </p:nvCxnSpPr>
        <p:spPr>
          <a:xfrm>
            <a:off x="457200" y="1981200"/>
            <a:ext cx="8077200" cy="0"/>
          </a:xfrm>
          <a:prstGeom prst="line">
            <a:avLst/>
          </a:prstGeom>
          <a:ln w="38100" cap="rnd">
            <a:solidFill>
              <a:srgbClr val="0091DF"/>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533400" y="3962400"/>
            <a:ext cx="8001000" cy="0"/>
          </a:xfrm>
          <a:prstGeom prst="line">
            <a:avLst/>
          </a:prstGeom>
          <a:ln w="38100" cap="rnd">
            <a:solidFill>
              <a:srgbClr val="0091DF"/>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0" y="0"/>
            <a:ext cx="8610600" cy="868753"/>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9834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43800" cy="639762"/>
          </a:xfrm>
        </p:spPr>
        <p:txBody>
          <a:bodyPr>
            <a:noAutofit/>
          </a:bodyPr>
          <a:lstStyle>
            <a:lvl1pPr>
              <a:defRPr sz="3600" b="0"/>
            </a:lvl1pPr>
          </a:lstStyle>
          <a:p>
            <a:r>
              <a:rPr lang="en-US" dirty="0"/>
              <a:t>Click to edit Master title</a:t>
            </a:r>
          </a:p>
        </p:txBody>
      </p:sp>
      <p:sp>
        <p:nvSpPr>
          <p:cNvPr id="3" name="Content Placeholder 2"/>
          <p:cNvSpPr>
            <a:spLocks noGrp="1"/>
          </p:cNvSpPr>
          <p:nvPr>
            <p:ph idx="1"/>
          </p:nvPr>
        </p:nvSpPr>
        <p:spPr>
          <a:xfrm>
            <a:off x="457200" y="1600200"/>
            <a:ext cx="75438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42273D7-9888-4807-9582-3181C44EA721}" type="datetimeFigureOut">
              <a:rPr lang="en-US" smtClean="0"/>
              <a:pPr/>
              <a:t>1/25/2021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507287" cy="1362075"/>
          </a:xfrm>
        </p:spPr>
        <p:txBody>
          <a:bodyPr anchor="t"/>
          <a:lstStyle>
            <a:lvl1pPr algn="l">
              <a:defRPr sz="4000" b="0" cap="all"/>
            </a:lvl1pPr>
          </a:lstStyle>
          <a:p>
            <a:r>
              <a:rPr lang="en-US" dirty="0"/>
              <a:t>Click to edit Master title style</a:t>
            </a:r>
          </a:p>
        </p:txBody>
      </p:sp>
      <p:sp>
        <p:nvSpPr>
          <p:cNvPr id="3" name="Text Placeholder 2"/>
          <p:cNvSpPr>
            <a:spLocks noGrp="1"/>
          </p:cNvSpPr>
          <p:nvPr>
            <p:ph type="body" idx="1"/>
          </p:nvPr>
        </p:nvSpPr>
        <p:spPr>
          <a:xfrm>
            <a:off x="722313" y="2906713"/>
            <a:ext cx="7507287" cy="1500187"/>
          </a:xfrm>
        </p:spPr>
        <p:txBody>
          <a:bodyPr anchor="b"/>
          <a:lstStyle>
            <a:lvl1pPr marL="0" indent="0">
              <a:buNone/>
              <a:defRPr sz="2000">
                <a:solidFill>
                  <a:srgbClr val="10384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6553200" y="6356350"/>
            <a:ext cx="1905000" cy="365125"/>
          </a:xfrm>
          <a:prstGeom prst="rect">
            <a:avLst/>
          </a:prstGeom>
        </p:spPr>
        <p:txBody>
          <a:bodyPr/>
          <a:lstStyle/>
          <a:p>
            <a:fld id="{EA7665D1-2C3C-4E0D-97AA-2EA738D3C000}"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39762"/>
          </a:xfrm>
        </p:spPr>
        <p:txBody>
          <a:bodyPr>
            <a:normAutofit/>
          </a:bodyPr>
          <a:lstStyle>
            <a:lvl1pPr>
              <a:defRPr sz="3600" b="0"/>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6553200" y="6356350"/>
            <a:ext cx="1905000" cy="365125"/>
          </a:xfrm>
          <a:prstGeom prst="rect">
            <a:avLst/>
          </a:prstGeom>
        </p:spPr>
        <p:txBody>
          <a:bodyPr/>
          <a:lstStyle/>
          <a:p>
            <a:fld id="{EA7665D1-2C3C-4E0D-97AA-2EA738D3C000}"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639762"/>
          </a:xfrm>
        </p:spPr>
        <p:txBody>
          <a:bodyPr>
            <a:normAutofit/>
          </a:bodyPr>
          <a:lstStyle>
            <a:lvl1pPr>
              <a:defRPr sz="3600" b="0"/>
            </a:lvl1pPr>
          </a:lstStyle>
          <a:p>
            <a:r>
              <a:rPr lang="en-US" dirty="0"/>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42273D7-9888-4807-9582-3181C44EA721}" type="datetimeFigureOut">
              <a:rPr lang="en-US" smtClean="0"/>
              <a:pPr/>
              <a:t>1/25/2021</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1981200" cy="365125"/>
          </a:xfrm>
          <a:prstGeom prst="rect">
            <a:avLst/>
          </a:prstGeom>
        </p:spPr>
        <p:txBody>
          <a:bodyPr/>
          <a:lstStyle/>
          <a:p>
            <a:fld id="{EA7665D1-2C3C-4E0D-97AA-2EA738D3C000}"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153400" cy="1219200"/>
          </a:xfrm>
        </p:spPr>
        <p:txBody>
          <a:bodyPr/>
          <a:lstStyle>
            <a:lvl1pPr>
              <a:defRPr sz="3600"/>
            </a:lvl1pPr>
          </a:lstStyle>
          <a:p>
            <a:r>
              <a:rPr lang="en-US" dirty="0"/>
              <a:t>Click to edit Master title style</a:t>
            </a:r>
          </a:p>
        </p:txBody>
      </p:sp>
      <p:cxnSp>
        <p:nvCxnSpPr>
          <p:cNvPr id="6" name="Straight Connector 5"/>
          <p:cNvCxnSpPr/>
          <p:nvPr userDrawn="1"/>
        </p:nvCxnSpPr>
        <p:spPr>
          <a:xfrm flipV="1">
            <a:off x="8686800" y="0"/>
            <a:ext cx="0" cy="6172200"/>
          </a:xfrm>
          <a:prstGeom prst="line">
            <a:avLst/>
          </a:prstGeom>
          <a:ln w="381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0" y="6553200"/>
            <a:ext cx="8229600" cy="0"/>
          </a:xfrm>
          <a:prstGeom prst="line">
            <a:avLst/>
          </a:prstGeom>
          <a:ln w="38100" cap="rnd">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rot="5400000">
            <a:off x="6934200" y="1901309"/>
            <a:ext cx="3962400" cy="369332"/>
          </a:xfrm>
          <a:prstGeom prst="rect">
            <a:avLst/>
          </a:prstGeom>
          <a:noFill/>
        </p:spPr>
        <p:txBody>
          <a:bodyPr wrap="square" rtlCol="0">
            <a:spAutoFit/>
          </a:bodyPr>
          <a:lstStyle/>
          <a:p>
            <a:r>
              <a:rPr lang="en-US" sz="1800" b="0" dirty="0">
                <a:solidFill>
                  <a:schemeClr val="tx1"/>
                </a:solidFill>
              </a:rPr>
              <a:t>PRESENTER’S NOTE</a:t>
            </a:r>
          </a:p>
        </p:txBody>
      </p:sp>
      <p:pic>
        <p:nvPicPr>
          <p:cNvPr id="17" name="Picture 16"/>
          <p:cNvPicPr>
            <a:picLocks noChangeAspect="1"/>
          </p:cNvPicPr>
          <p:nvPr userDrawn="1"/>
        </p:nvPicPr>
        <p:blipFill>
          <a:blip r:embed="rId2" cstate="print"/>
          <a:srcRect b="27835"/>
          <a:stretch>
            <a:fillRect/>
          </a:stretch>
        </p:blipFill>
        <p:spPr bwMode="auto">
          <a:xfrm>
            <a:off x="8067675" y="6254034"/>
            <a:ext cx="1164434" cy="450612"/>
          </a:xfrm>
          <a:prstGeom prst="rect">
            <a:avLst/>
          </a:prstGeom>
          <a:noFill/>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10384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10384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C2DF809-3794-48CC-8A53-21F4798DFB95}" type="datetimeFigureOut">
              <a:rPr lang="en-US" smtClean="0"/>
              <a:pPr/>
              <a:t>1/25/2021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C40F4D1-17CA-40A6-A0DB-E072F0CFC3A3}"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C2DF809-3794-48CC-8A53-21F4798DFB95}" type="datetimeFigureOut">
              <a:rPr lang="en-US" smtClean="0"/>
              <a:pPr/>
              <a:t>1/25/2021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C40F4D1-17CA-40A6-A0DB-E072F0CFC3A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153400" cy="1219200"/>
          </a:xfrm>
        </p:spPr>
        <p:txBody>
          <a:bodyPr/>
          <a:lstStyle>
            <a:lvl1pPr>
              <a:defRPr sz="3600"/>
            </a:lvl1pPr>
          </a:lstStyle>
          <a:p>
            <a:r>
              <a:rPr lang="en-US" dirty="0"/>
              <a:t>Click to edit Master title style</a:t>
            </a:r>
          </a:p>
        </p:txBody>
      </p:sp>
      <p:cxnSp>
        <p:nvCxnSpPr>
          <p:cNvPr id="6" name="Straight Connector 5"/>
          <p:cNvCxnSpPr/>
          <p:nvPr userDrawn="1"/>
        </p:nvCxnSpPr>
        <p:spPr>
          <a:xfrm flipV="1">
            <a:off x="8686800" y="0"/>
            <a:ext cx="0" cy="6172200"/>
          </a:xfrm>
          <a:prstGeom prst="line">
            <a:avLst/>
          </a:prstGeom>
          <a:ln w="38100" cap="rnd">
            <a:solidFill>
              <a:srgbClr val="0091DF"/>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0" y="6553200"/>
            <a:ext cx="8229600" cy="0"/>
          </a:xfrm>
          <a:prstGeom prst="line">
            <a:avLst/>
          </a:prstGeom>
          <a:ln w="38100" cap="rnd">
            <a:solidFill>
              <a:srgbClr val="0091DF"/>
            </a:solidFill>
            <a:prstDash val="solid"/>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rot="5400000">
            <a:off x="6934200" y="1901309"/>
            <a:ext cx="3962400" cy="369332"/>
          </a:xfrm>
          <a:prstGeom prst="rect">
            <a:avLst/>
          </a:prstGeom>
          <a:noFill/>
        </p:spPr>
        <p:txBody>
          <a:bodyPr wrap="square" rtlCol="0">
            <a:spAutoFit/>
          </a:bodyPr>
          <a:lstStyle/>
          <a:p>
            <a:r>
              <a:rPr lang="en-US" sz="1800" b="0" dirty="0">
                <a:solidFill>
                  <a:srgbClr val="10384F"/>
                </a:solidFill>
                <a:latin typeface="Arial" panose="020B0604020202020204" pitchFamily="34" charset="0"/>
                <a:cs typeface="Arial" panose="020B0604020202020204" pitchFamily="34" charset="0"/>
              </a:rPr>
              <a:t>PRESENTER’S NOTE</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355219" y="6254034"/>
            <a:ext cx="589346" cy="450612"/>
          </a:xfrm>
          <a:prstGeom prst="rect">
            <a:avLst/>
          </a:prstGeom>
          <a:noFill/>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C2DF809-3794-48CC-8A53-21F4798DFB95}" type="datetimeFigureOut">
              <a:rPr lang="en-US" smtClean="0"/>
              <a:pPr/>
              <a:t>1/25/2021</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C40F4D1-17CA-40A6-A0DB-E072F0CFC3A3}"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C2DF809-3794-48CC-8A53-21F4798DFB95}" type="datetimeFigureOut">
              <a:rPr lang="en-US" smtClean="0"/>
              <a:pPr/>
              <a:t>1/25/2021</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CC40F4D1-17CA-40A6-A0DB-E072F0CFC3A3}"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C2DF809-3794-48CC-8A53-21F4798DFB95}" type="datetimeFigureOut">
              <a:rPr lang="en-US" smtClean="0"/>
              <a:pPr/>
              <a:t>1/25/2021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C40F4D1-17CA-40A6-A0DB-E072F0CFC3A3}"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C2DF809-3794-48CC-8A53-21F4798DFB95}" type="datetimeFigureOut">
              <a:rPr lang="en-US" smtClean="0"/>
              <a:pPr/>
              <a:t>1/25/2021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C40F4D1-17CA-40A6-A0DB-E072F0CFC3A3}"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C2DF809-3794-48CC-8A53-21F4798DFB95}" type="datetimeFigureOut">
              <a:rPr lang="en-US" smtClean="0"/>
              <a:pPr/>
              <a:t>1/25/2021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C40F4D1-17CA-40A6-A0DB-E072F0CFC3A3}"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C2DF809-3794-48CC-8A53-21F4798DFB95}" type="datetimeFigureOut">
              <a:rPr lang="en-US" smtClean="0"/>
              <a:pPr/>
              <a:t>1/25/2021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C40F4D1-17CA-40A6-A0DB-E072F0CFC3A3}"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C2DF809-3794-48CC-8A53-21F4798DFB95}" type="datetimeFigureOut">
              <a:rPr lang="en-US" smtClean="0"/>
              <a:pPr/>
              <a:t>1/25/2021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C40F4D1-17CA-40A6-A0DB-E072F0CFC3A3}"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Right Image_Consumer B">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078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0"/>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10384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E4DD258-0F47-42FD-80A6-0DEAEEC1C449}" type="datetimeFigureOut">
              <a:rPr lang="en-US" smtClean="0"/>
              <a:pPr/>
              <a:t>1/25/2021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678288F-3DF2-4B32-9ACB-ACE0230B0DF3}"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E4DD258-0F47-42FD-80A6-0DEAEEC1C449}" type="datetimeFigureOut">
              <a:rPr lang="en-US" smtClean="0"/>
              <a:pPr/>
              <a:t>1/25/2021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678288F-3DF2-4B32-9ACB-ACE0230B0D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8610600" cy="868753"/>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all"/>
            </a:lvl1pPr>
          </a:lstStyle>
          <a:p>
            <a:r>
              <a:rPr lang="en-US" dirty="0"/>
              <a:t>Click to edit Master title style</a:t>
            </a:r>
          </a:p>
        </p:txBody>
      </p:sp>
      <p:sp>
        <p:nvSpPr>
          <p:cNvPr id="3" name="Text Placeholder 2"/>
          <p:cNvSpPr>
            <a:spLocks noGrp="1"/>
          </p:cNvSpPr>
          <p:nvPr>
            <p:ph type="body" idx="1"/>
          </p:nvPr>
        </p:nvSpPr>
        <p:spPr>
          <a:xfrm>
            <a:off x="762000" y="2895600"/>
            <a:ext cx="7772400" cy="1500187"/>
          </a:xfrm>
        </p:spPr>
        <p:txBody>
          <a:bodyPr anchor="b"/>
          <a:lstStyle>
            <a:lvl1pPr marL="0" indent="0">
              <a:buNone/>
              <a:defRPr sz="2000">
                <a:solidFill>
                  <a:srgbClr val="10384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E4DD258-0F47-42FD-80A6-0DEAEEC1C449}" type="datetimeFigureOut">
              <a:rPr lang="en-US" smtClean="0"/>
              <a:pPr/>
              <a:t>1/25/2021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678288F-3DF2-4B32-9ACB-ACE0230B0DF3}"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E4DD258-0F47-42FD-80A6-0DEAEEC1C449}" type="datetimeFigureOut">
              <a:rPr lang="en-US" smtClean="0"/>
              <a:pPr/>
              <a:t>1/25/2021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678288F-3DF2-4B32-9ACB-ACE0230B0DF3}"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AE4DD258-0F47-42FD-80A6-0DEAEEC1C449}" type="datetimeFigureOut">
              <a:rPr lang="en-US" smtClean="0"/>
              <a:pPr/>
              <a:t>1/25/2021</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678288F-3DF2-4B32-9ACB-ACE0230B0DF3}"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E4DD258-0F47-42FD-80A6-0DEAEEC1C449}" type="datetimeFigureOut">
              <a:rPr lang="en-US" smtClean="0"/>
              <a:pPr/>
              <a:t>1/25/2021</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678288F-3DF2-4B32-9ACB-ACE0230B0DF3}"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E4DD258-0F47-42FD-80A6-0DEAEEC1C449}" type="datetimeFigureOut">
              <a:rPr lang="en-US" smtClean="0"/>
              <a:pPr/>
              <a:t>1/25/2021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678288F-3DF2-4B32-9ACB-ACE0230B0DF3}"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E4DD258-0F47-42FD-80A6-0DEAEEC1C449}" type="datetimeFigureOut">
              <a:rPr lang="en-US" smtClean="0"/>
              <a:pPr/>
              <a:t>1/25/2021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678288F-3DF2-4B32-9ACB-ACE0230B0DF3}"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E4DD258-0F47-42FD-80A6-0DEAEEC1C449}" type="datetimeFigureOut">
              <a:rPr lang="en-US" smtClean="0"/>
              <a:pPr/>
              <a:t>1/25/2021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678288F-3DF2-4B32-9ACB-ACE0230B0DF3}"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153400" cy="1219200"/>
          </a:xfrm>
        </p:spPr>
        <p:txBody>
          <a:bodyPr/>
          <a:lstStyle>
            <a:lvl1pPr>
              <a:defRPr sz="3600" b="0"/>
            </a:lvl1pPr>
          </a:lstStyle>
          <a:p>
            <a:r>
              <a:rPr lang="en-US" dirty="0"/>
              <a:t>Click to edit Master title style</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solidFill>
                  <a:srgbClr val="66B512"/>
                </a:solidFill>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829C2E60-131A-F547-891A-71BEB2A8EF41}" type="datetimeFigureOut">
              <a:rPr lang="en-US" smtClean="0"/>
              <a:pPr/>
              <a:t>1/25/2021</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B9B73602-0E34-FC43-99C7-6F7B27D7C02E}" type="slidenum">
              <a:rPr lang="en-US" smtClean="0"/>
              <a:pPr/>
              <a:t>‹#›</a:t>
            </a:fld>
            <a:endParaRPr lang="en-US"/>
          </a:p>
        </p:txBody>
      </p:sp>
    </p:spTree>
    <p:extLst>
      <p:ext uri="{BB962C8B-B14F-4D97-AF65-F5344CB8AC3E}">
        <p14:creationId xmlns:p14="http://schemas.microsoft.com/office/powerpoint/2010/main" val="18576927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829C2E60-131A-F547-891A-71BEB2A8EF41}" type="datetimeFigureOut">
              <a:rPr lang="en-US" smtClean="0"/>
              <a:pPr/>
              <a:t>1/25/2021</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B9B73602-0E34-FC43-99C7-6F7B27D7C02E}" type="slidenum">
              <a:rPr lang="en-US" smtClean="0"/>
              <a:pPr/>
              <a:t>‹#›</a:t>
            </a:fld>
            <a:endParaRPr lang="en-US"/>
          </a:p>
        </p:txBody>
      </p:sp>
    </p:spTree>
    <p:extLst>
      <p:ext uri="{BB962C8B-B14F-4D97-AF65-F5344CB8AC3E}">
        <p14:creationId xmlns:p14="http://schemas.microsoft.com/office/powerpoint/2010/main" val="2125411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0" y="0"/>
            <a:ext cx="8610600" cy="868753"/>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98344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829C2E60-131A-F547-891A-71BEB2A8EF41}" type="datetimeFigureOut">
              <a:rPr lang="en-US" smtClean="0"/>
              <a:pPr/>
              <a:t>1/25/2021</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B9B73602-0E34-FC43-99C7-6F7B27D7C02E}" type="slidenum">
              <a:rPr lang="en-US" smtClean="0"/>
              <a:pPr/>
              <a:t>‹#›</a:t>
            </a:fld>
            <a:endParaRPr lang="en-US"/>
          </a:p>
        </p:txBody>
      </p:sp>
    </p:spTree>
    <p:extLst>
      <p:ext uri="{BB962C8B-B14F-4D97-AF65-F5344CB8AC3E}">
        <p14:creationId xmlns:p14="http://schemas.microsoft.com/office/powerpoint/2010/main" val="5400793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829C2E60-131A-F547-891A-71BEB2A8EF41}" type="datetimeFigureOut">
              <a:rPr lang="en-US" smtClean="0"/>
              <a:pPr/>
              <a:t>1/25/2021</a:t>
            </a:fld>
            <a:endParaRPr lang="en-US"/>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B9B73602-0E34-FC43-99C7-6F7B27D7C02E}" type="slidenum">
              <a:rPr lang="en-US" smtClean="0"/>
              <a:pPr/>
              <a:t>‹#›</a:t>
            </a:fld>
            <a:endParaRPr lang="en-US"/>
          </a:p>
        </p:txBody>
      </p:sp>
    </p:spTree>
    <p:extLst>
      <p:ext uri="{BB962C8B-B14F-4D97-AF65-F5344CB8AC3E}">
        <p14:creationId xmlns:p14="http://schemas.microsoft.com/office/powerpoint/2010/main" val="18479617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0"/>
            <a:ext cx="2057400" cy="365125"/>
          </a:xfrm>
          <a:prstGeom prst="rect">
            <a:avLst/>
          </a:prstGeom>
        </p:spPr>
        <p:txBody>
          <a:bodyPr/>
          <a:lstStyle/>
          <a:p>
            <a:fld id="{829C2E60-131A-F547-891A-71BEB2A8EF41}" type="datetimeFigureOut">
              <a:rPr lang="en-US" smtClean="0"/>
              <a:pPr/>
              <a:t>1/25/2021</a:t>
            </a:fld>
            <a:endParaRPr lang="en-US"/>
          </a:p>
        </p:txBody>
      </p:sp>
      <p:sp>
        <p:nvSpPr>
          <p:cNvPr id="8" name="Footer Placeholder 7"/>
          <p:cNvSpPr>
            <a:spLocks noGrp="1"/>
          </p:cNvSpPr>
          <p:nvPr>
            <p:ph type="ftr" sz="quarter" idx="11"/>
          </p:nvPr>
        </p:nvSpPr>
        <p:spPr>
          <a:xfrm>
            <a:off x="3028950" y="6356350"/>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p>
            <a:fld id="{B9B73602-0E34-FC43-99C7-6F7B27D7C02E}" type="slidenum">
              <a:rPr lang="en-US" smtClean="0"/>
              <a:pPr/>
              <a:t>‹#›</a:t>
            </a:fld>
            <a:endParaRPr lang="en-US"/>
          </a:p>
        </p:txBody>
      </p:sp>
    </p:spTree>
    <p:extLst>
      <p:ext uri="{BB962C8B-B14F-4D97-AF65-F5344CB8AC3E}">
        <p14:creationId xmlns:p14="http://schemas.microsoft.com/office/powerpoint/2010/main" val="17841083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a:xfrm>
            <a:off x="628650" y="6356350"/>
            <a:ext cx="2057400" cy="365125"/>
          </a:xfrm>
          <a:prstGeom prst="rect">
            <a:avLst/>
          </a:prstGeom>
        </p:spPr>
        <p:txBody>
          <a:bodyPr/>
          <a:lstStyle/>
          <a:p>
            <a:fld id="{829C2E60-131A-F547-891A-71BEB2A8EF41}" type="datetimeFigureOut">
              <a:rPr lang="en-US" smtClean="0"/>
              <a:pPr/>
              <a:t>1/25/2021</a:t>
            </a:fld>
            <a:endParaRPr lang="en-US"/>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p>
            <a:fld id="{B9B73602-0E34-FC43-99C7-6F7B27D7C02E}" type="slidenum">
              <a:rPr lang="en-US" smtClean="0"/>
              <a:pPr/>
              <a:t>‹#›</a:t>
            </a:fld>
            <a:endParaRPr lang="en-US"/>
          </a:p>
        </p:txBody>
      </p:sp>
    </p:spTree>
    <p:extLst>
      <p:ext uri="{BB962C8B-B14F-4D97-AF65-F5344CB8AC3E}">
        <p14:creationId xmlns:p14="http://schemas.microsoft.com/office/powerpoint/2010/main" val="1943543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fld id="{829C2E60-131A-F547-891A-71BEB2A8EF41}" type="datetimeFigureOut">
              <a:rPr lang="en-US" smtClean="0"/>
              <a:pPr/>
              <a:t>1/25/2021</a:t>
            </a:fld>
            <a:endParaRPr lang="en-US"/>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0"/>
            <a:ext cx="2057400" cy="365125"/>
          </a:xfrm>
          <a:prstGeom prst="rect">
            <a:avLst/>
          </a:prstGeom>
        </p:spPr>
        <p:txBody>
          <a:bodyPr/>
          <a:lstStyle/>
          <a:p>
            <a:fld id="{B9B73602-0E34-FC43-99C7-6F7B27D7C02E}" type="slidenum">
              <a:rPr lang="en-US" smtClean="0"/>
              <a:pPr/>
              <a:t>‹#›</a:t>
            </a:fld>
            <a:endParaRPr lang="en-US"/>
          </a:p>
        </p:txBody>
      </p:sp>
    </p:spTree>
    <p:extLst>
      <p:ext uri="{BB962C8B-B14F-4D97-AF65-F5344CB8AC3E}">
        <p14:creationId xmlns:p14="http://schemas.microsoft.com/office/powerpoint/2010/main" val="1913031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829C2E60-131A-F547-891A-71BEB2A8EF41}" type="datetimeFigureOut">
              <a:rPr lang="en-US" smtClean="0"/>
              <a:pPr/>
              <a:t>1/25/2021</a:t>
            </a:fld>
            <a:endParaRPr lang="en-US"/>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B9B73602-0E34-FC43-99C7-6F7B27D7C02E}" type="slidenum">
              <a:rPr lang="en-US" smtClean="0"/>
              <a:pPr/>
              <a:t>‹#›</a:t>
            </a:fld>
            <a:endParaRPr lang="en-US"/>
          </a:p>
        </p:txBody>
      </p:sp>
    </p:spTree>
    <p:extLst>
      <p:ext uri="{BB962C8B-B14F-4D97-AF65-F5344CB8AC3E}">
        <p14:creationId xmlns:p14="http://schemas.microsoft.com/office/powerpoint/2010/main" val="4484678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829C2E60-131A-F547-891A-71BEB2A8EF41}" type="datetimeFigureOut">
              <a:rPr lang="en-US" smtClean="0"/>
              <a:pPr/>
              <a:t>1/25/2021</a:t>
            </a:fld>
            <a:endParaRPr lang="en-US"/>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B9B73602-0E34-FC43-99C7-6F7B27D7C02E}" type="slidenum">
              <a:rPr lang="en-US" smtClean="0"/>
              <a:pPr/>
              <a:t>‹#›</a:t>
            </a:fld>
            <a:endParaRPr lang="en-US"/>
          </a:p>
        </p:txBody>
      </p:sp>
    </p:spTree>
    <p:extLst>
      <p:ext uri="{BB962C8B-B14F-4D97-AF65-F5344CB8AC3E}">
        <p14:creationId xmlns:p14="http://schemas.microsoft.com/office/powerpoint/2010/main" val="18792056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81000" y="2362200"/>
            <a:ext cx="8229600" cy="1143000"/>
          </a:xfrm>
        </p:spPr>
        <p:txBody>
          <a:bodyPr/>
          <a:lstStyle/>
          <a:p>
            <a:r>
              <a:rPr lang="en-US" dirty="0"/>
              <a:t>Click to edit Master title style</a:t>
            </a:r>
          </a:p>
        </p:txBody>
      </p:sp>
      <p:cxnSp>
        <p:nvCxnSpPr>
          <p:cNvPr id="5" name="Straight Connector 4"/>
          <p:cNvCxnSpPr/>
          <p:nvPr userDrawn="1"/>
        </p:nvCxnSpPr>
        <p:spPr>
          <a:xfrm>
            <a:off x="457200" y="1981200"/>
            <a:ext cx="8077200" cy="0"/>
          </a:xfrm>
          <a:prstGeom prst="line">
            <a:avLst/>
          </a:prstGeom>
          <a:ln w="38100" cap="rnd">
            <a:solidFill>
              <a:srgbClr val="0091DF"/>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533400" y="3962400"/>
            <a:ext cx="8001000" cy="0"/>
          </a:xfrm>
          <a:prstGeom prst="line">
            <a:avLst/>
          </a:prstGeom>
          <a:ln w="38100" cap="rnd">
            <a:solidFill>
              <a:srgbClr val="0091DF"/>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829C2E60-131A-F547-891A-71BEB2A8EF41}" type="datetimeFigureOut">
              <a:rPr lang="en-US" smtClean="0"/>
              <a:pPr/>
              <a:t>1/25/2021</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B9B73602-0E34-FC43-99C7-6F7B27D7C02E}" type="slidenum">
              <a:rPr lang="en-US" smtClean="0"/>
              <a:pPr/>
              <a:t>‹#›</a:t>
            </a:fld>
            <a:endParaRPr lang="en-US"/>
          </a:p>
        </p:txBody>
      </p:sp>
    </p:spTree>
    <p:extLst>
      <p:ext uri="{BB962C8B-B14F-4D97-AF65-F5344CB8AC3E}">
        <p14:creationId xmlns:p14="http://schemas.microsoft.com/office/powerpoint/2010/main" val="18576927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rgbClr val="10384F"/>
                </a:solidFill>
              </a:defRPr>
            </a:lvl1pPr>
            <a:lvl2pPr>
              <a:defRPr>
                <a:solidFill>
                  <a:srgbClr val="10384F"/>
                </a:solidFill>
              </a:defRPr>
            </a:lvl2pPr>
            <a:lvl3pPr>
              <a:defRPr>
                <a:solidFill>
                  <a:srgbClr val="10384F"/>
                </a:solidFill>
              </a:defRPr>
            </a:lvl3pPr>
            <a:lvl4pPr>
              <a:defRPr>
                <a:solidFill>
                  <a:srgbClr val="10384F"/>
                </a:solidFill>
              </a:defRPr>
            </a:lvl4pPr>
            <a:lvl5pPr>
              <a:defRPr>
                <a:solidFill>
                  <a:srgbClr val="10384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829C2E60-131A-F547-891A-71BEB2A8EF41}" type="datetimeFigureOut">
              <a:rPr lang="en-US" smtClean="0"/>
              <a:pPr/>
              <a:t>1/25/2021</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B9B73602-0E34-FC43-99C7-6F7B27D7C02E}" type="slidenum">
              <a:rPr lang="en-US" smtClean="0"/>
              <a:pPr/>
              <a:t>‹#›</a:t>
            </a:fld>
            <a:endParaRPr lang="en-US"/>
          </a:p>
        </p:txBody>
      </p:sp>
    </p:spTree>
    <p:extLst>
      <p:ext uri="{BB962C8B-B14F-4D97-AF65-F5344CB8AC3E}">
        <p14:creationId xmlns:p14="http://schemas.microsoft.com/office/powerpoint/2010/main" val="2125411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43800" cy="639762"/>
          </a:xfrm>
        </p:spPr>
        <p:txBody>
          <a:bodyPr>
            <a:noAutofit/>
          </a:bodyPr>
          <a:lstStyle>
            <a:lvl1pPr>
              <a:defRPr sz="3600" b="0"/>
            </a:lvl1pPr>
          </a:lstStyle>
          <a:p>
            <a:r>
              <a:rPr lang="en-US" dirty="0"/>
              <a:t>Click to edit Master title</a:t>
            </a:r>
          </a:p>
        </p:txBody>
      </p:sp>
      <p:sp>
        <p:nvSpPr>
          <p:cNvPr id="3" name="Content Placeholder 2"/>
          <p:cNvSpPr>
            <a:spLocks noGrp="1"/>
          </p:cNvSpPr>
          <p:nvPr>
            <p:ph idx="1"/>
          </p:nvPr>
        </p:nvSpPr>
        <p:spPr>
          <a:xfrm>
            <a:off x="457200" y="1600200"/>
            <a:ext cx="75438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42273D7-9888-4807-9582-3181C44EA721}" type="datetimeFigureOut">
              <a:rPr lang="en-US" smtClean="0"/>
              <a:pPr/>
              <a:t>1/25/2021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829C2E60-131A-F547-891A-71BEB2A8EF41}" type="datetimeFigureOut">
              <a:rPr lang="en-US" smtClean="0"/>
              <a:pPr/>
              <a:t>1/25/2021</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B9B73602-0E34-FC43-99C7-6F7B27D7C02E}" type="slidenum">
              <a:rPr lang="en-US" smtClean="0"/>
              <a:pPr/>
              <a:t>‹#›</a:t>
            </a:fld>
            <a:endParaRPr lang="en-US"/>
          </a:p>
        </p:txBody>
      </p:sp>
    </p:spTree>
    <p:extLst>
      <p:ext uri="{BB962C8B-B14F-4D97-AF65-F5344CB8AC3E}">
        <p14:creationId xmlns:p14="http://schemas.microsoft.com/office/powerpoint/2010/main" val="5400793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829C2E60-131A-F547-891A-71BEB2A8EF41}" type="datetimeFigureOut">
              <a:rPr lang="en-US" smtClean="0"/>
              <a:pPr/>
              <a:t>1/25/2021</a:t>
            </a:fld>
            <a:endParaRPr lang="en-US"/>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B9B73602-0E34-FC43-99C7-6F7B27D7C02E}" type="slidenum">
              <a:rPr lang="en-US" smtClean="0"/>
              <a:pPr/>
              <a:t>‹#›</a:t>
            </a:fld>
            <a:endParaRPr lang="en-US"/>
          </a:p>
        </p:txBody>
      </p:sp>
    </p:spTree>
    <p:extLst>
      <p:ext uri="{BB962C8B-B14F-4D97-AF65-F5344CB8AC3E}">
        <p14:creationId xmlns:p14="http://schemas.microsoft.com/office/powerpoint/2010/main" val="18479617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0"/>
            <a:ext cx="2057400" cy="365125"/>
          </a:xfrm>
          <a:prstGeom prst="rect">
            <a:avLst/>
          </a:prstGeom>
        </p:spPr>
        <p:txBody>
          <a:bodyPr/>
          <a:lstStyle/>
          <a:p>
            <a:fld id="{829C2E60-131A-F547-891A-71BEB2A8EF41}" type="datetimeFigureOut">
              <a:rPr lang="en-US" smtClean="0"/>
              <a:pPr/>
              <a:t>1/25/2021</a:t>
            </a:fld>
            <a:endParaRPr lang="en-US"/>
          </a:p>
        </p:txBody>
      </p:sp>
      <p:sp>
        <p:nvSpPr>
          <p:cNvPr id="8" name="Footer Placeholder 7"/>
          <p:cNvSpPr>
            <a:spLocks noGrp="1"/>
          </p:cNvSpPr>
          <p:nvPr>
            <p:ph type="ftr" sz="quarter" idx="11"/>
          </p:nvPr>
        </p:nvSpPr>
        <p:spPr>
          <a:xfrm>
            <a:off x="3028950" y="6356350"/>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p>
            <a:fld id="{B9B73602-0E34-FC43-99C7-6F7B27D7C02E}" type="slidenum">
              <a:rPr lang="en-US" smtClean="0"/>
              <a:pPr/>
              <a:t>‹#›</a:t>
            </a:fld>
            <a:endParaRPr lang="en-US"/>
          </a:p>
        </p:txBody>
      </p:sp>
    </p:spTree>
    <p:extLst>
      <p:ext uri="{BB962C8B-B14F-4D97-AF65-F5344CB8AC3E}">
        <p14:creationId xmlns:p14="http://schemas.microsoft.com/office/powerpoint/2010/main" val="17841083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6356350"/>
            <a:ext cx="2057400" cy="365125"/>
          </a:xfrm>
          <a:prstGeom prst="rect">
            <a:avLst/>
          </a:prstGeom>
        </p:spPr>
        <p:txBody>
          <a:bodyPr/>
          <a:lstStyle/>
          <a:p>
            <a:fld id="{829C2E60-131A-F547-891A-71BEB2A8EF41}" type="datetimeFigureOut">
              <a:rPr lang="en-US" smtClean="0"/>
              <a:pPr/>
              <a:t>1/25/2021</a:t>
            </a:fld>
            <a:endParaRPr lang="en-US"/>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p>
            <a:fld id="{B9B73602-0E34-FC43-99C7-6F7B27D7C02E}" type="slidenum">
              <a:rPr lang="en-US" smtClean="0"/>
              <a:pPr/>
              <a:t>‹#›</a:t>
            </a:fld>
            <a:endParaRPr lang="en-US"/>
          </a:p>
        </p:txBody>
      </p:sp>
    </p:spTree>
    <p:extLst>
      <p:ext uri="{BB962C8B-B14F-4D97-AF65-F5344CB8AC3E}">
        <p14:creationId xmlns:p14="http://schemas.microsoft.com/office/powerpoint/2010/main" val="1943543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fld id="{829C2E60-131A-F547-891A-71BEB2A8EF41}" type="datetimeFigureOut">
              <a:rPr lang="en-US" smtClean="0"/>
              <a:pPr/>
              <a:t>1/25/2021</a:t>
            </a:fld>
            <a:endParaRPr lang="en-US"/>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0"/>
            <a:ext cx="2057400" cy="365125"/>
          </a:xfrm>
          <a:prstGeom prst="rect">
            <a:avLst/>
          </a:prstGeom>
        </p:spPr>
        <p:txBody>
          <a:bodyPr/>
          <a:lstStyle/>
          <a:p>
            <a:fld id="{B9B73602-0E34-FC43-99C7-6F7B27D7C02E}" type="slidenum">
              <a:rPr lang="en-US" smtClean="0"/>
              <a:pPr/>
              <a:t>‹#›</a:t>
            </a:fld>
            <a:endParaRPr lang="en-US"/>
          </a:p>
        </p:txBody>
      </p:sp>
    </p:spTree>
    <p:extLst>
      <p:ext uri="{BB962C8B-B14F-4D97-AF65-F5344CB8AC3E}">
        <p14:creationId xmlns:p14="http://schemas.microsoft.com/office/powerpoint/2010/main" val="1913031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829C2E60-131A-F547-891A-71BEB2A8EF41}" type="datetimeFigureOut">
              <a:rPr lang="en-US" smtClean="0"/>
              <a:pPr/>
              <a:t>1/25/2021</a:t>
            </a:fld>
            <a:endParaRPr lang="en-US"/>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B9B73602-0E34-FC43-99C7-6F7B27D7C02E}" type="slidenum">
              <a:rPr lang="en-US" smtClean="0"/>
              <a:pPr/>
              <a:t>‹#›</a:t>
            </a:fld>
            <a:endParaRPr lang="en-US"/>
          </a:p>
        </p:txBody>
      </p:sp>
    </p:spTree>
    <p:extLst>
      <p:ext uri="{BB962C8B-B14F-4D97-AF65-F5344CB8AC3E}">
        <p14:creationId xmlns:p14="http://schemas.microsoft.com/office/powerpoint/2010/main" val="4484678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829C2E60-131A-F547-891A-71BEB2A8EF41}" type="datetimeFigureOut">
              <a:rPr lang="en-US" smtClean="0"/>
              <a:pPr/>
              <a:t>1/25/2021</a:t>
            </a:fld>
            <a:endParaRPr lang="en-US"/>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B9B73602-0E34-FC43-99C7-6F7B27D7C02E}" type="slidenum">
              <a:rPr lang="en-US" smtClean="0"/>
              <a:pPr/>
              <a:t>‹#›</a:t>
            </a:fld>
            <a:endParaRPr lang="en-US"/>
          </a:p>
        </p:txBody>
      </p:sp>
    </p:spTree>
    <p:extLst>
      <p:ext uri="{BB962C8B-B14F-4D97-AF65-F5344CB8AC3E}">
        <p14:creationId xmlns:p14="http://schemas.microsoft.com/office/powerpoint/2010/main" val="18792056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81000" y="2362200"/>
            <a:ext cx="8229600" cy="1143000"/>
          </a:xfrm>
        </p:spPr>
        <p:txBody>
          <a:bodyPr/>
          <a:lstStyle/>
          <a:p>
            <a:r>
              <a:rPr lang="en-US" dirty="0"/>
              <a:t>Click to edit Master title style</a:t>
            </a:r>
          </a:p>
        </p:txBody>
      </p:sp>
      <p:cxnSp>
        <p:nvCxnSpPr>
          <p:cNvPr id="5" name="Straight Connector 4"/>
          <p:cNvCxnSpPr/>
          <p:nvPr userDrawn="1"/>
        </p:nvCxnSpPr>
        <p:spPr>
          <a:xfrm>
            <a:off x="457200" y="1981200"/>
            <a:ext cx="8077200" cy="0"/>
          </a:xfrm>
          <a:prstGeom prst="line">
            <a:avLst/>
          </a:prstGeom>
          <a:ln w="38100" cap="rnd">
            <a:solidFill>
              <a:srgbClr val="0091DF"/>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533400" y="3962400"/>
            <a:ext cx="8001000" cy="0"/>
          </a:xfrm>
          <a:prstGeom prst="line">
            <a:avLst/>
          </a:prstGeom>
          <a:ln w="38100" cap="rnd">
            <a:solidFill>
              <a:srgbClr val="0091DF"/>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8610600" cy="868753"/>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37801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0" y="0"/>
            <a:ext cx="8610600" cy="868753"/>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9476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507287" cy="1362075"/>
          </a:xfrm>
        </p:spPr>
        <p:txBody>
          <a:bodyPr anchor="t"/>
          <a:lstStyle>
            <a:lvl1pPr algn="l">
              <a:defRPr sz="4000" b="0" cap="all"/>
            </a:lvl1pPr>
          </a:lstStyle>
          <a:p>
            <a:r>
              <a:rPr lang="en-US" dirty="0"/>
              <a:t>Click to edit Master title style</a:t>
            </a:r>
          </a:p>
        </p:txBody>
      </p:sp>
      <p:sp>
        <p:nvSpPr>
          <p:cNvPr id="3" name="Text Placeholder 2"/>
          <p:cNvSpPr>
            <a:spLocks noGrp="1"/>
          </p:cNvSpPr>
          <p:nvPr>
            <p:ph type="body" idx="1"/>
          </p:nvPr>
        </p:nvSpPr>
        <p:spPr>
          <a:xfrm>
            <a:off x="722313" y="2906713"/>
            <a:ext cx="7507287" cy="1500187"/>
          </a:xfrm>
        </p:spPr>
        <p:txBody>
          <a:bodyPr anchor="b"/>
          <a:lstStyle>
            <a:lvl1pPr marL="0" indent="0">
              <a:buNone/>
              <a:defRPr sz="2000">
                <a:solidFill>
                  <a:srgbClr val="10384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6553200" y="6356350"/>
            <a:ext cx="1905000" cy="365125"/>
          </a:xfrm>
          <a:prstGeom prst="rect">
            <a:avLst/>
          </a:prstGeom>
        </p:spPr>
        <p:txBody>
          <a:bodyPr/>
          <a:lstStyle/>
          <a:p>
            <a:fld id="{EA7665D1-2C3C-4E0D-97AA-2EA738D3C000}"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43800" cy="639762"/>
          </a:xfrm>
        </p:spPr>
        <p:txBody>
          <a:bodyPr>
            <a:noAutofit/>
          </a:bodyPr>
          <a:lstStyle>
            <a:lvl1pPr>
              <a:defRPr sz="3600" b="0"/>
            </a:lvl1pPr>
          </a:lstStyle>
          <a:p>
            <a:r>
              <a:rPr lang="en-US" dirty="0"/>
              <a:t>Click to edit Master title</a:t>
            </a:r>
          </a:p>
        </p:txBody>
      </p:sp>
      <p:sp>
        <p:nvSpPr>
          <p:cNvPr id="3" name="Content Placeholder 2"/>
          <p:cNvSpPr>
            <a:spLocks noGrp="1"/>
          </p:cNvSpPr>
          <p:nvPr>
            <p:ph idx="1"/>
          </p:nvPr>
        </p:nvSpPr>
        <p:spPr>
          <a:xfrm>
            <a:off x="457200" y="1600200"/>
            <a:ext cx="75438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F42273D7-9888-4807-9582-3181C44EA721}" type="datetimeFigureOut">
              <a:rPr lang="en-US" smtClean="0"/>
              <a:pPr/>
              <a:t>1/25/2021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Tree>
    <p:extLst>
      <p:ext uri="{BB962C8B-B14F-4D97-AF65-F5344CB8AC3E}">
        <p14:creationId xmlns:p14="http://schemas.microsoft.com/office/powerpoint/2010/main" val="22403965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507287" cy="1362075"/>
          </a:xfrm>
        </p:spPr>
        <p:txBody>
          <a:bodyPr anchor="t"/>
          <a:lstStyle>
            <a:lvl1pPr algn="l">
              <a:defRPr sz="4000" b="0" cap="all"/>
            </a:lvl1pPr>
          </a:lstStyle>
          <a:p>
            <a:r>
              <a:rPr lang="en-US" dirty="0"/>
              <a:t>Click to edit Master title style</a:t>
            </a:r>
          </a:p>
        </p:txBody>
      </p:sp>
      <p:sp>
        <p:nvSpPr>
          <p:cNvPr id="3" name="Text Placeholder 2"/>
          <p:cNvSpPr>
            <a:spLocks noGrp="1"/>
          </p:cNvSpPr>
          <p:nvPr>
            <p:ph type="body" idx="1"/>
          </p:nvPr>
        </p:nvSpPr>
        <p:spPr>
          <a:xfrm>
            <a:off x="722313" y="2906713"/>
            <a:ext cx="7507287" cy="1500187"/>
          </a:xfrm>
        </p:spPr>
        <p:txBody>
          <a:bodyPr anchor="b"/>
          <a:lstStyle>
            <a:lvl1pPr marL="0" indent="0">
              <a:buNone/>
              <a:defRPr sz="2000">
                <a:solidFill>
                  <a:srgbClr val="10384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6553200" y="6356350"/>
            <a:ext cx="19050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EA7665D1-2C3C-4E0D-97AA-2EA738D3C000}" type="slidenum">
              <a:rPr lang="en-US" smtClean="0"/>
              <a:pPr/>
              <a:t>‹#›</a:t>
            </a:fld>
            <a:endParaRPr lang="en-US" dirty="0"/>
          </a:p>
        </p:txBody>
      </p:sp>
    </p:spTree>
    <p:extLst>
      <p:ext uri="{BB962C8B-B14F-4D97-AF65-F5344CB8AC3E}">
        <p14:creationId xmlns:p14="http://schemas.microsoft.com/office/powerpoint/2010/main" val="3584231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39762"/>
          </a:xfrm>
        </p:spPr>
        <p:txBody>
          <a:bodyPr>
            <a:normAutofit/>
          </a:bodyPr>
          <a:lstStyle>
            <a:lvl1pPr>
              <a:defRPr sz="3600" b="0"/>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a:xfrm>
            <a:off x="6553200" y="6356350"/>
            <a:ext cx="19050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EA7665D1-2C3C-4E0D-97AA-2EA738D3C000}" type="slidenum">
              <a:rPr lang="en-US" smtClean="0"/>
              <a:pPr/>
              <a:t>‹#›</a:t>
            </a:fld>
            <a:endParaRPr lang="en-US" dirty="0"/>
          </a:p>
        </p:txBody>
      </p:sp>
    </p:spTree>
    <p:extLst>
      <p:ext uri="{BB962C8B-B14F-4D97-AF65-F5344CB8AC3E}">
        <p14:creationId xmlns:p14="http://schemas.microsoft.com/office/powerpoint/2010/main" val="26870215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639762"/>
          </a:xfrm>
        </p:spPr>
        <p:txBody>
          <a:bodyPr>
            <a:normAutofit/>
          </a:bodyPr>
          <a:lstStyle>
            <a:lvl1pPr>
              <a:defRPr sz="3600" b="0"/>
            </a:lvl1pPr>
          </a:lstStyle>
          <a:p>
            <a:r>
              <a:rPr lang="en-US" dirty="0"/>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F42273D7-9888-4807-9582-3181C44EA721}" type="datetimeFigureOut">
              <a:rPr lang="en-US" smtClean="0"/>
              <a:pPr/>
              <a:t>1/25/2021</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1981200" cy="365125"/>
          </a:xfrm>
          <a:prstGeom prst="rect">
            <a:avLst/>
          </a:prstGeom>
        </p:spPr>
        <p:txBody>
          <a:bodyPr/>
          <a:lstStyle>
            <a:lvl1pPr>
              <a:defRPr>
                <a:solidFill>
                  <a:srgbClr val="10384F"/>
                </a:solidFill>
                <a:latin typeface="Arial" panose="020B0604020202020204" pitchFamily="34" charset="0"/>
                <a:cs typeface="Arial" panose="020B0604020202020204" pitchFamily="34" charset="0"/>
              </a:defRPr>
            </a:lvl1pPr>
          </a:lstStyle>
          <a:p>
            <a:fld id="{EA7665D1-2C3C-4E0D-97AA-2EA738D3C000}" type="slidenum">
              <a:rPr lang="en-US" smtClean="0"/>
              <a:pPr/>
              <a:t>‹#›</a:t>
            </a:fld>
            <a:endParaRPr lang="en-US" dirty="0"/>
          </a:p>
        </p:txBody>
      </p:sp>
    </p:spTree>
    <p:extLst>
      <p:ext uri="{BB962C8B-B14F-4D97-AF65-F5344CB8AC3E}">
        <p14:creationId xmlns:p14="http://schemas.microsoft.com/office/powerpoint/2010/main" val="36386728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153400" cy="1219200"/>
          </a:xfr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1408933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39762"/>
          </a:xfrm>
        </p:spPr>
        <p:txBody>
          <a:bodyPr>
            <a:normAutofit/>
          </a:bodyPr>
          <a:lstStyle>
            <a:lvl1pPr>
              <a:defRPr sz="3600" b="0"/>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6553200" y="6356350"/>
            <a:ext cx="1905000" cy="365125"/>
          </a:xfrm>
          <a:prstGeom prst="rect">
            <a:avLst/>
          </a:prstGeom>
        </p:spPr>
        <p:txBody>
          <a:bodyPr/>
          <a:lstStyle/>
          <a:p>
            <a:fld id="{EA7665D1-2C3C-4E0D-97AA-2EA738D3C00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639762"/>
          </a:xfrm>
        </p:spPr>
        <p:txBody>
          <a:bodyPr>
            <a:normAutofit/>
          </a:bodyPr>
          <a:lstStyle>
            <a:lvl1pPr>
              <a:defRPr sz="3600" b="0"/>
            </a:lvl1pPr>
          </a:lstStyle>
          <a:p>
            <a:r>
              <a:rPr lang="en-US" dirty="0"/>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42273D7-9888-4807-9582-3181C44EA721}" type="datetimeFigureOut">
              <a:rPr lang="en-US" smtClean="0"/>
              <a:pPr/>
              <a:t>1/25/2021</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1981200" cy="365125"/>
          </a:xfrm>
          <a:prstGeom prst="rect">
            <a:avLst/>
          </a:prstGeom>
        </p:spPr>
        <p:txBody>
          <a:bodyPr/>
          <a:lstStyle/>
          <a:p>
            <a:fld id="{EA7665D1-2C3C-4E0D-97AA-2EA738D3C00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8610600" cy="868753"/>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4.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theme" Target="../theme/theme5.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image" Target="../media/image1.pn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theme" Target="../theme/theme6.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image" Target="../media/image1.png"/><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theme" Target="../theme/theme7.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60.xml"/><Relationship Id="rId7" Type="http://schemas.openxmlformats.org/officeDocument/2006/relationships/slideLayout" Target="../slideLayouts/slideLayout64.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5" Type="http://schemas.openxmlformats.org/officeDocument/2006/relationships/slideLayout" Target="../slideLayouts/slideLayout62.xml"/><Relationship Id="rId4" Type="http://schemas.openxmlformats.org/officeDocument/2006/relationships/slideLayout" Target="../slideLayouts/slideLayout61.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362200"/>
            <a:ext cx="8229600" cy="1143000"/>
          </a:xfrm>
          <a:prstGeom prst="rect">
            <a:avLst/>
          </a:prstGeom>
        </p:spPr>
        <p:txBody>
          <a:bodyPr vert="horz" lIns="91440" tIns="45720" rIns="91440" bIns="45720" rtlCol="0" anchor="ctr">
            <a:noAutofit/>
          </a:bodyPr>
          <a:lstStyle/>
          <a:p>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Lst>
  <p:txStyles>
    <p:titleStyle>
      <a:lvl1pPr algn="ctr" defTabSz="914400" rtl="0" eaLnBrk="1" latinLnBrk="0" hangingPunct="1">
        <a:spcBef>
          <a:spcPct val="0"/>
        </a:spcBef>
        <a:buNone/>
        <a:defRPr sz="4400" b="0" kern="1200">
          <a:solidFill>
            <a:srgbClr val="66B512"/>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p:cNvCxnSpPr/>
          <p:nvPr userDrawn="1"/>
        </p:nvCxnSpPr>
        <p:spPr>
          <a:xfrm flipV="1">
            <a:off x="8686800" y="-8313"/>
            <a:ext cx="0" cy="6143626"/>
          </a:xfrm>
          <a:prstGeom prst="line">
            <a:avLst/>
          </a:prstGeom>
          <a:ln w="38100" cap="rnd">
            <a:solidFill>
              <a:srgbClr val="0091DF"/>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0" y="6553200"/>
            <a:ext cx="8220075" cy="0"/>
          </a:xfrm>
          <a:prstGeom prst="line">
            <a:avLst/>
          </a:prstGeom>
          <a:ln w="38100" cap="rnd">
            <a:solidFill>
              <a:srgbClr val="0091DF"/>
            </a:solidFill>
            <a:prstDash val="solid"/>
          </a:ln>
        </p:spPr>
        <p:style>
          <a:lnRef idx="1">
            <a:schemeClr val="accent1"/>
          </a:lnRef>
          <a:fillRef idx="0">
            <a:schemeClr val="accent1"/>
          </a:fillRef>
          <a:effectRef idx="0">
            <a:schemeClr val="accent1"/>
          </a:effectRef>
          <a:fontRef idx="minor">
            <a:schemeClr val="tx1"/>
          </a:fontRef>
        </p:style>
      </p:cxnSp>
      <p:sp>
        <p:nvSpPr>
          <p:cNvPr id="26" name="TextBox 25"/>
          <p:cNvSpPr txBox="1"/>
          <p:nvPr userDrawn="1"/>
        </p:nvSpPr>
        <p:spPr>
          <a:xfrm rot="5400000">
            <a:off x="6934200" y="1935748"/>
            <a:ext cx="3962400" cy="338554"/>
          </a:xfrm>
          <a:prstGeom prst="rect">
            <a:avLst/>
          </a:prstGeom>
          <a:noFill/>
        </p:spPr>
        <p:txBody>
          <a:bodyPr wrap="square" rtlCol="0">
            <a:spAutoFit/>
          </a:bodyPr>
          <a:lstStyle/>
          <a:p>
            <a:r>
              <a:rPr lang="en-US" sz="1600" dirty="0">
                <a:solidFill>
                  <a:srgbClr val="10384F"/>
                </a:solidFill>
                <a:latin typeface="Arial" panose="020B0604020202020204" pitchFamily="34" charset="0"/>
                <a:cs typeface="Arial" panose="020B0604020202020204" pitchFamily="34" charset="0"/>
              </a:rPr>
              <a:t>Organic &amp; Conventional Farming</a:t>
            </a:r>
          </a:p>
        </p:txBody>
      </p:sp>
      <p:pic>
        <p:nvPicPr>
          <p:cNvPr id="13" name="Picture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8345694" y="6263559"/>
            <a:ext cx="589346" cy="450612"/>
          </a:xfrm>
          <a:prstGeom prst="rect">
            <a:avLst/>
          </a:prstGeom>
          <a:noFill/>
        </p:spPr>
      </p:pic>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Lst>
  <p:txStyles>
    <p:titleStyle>
      <a:lvl1pPr algn="ctr" defTabSz="914400" rtl="0" eaLnBrk="1" latinLnBrk="0" hangingPunct="1">
        <a:spcBef>
          <a:spcPct val="0"/>
        </a:spcBef>
        <a:buNone/>
        <a:defRPr sz="3600" b="0" kern="1200">
          <a:solidFill>
            <a:srgbClr val="66B512"/>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10384F"/>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rgbClr val="1038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rgbClr val="1038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rgbClr val="1038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rgbClr val="1038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p:cNvCxnSpPr/>
          <p:nvPr userDrawn="1"/>
        </p:nvCxnSpPr>
        <p:spPr>
          <a:xfrm flipV="1">
            <a:off x="8686800" y="0"/>
            <a:ext cx="0" cy="6143626"/>
          </a:xfrm>
          <a:prstGeom prst="line">
            <a:avLst/>
          </a:prstGeom>
          <a:ln w="38100" cap="rnd">
            <a:solidFill>
              <a:srgbClr val="0091DF"/>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0" y="6553200"/>
            <a:ext cx="8220075" cy="0"/>
          </a:xfrm>
          <a:prstGeom prst="line">
            <a:avLst/>
          </a:prstGeom>
          <a:ln w="38100" cap="rnd">
            <a:solidFill>
              <a:srgbClr val="0091DF"/>
            </a:solidFill>
            <a:prstDash val="solid"/>
          </a:ln>
        </p:spPr>
        <p:style>
          <a:lnRef idx="1">
            <a:schemeClr val="accent1"/>
          </a:lnRef>
          <a:fillRef idx="0">
            <a:schemeClr val="accent1"/>
          </a:fillRef>
          <a:effectRef idx="0">
            <a:schemeClr val="accent1"/>
          </a:effectRef>
          <a:fontRef idx="minor">
            <a:schemeClr val="tx1"/>
          </a:fontRef>
        </p:style>
      </p:cxnSp>
      <p:sp>
        <p:nvSpPr>
          <p:cNvPr id="26" name="TextBox 25"/>
          <p:cNvSpPr txBox="1"/>
          <p:nvPr userDrawn="1"/>
        </p:nvSpPr>
        <p:spPr>
          <a:xfrm rot="5400000">
            <a:off x="6934200" y="1935748"/>
            <a:ext cx="3962400" cy="338554"/>
          </a:xfrm>
          <a:prstGeom prst="rect">
            <a:avLst/>
          </a:prstGeom>
          <a:noFill/>
        </p:spPr>
        <p:txBody>
          <a:bodyPr wrap="square" rtlCol="0">
            <a:spAutoFit/>
          </a:bodyPr>
          <a:lstStyle/>
          <a:p>
            <a:r>
              <a:rPr lang="en-US" sz="1600" dirty="0">
                <a:solidFill>
                  <a:srgbClr val="10384F"/>
                </a:solidFill>
                <a:latin typeface="Arial" panose="020B0604020202020204" pitchFamily="34" charset="0"/>
                <a:cs typeface="Arial" panose="020B0604020202020204" pitchFamily="34" charset="0"/>
              </a:rPr>
              <a:t>Understanding</a:t>
            </a:r>
            <a:r>
              <a:rPr lang="en-US" sz="1600" baseline="0" dirty="0">
                <a:solidFill>
                  <a:srgbClr val="10384F"/>
                </a:solidFill>
                <a:latin typeface="Arial" panose="020B0604020202020204" pitchFamily="34" charset="0"/>
                <a:cs typeface="Arial" panose="020B0604020202020204" pitchFamily="34" charset="0"/>
              </a:rPr>
              <a:t> Pesticides</a:t>
            </a:r>
            <a:endParaRPr lang="en-US" sz="1600" dirty="0">
              <a:solidFill>
                <a:srgbClr val="10384F"/>
              </a:solidFill>
              <a:latin typeface="Arial" panose="020B0604020202020204" pitchFamily="34" charset="0"/>
              <a:cs typeface="Arial" panose="020B0604020202020204" pitchFamily="34" charset="0"/>
            </a:endParaRPr>
          </a:p>
        </p:txBody>
      </p:sp>
      <p:pic>
        <p:nvPicPr>
          <p:cNvPr id="13" name="Picture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8345694" y="6263559"/>
            <a:ext cx="589346" cy="450612"/>
          </a:xfrm>
          <a:prstGeom prst="rect">
            <a:avLst/>
          </a:prstGeom>
          <a:noFill/>
        </p:spPr>
      </p:pic>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23" r:id="rId7"/>
  </p:sldLayoutIdLst>
  <p:txStyles>
    <p:titleStyle>
      <a:lvl1pPr algn="ctr" defTabSz="914400" rtl="0" eaLnBrk="1" latinLnBrk="0" hangingPunct="1">
        <a:spcBef>
          <a:spcPct val="0"/>
        </a:spcBef>
        <a:buNone/>
        <a:defRPr sz="3600" b="0" kern="1200">
          <a:solidFill>
            <a:srgbClr val="66B512"/>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10384F"/>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rgbClr val="1038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rgbClr val="1038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rgbClr val="1038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rgbClr val="1038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74638"/>
            <a:ext cx="80010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81000" y="1600200"/>
            <a:ext cx="80010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p:cNvCxnSpPr/>
          <p:nvPr userDrawn="1"/>
        </p:nvCxnSpPr>
        <p:spPr>
          <a:xfrm flipV="1">
            <a:off x="8686800" y="0"/>
            <a:ext cx="0" cy="6162676"/>
          </a:xfrm>
          <a:prstGeom prst="line">
            <a:avLst/>
          </a:prstGeom>
          <a:ln w="38100" cap="rnd">
            <a:solidFill>
              <a:srgbClr val="0091DF"/>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0" y="6543675"/>
            <a:ext cx="8210550" cy="9525"/>
          </a:xfrm>
          <a:prstGeom prst="line">
            <a:avLst/>
          </a:prstGeom>
          <a:ln w="38100" cap="rnd">
            <a:solidFill>
              <a:srgbClr val="0091DF"/>
            </a:solidFill>
            <a:prstDash val="solid"/>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rot="5400000">
            <a:off x="6934200" y="1973848"/>
            <a:ext cx="3962400" cy="338554"/>
          </a:xfrm>
          <a:prstGeom prst="rect">
            <a:avLst/>
          </a:prstGeom>
          <a:noFill/>
        </p:spPr>
        <p:txBody>
          <a:bodyPr wrap="square" rtlCol="0">
            <a:spAutoFit/>
          </a:bodyPr>
          <a:lstStyle/>
          <a:p>
            <a:r>
              <a:rPr lang="en-US" sz="1600" dirty="0">
                <a:solidFill>
                  <a:srgbClr val="10384F"/>
                </a:solidFill>
                <a:latin typeface="Arial" panose="020B0604020202020204" pitchFamily="34" charset="0"/>
                <a:cs typeface="Arial" panose="020B0604020202020204" pitchFamily="34" charset="0"/>
              </a:rPr>
              <a:t>STATISTICS</a:t>
            </a:r>
          </a:p>
        </p:txBody>
      </p:sp>
      <p:pic>
        <p:nvPicPr>
          <p:cNvPr id="15" name="Picture 1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8336169" y="6244509"/>
            <a:ext cx="589346" cy="450612"/>
          </a:xfrm>
          <a:prstGeom prst="rect">
            <a:avLst/>
          </a:prstGeom>
          <a:noFill/>
        </p:spPr>
      </p:pic>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2" r:id="rId12"/>
  </p:sldLayoutIdLst>
  <p:txStyles>
    <p:titleStyle>
      <a:lvl1pPr algn="ctr" defTabSz="914400" rtl="0" eaLnBrk="1" latinLnBrk="0" hangingPunct="1">
        <a:spcBef>
          <a:spcPct val="0"/>
        </a:spcBef>
        <a:buNone/>
        <a:defRPr sz="4400" kern="1200">
          <a:solidFill>
            <a:srgbClr val="66B512"/>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10384F"/>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rgbClr val="1038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rgbClr val="1038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rgbClr val="1038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rgbClr val="1038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96200" cy="71596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flipV="1">
            <a:off x="8686800" y="0"/>
            <a:ext cx="0" cy="6115050"/>
          </a:xfrm>
          <a:prstGeom prst="line">
            <a:avLst/>
          </a:prstGeom>
          <a:ln w="38100" cap="rnd">
            <a:solidFill>
              <a:srgbClr val="0091DF"/>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H="1">
            <a:off x="0" y="6553200"/>
            <a:ext cx="8229600" cy="0"/>
          </a:xfrm>
          <a:prstGeom prst="line">
            <a:avLst/>
          </a:prstGeom>
          <a:ln w="38100" cap="rnd">
            <a:solidFill>
              <a:srgbClr val="0091DF"/>
            </a:solidFill>
            <a:prstDash val="solid"/>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rot="5400000">
            <a:off x="6934200" y="1992898"/>
            <a:ext cx="3962400" cy="338554"/>
          </a:xfrm>
          <a:prstGeom prst="rect">
            <a:avLst/>
          </a:prstGeom>
          <a:noFill/>
        </p:spPr>
        <p:txBody>
          <a:bodyPr wrap="square" rtlCol="0">
            <a:spAutoFit/>
          </a:bodyPr>
          <a:lstStyle/>
          <a:p>
            <a:r>
              <a:rPr lang="en-US" sz="1600" dirty="0">
                <a:solidFill>
                  <a:srgbClr val="10384F"/>
                </a:solidFill>
                <a:latin typeface="Arial" panose="020B0604020202020204" pitchFamily="34" charset="0"/>
                <a:cs typeface="Arial" panose="020B0604020202020204" pitchFamily="34" charset="0"/>
              </a:rPr>
              <a:t>AG INNOVATION</a:t>
            </a:r>
          </a:p>
        </p:txBody>
      </p:sp>
      <p:pic>
        <p:nvPicPr>
          <p:cNvPr id="17" name="Picture 1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bwMode="auto">
          <a:xfrm>
            <a:off x="8336169" y="6244509"/>
            <a:ext cx="589346" cy="450612"/>
          </a:xfrm>
          <a:prstGeom prst="rect">
            <a:avLst/>
          </a:prstGeom>
          <a:noFill/>
        </p:spPr>
      </p:pic>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707" r:id="rId10"/>
  </p:sldLayoutIdLst>
  <p:txStyles>
    <p:titleStyle>
      <a:lvl1pPr algn="ctr" defTabSz="914400" rtl="0" eaLnBrk="1" latinLnBrk="0" hangingPunct="1">
        <a:spcBef>
          <a:spcPct val="0"/>
        </a:spcBef>
        <a:buNone/>
        <a:defRPr sz="3600" b="1" kern="1200">
          <a:solidFill>
            <a:srgbClr val="66B512"/>
          </a:solidFill>
          <a:latin typeface="Arial" panose="020B0604020202020204" pitchFamily="34" charset="0"/>
          <a:ea typeface="Verdana" pitchFamily="34" charset="0"/>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10384F"/>
          </a:solidFill>
          <a:latin typeface="Arial" panose="020B0604020202020204" pitchFamily="34" charset="0"/>
          <a:ea typeface="Verdana" pitchFamily="34" charset="0"/>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rgbClr val="10384F"/>
          </a:solidFill>
          <a:latin typeface="Arial" panose="020B0604020202020204" pitchFamily="34" charset="0"/>
          <a:ea typeface="Verdana" pitchFamily="34" charset="0"/>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rgbClr val="10384F"/>
          </a:solidFill>
          <a:latin typeface="Arial" panose="020B0604020202020204" pitchFamily="34" charset="0"/>
          <a:ea typeface="Verdana" pitchFamily="34" charset="0"/>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rgbClr val="10384F"/>
          </a:solidFill>
          <a:latin typeface="Arial" panose="020B0604020202020204" pitchFamily="34" charset="0"/>
          <a:ea typeface="Verdana" pitchFamily="34" charset="0"/>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rgbClr val="10384F"/>
          </a:solidFill>
          <a:latin typeface="Arial" panose="020B0604020202020204" pitchFamily="34" charset="0"/>
          <a:ea typeface="Verdana" pitchFamily="34" charset="0"/>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flipV="1">
            <a:off x="8686800" y="0"/>
            <a:ext cx="0" cy="6181726"/>
          </a:xfrm>
          <a:prstGeom prst="line">
            <a:avLst/>
          </a:prstGeom>
          <a:ln w="38100" cap="rnd">
            <a:solidFill>
              <a:srgbClr val="0091DF"/>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0" y="6553200"/>
            <a:ext cx="8239125" cy="0"/>
          </a:xfrm>
          <a:prstGeom prst="line">
            <a:avLst/>
          </a:prstGeom>
          <a:ln w="38100" cap="rnd">
            <a:solidFill>
              <a:srgbClr val="0091DF"/>
            </a:solidFill>
            <a:prstDash val="solid"/>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rot="5400000">
            <a:off x="6934200" y="1907173"/>
            <a:ext cx="3962400" cy="338554"/>
          </a:xfrm>
          <a:prstGeom prst="rect">
            <a:avLst/>
          </a:prstGeom>
          <a:noFill/>
        </p:spPr>
        <p:txBody>
          <a:bodyPr wrap="square" rtlCol="0">
            <a:spAutoFit/>
          </a:bodyPr>
          <a:lstStyle/>
          <a:p>
            <a:r>
              <a:rPr lang="en-US" sz="1600" b="0" dirty="0">
                <a:solidFill>
                  <a:srgbClr val="10384F"/>
                </a:solidFill>
                <a:latin typeface="Arial" panose="020B0604020202020204" pitchFamily="34" charset="0"/>
                <a:ea typeface="Verdana" charset="0"/>
                <a:cs typeface="Arial" panose="020B0604020202020204" pitchFamily="34" charset="0"/>
              </a:rPr>
              <a:t>UNDERSTANDING GMOs</a:t>
            </a:r>
          </a:p>
        </p:txBody>
      </p:sp>
      <p:pic>
        <p:nvPicPr>
          <p:cNvPr id="16" name="Picture 15"/>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bwMode="auto">
          <a:xfrm>
            <a:off x="8345694" y="6254034"/>
            <a:ext cx="589346" cy="450612"/>
          </a:xfrm>
          <a:prstGeom prst="rect">
            <a:avLst/>
          </a:prstGeom>
          <a:noFill/>
        </p:spPr>
      </p:pic>
    </p:spTree>
    <p:extLst>
      <p:ext uri="{BB962C8B-B14F-4D97-AF65-F5344CB8AC3E}">
        <p14:creationId xmlns:p14="http://schemas.microsoft.com/office/powerpoint/2010/main" val="211283987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95" r:id="rId10"/>
  </p:sldLayoutIdLst>
  <p:txStyles>
    <p:titleStyle>
      <a:lvl1pPr algn="l" defTabSz="914400" rtl="0" eaLnBrk="1" latinLnBrk="0" hangingPunct="1">
        <a:lnSpc>
          <a:spcPct val="90000"/>
        </a:lnSpc>
        <a:spcBef>
          <a:spcPct val="0"/>
        </a:spcBef>
        <a:buNone/>
        <a:defRPr sz="4400" kern="1200">
          <a:solidFill>
            <a:srgbClr val="66B51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1038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rgbClr val="1038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2000" kern="1200">
          <a:solidFill>
            <a:srgbClr val="1038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a:buChar char="•"/>
        <a:defRPr sz="1800" kern="1200">
          <a:solidFill>
            <a:srgbClr val="1038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a:buChar char="•"/>
        <a:defRPr sz="1800" kern="1200">
          <a:solidFill>
            <a:srgbClr val="1038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flipV="1">
            <a:off x="8686800" y="0"/>
            <a:ext cx="0" cy="6181726"/>
          </a:xfrm>
          <a:prstGeom prst="line">
            <a:avLst/>
          </a:prstGeom>
          <a:ln w="38100" cap="rnd">
            <a:solidFill>
              <a:srgbClr val="0091DF"/>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0" y="6553200"/>
            <a:ext cx="8239125" cy="0"/>
          </a:xfrm>
          <a:prstGeom prst="line">
            <a:avLst/>
          </a:prstGeom>
          <a:ln w="38100" cap="rnd">
            <a:solidFill>
              <a:srgbClr val="0091DF"/>
            </a:solidFill>
            <a:prstDash val="solid"/>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rot="5400000">
            <a:off x="6934200" y="1945273"/>
            <a:ext cx="3962400" cy="338554"/>
          </a:xfrm>
          <a:prstGeom prst="rect">
            <a:avLst/>
          </a:prstGeom>
          <a:noFill/>
        </p:spPr>
        <p:txBody>
          <a:bodyPr wrap="square" rtlCol="0">
            <a:spAutoFit/>
          </a:bodyPr>
          <a:lstStyle/>
          <a:p>
            <a:r>
              <a:rPr lang="en-US" sz="1600" b="0" dirty="0">
                <a:solidFill>
                  <a:srgbClr val="10384F"/>
                </a:solidFill>
                <a:latin typeface="Verdana" charset="0"/>
                <a:ea typeface="Verdana" charset="0"/>
                <a:cs typeface="Verdana" charset="0"/>
              </a:rPr>
              <a:t>VEGETABLE</a:t>
            </a:r>
            <a:r>
              <a:rPr lang="en-US" sz="1600" b="0" baseline="0" dirty="0">
                <a:solidFill>
                  <a:srgbClr val="10384F"/>
                </a:solidFill>
                <a:latin typeface="Verdana" charset="0"/>
                <a:ea typeface="Verdana" charset="0"/>
                <a:cs typeface="Verdana" charset="0"/>
              </a:rPr>
              <a:t> BREEDING</a:t>
            </a:r>
            <a:endParaRPr lang="en-US" sz="1600" b="0" dirty="0">
              <a:solidFill>
                <a:srgbClr val="10384F"/>
              </a:solidFill>
              <a:latin typeface="Verdana" charset="0"/>
              <a:ea typeface="Verdana" charset="0"/>
              <a:cs typeface="Verdana" charset="0"/>
            </a:endParaRPr>
          </a:p>
        </p:txBody>
      </p:sp>
      <p:pic>
        <p:nvPicPr>
          <p:cNvPr id="16" name="Picture 15"/>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bwMode="auto">
          <a:xfrm>
            <a:off x="8345694" y="6263559"/>
            <a:ext cx="589346" cy="450612"/>
          </a:xfrm>
          <a:prstGeom prst="rect">
            <a:avLst/>
          </a:prstGeom>
          <a:noFill/>
        </p:spPr>
      </p:pic>
    </p:spTree>
    <p:extLst>
      <p:ext uri="{BB962C8B-B14F-4D97-AF65-F5344CB8AC3E}">
        <p14:creationId xmlns:p14="http://schemas.microsoft.com/office/powerpoint/2010/main" val="211283987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xStyles>
    <p:titleStyle>
      <a:lvl1pPr algn="l" defTabSz="914400" rtl="0" eaLnBrk="1" latinLnBrk="0" hangingPunct="1">
        <a:lnSpc>
          <a:spcPct val="90000"/>
        </a:lnSpc>
        <a:spcBef>
          <a:spcPct val="0"/>
        </a:spcBef>
        <a:buNone/>
        <a:defRPr sz="4400" kern="1200">
          <a:solidFill>
            <a:srgbClr val="66B51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1038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rgbClr val="1038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2000" kern="1200">
          <a:solidFill>
            <a:srgbClr val="1038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a:buChar char="•"/>
        <a:defRPr sz="1800" kern="1200">
          <a:solidFill>
            <a:srgbClr val="1038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a:buChar char="•"/>
        <a:defRPr sz="1800" kern="1200">
          <a:solidFill>
            <a:srgbClr val="1038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p:cNvCxnSpPr/>
          <p:nvPr userDrawn="1"/>
        </p:nvCxnSpPr>
        <p:spPr>
          <a:xfrm flipV="1">
            <a:off x="8686800" y="0"/>
            <a:ext cx="0" cy="6143626"/>
          </a:xfrm>
          <a:prstGeom prst="line">
            <a:avLst/>
          </a:prstGeom>
          <a:ln w="38100" cap="rnd">
            <a:solidFill>
              <a:srgbClr val="0091DF"/>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0" y="6553200"/>
            <a:ext cx="8220075" cy="0"/>
          </a:xfrm>
          <a:prstGeom prst="line">
            <a:avLst/>
          </a:prstGeom>
          <a:ln w="38100" cap="rnd">
            <a:solidFill>
              <a:srgbClr val="0091DF"/>
            </a:solidFill>
            <a:prstDash val="solid"/>
          </a:ln>
        </p:spPr>
        <p:style>
          <a:lnRef idx="1">
            <a:schemeClr val="accent1"/>
          </a:lnRef>
          <a:fillRef idx="0">
            <a:schemeClr val="accent1"/>
          </a:fillRef>
          <a:effectRef idx="0">
            <a:schemeClr val="accent1"/>
          </a:effectRef>
          <a:fontRef idx="minor">
            <a:schemeClr val="tx1"/>
          </a:fontRef>
        </p:style>
      </p:cxnSp>
      <p:sp>
        <p:nvSpPr>
          <p:cNvPr id="26" name="TextBox 25"/>
          <p:cNvSpPr txBox="1"/>
          <p:nvPr userDrawn="1"/>
        </p:nvSpPr>
        <p:spPr>
          <a:xfrm rot="5400000">
            <a:off x="6934200" y="1935748"/>
            <a:ext cx="3962400" cy="338554"/>
          </a:xfrm>
          <a:prstGeom prst="rect">
            <a:avLst/>
          </a:prstGeom>
          <a:noFill/>
        </p:spPr>
        <p:txBody>
          <a:bodyPr wrap="square" rtlCol="0">
            <a:spAutoFit/>
          </a:bodyPr>
          <a:lstStyle/>
          <a:p>
            <a:r>
              <a:rPr lang="en-US" sz="1600" dirty="0">
                <a:solidFill>
                  <a:srgbClr val="10384F"/>
                </a:solidFill>
                <a:latin typeface="Arial" panose="020B0604020202020204" pitchFamily="34" charset="0"/>
                <a:cs typeface="Arial" panose="020B0604020202020204" pitchFamily="34" charset="0"/>
              </a:rPr>
              <a:t>Organic &amp; Conventional Farming</a:t>
            </a:r>
          </a:p>
        </p:txBody>
      </p:sp>
      <p:pic>
        <p:nvPicPr>
          <p:cNvPr id="13" name="Picture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8345694" y="6263559"/>
            <a:ext cx="589346" cy="450612"/>
          </a:xfrm>
          <a:prstGeom prst="rect">
            <a:avLst/>
          </a:prstGeom>
          <a:noFill/>
        </p:spPr>
      </p:pic>
    </p:spTree>
    <p:extLst>
      <p:ext uri="{BB962C8B-B14F-4D97-AF65-F5344CB8AC3E}">
        <p14:creationId xmlns:p14="http://schemas.microsoft.com/office/powerpoint/2010/main" val="1265163061"/>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Lst>
  <p:txStyles>
    <p:titleStyle>
      <a:lvl1pPr algn="ctr" defTabSz="914400" rtl="0" eaLnBrk="1" latinLnBrk="0" hangingPunct="1">
        <a:spcBef>
          <a:spcPct val="0"/>
        </a:spcBef>
        <a:buNone/>
        <a:defRPr sz="3600" b="0" kern="1200">
          <a:solidFill>
            <a:srgbClr val="66B512"/>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10384F"/>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rgbClr val="1038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rgbClr val="1038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rgbClr val="1038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rgbClr val="1038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GANtq0jBmg&amp;list=PLaEu0JGyJrzEENDM6qwYBsGCvv6PzkTSy&amp;index=2"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hyperlink" Target="http://www.bt.ucsd.edu/overview.html" TargetMode="External"/><Relationship Id="rId7"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hyperlink" Target="http://www.isaaa.org/kc/cropbiotechupdate/article/default.asp?ID=14459"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6.jpeg"/><Relationship Id="rId7" Type="http://schemas.openxmlformats.org/officeDocument/2006/relationships/hyperlink" Target="http://portals.monsanto.com/monveg/MonVeg/RandD/reseachpathology/DiseaseGuides/diseaseguide_tomato/ltspor1.html" TargetMode="External"/><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hyperlink" Target="http://portals.monsanto.com/monveg/MonVeg/RandD/reseachpathology/DiseaseGuides/diseaseguide_tomato/plles1.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chart" Target="../charts/chart1.xml"/><Relationship Id="rId4" Type="http://schemas.openxmlformats.org/officeDocument/2006/relationships/hyperlink" Target="https://www.ams.usda.gov/rules-regulations/organic/national-list"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cropscience.bayer.com/sites/cropscience/files/inline-files/Conventional-Organic-Ag%20Agvocate_Factsheet.pdf" TargetMode="External"/><Relationship Id="rId2" Type="http://schemas.openxmlformats.org/officeDocument/2006/relationships/notesSlide" Target="../notesSlides/notesSlide13.xml"/><Relationship Id="rId1" Type="http://schemas.openxmlformats.org/officeDocument/2006/relationships/slideLayout" Target="../slideLayouts/slideLayout6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hyperlink" Target="https://www.epa.gov/safepestcontrol/food-and-pesticides"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24.jpeg"/><Relationship Id="rId5" Type="http://schemas.openxmlformats.org/officeDocument/2006/relationships/image" Target="../media/image23.gif"/><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www.epa.gov/pesticide-registration/about-pesticide-registration"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hyperlink" Target="https://pesticidefacts.org/" TargetMode="External"/><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hyperlink" Target="https://www.cropscience.bayer.com/who-we-are/farmer-partner-resources/resource-library" TargetMode="External"/><Relationship Id="rId2" Type="http://schemas.openxmlformats.org/officeDocument/2006/relationships/hyperlink" Target="mailto:scientificResources@bayer.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cropscience.bayer.com/who-we-are/farmer-partner-resources/resource-library" TargetMode="External"/><Relationship Id="rId2" Type="http://schemas.openxmlformats.org/officeDocument/2006/relationships/hyperlink" Target="mailto:scientific.resources@bayer.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ipm.ncsu.edu/safety/factsheets/pestuse.pdf"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hyperlink" Target="http://www.fao.org/plant-health-2020/about/en/" TargetMode="External"/><Relationship Id="rId4" Type="http://schemas.openxmlformats.org/officeDocument/2006/relationships/hyperlink" Target="https://www.oecd-ilibrary.org/agriculture-and-food/oecd-fao-agricultural-outlook-2012_agr_outlook-2012-en"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ipm.ncsu.edu/safety/factsheets/pestuse.pdf"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microsoft.com/office/2007/relationships/hdphoto" Target="../media/hdphoto1.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ipm.ncsu.edu/safety/factsheets/pestuse.pdf"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QqRnbFTeIcc&amp;list=PLaEu0JGyJrzEENDM6qwYBsGCvv6PzkTSy&amp;index=2&amp;t=0s&amp;pbjreload=101" TargetMode="External"/><Relationship Id="rId2" Type="http://schemas.openxmlformats.org/officeDocument/2006/relationships/notesSlide" Target="../notesSlides/notesSlide6.xml"/><Relationship Id="rId1" Type="http://schemas.openxmlformats.org/officeDocument/2006/relationships/slideLayout" Target="../slideLayouts/slideLayout33.xml"/><Relationship Id="rId5" Type="http://schemas.openxmlformats.org/officeDocument/2006/relationships/image" Target="../media/image7.png"/><Relationship Id="rId4" Type="http://schemas.openxmlformats.org/officeDocument/2006/relationships/hyperlink" Target="https://www.youtube.com/watch?v=-GANtq0jBmg&amp;list=PLaEu0JGyJrzEENDM6qwYBsGCvv6PzkTSy&amp;index=2"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hyperlink" Target="http://www.fao.org/docrep/014/i2215e/i2215e.pdf" TargetMode="Externa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hyperlink" Target="https://pubmed.ncbi.nlm.nih.gov/10854122/"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Understanding Pesticides</a:t>
            </a:r>
          </a:p>
        </p:txBody>
      </p:sp>
      <p:pic>
        <p:nvPicPr>
          <p:cNvPr id="6" name="Picture 5">
            <a:extLst>
              <a:ext uri="{FF2B5EF4-FFF2-40B4-BE49-F238E27FC236}">
                <a16:creationId xmlns:a16="http://schemas.microsoft.com/office/drawing/2014/main" id="{71EAA190-F220-4D2B-BCEA-F248F194B7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6898" y="5776686"/>
            <a:ext cx="727359" cy="72735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70840" y="91123"/>
            <a:ext cx="8001000" cy="715962"/>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66B512"/>
                </a:solidFill>
                <a:effectLst/>
                <a:uLnTx/>
                <a:uFillTx/>
                <a:latin typeface="Arial" panose="020B0604020202020204" pitchFamily="34" charset="0"/>
                <a:ea typeface="Verdana" pitchFamily="34" charset="0"/>
                <a:cs typeface="Arial" panose="020B0604020202020204" pitchFamily="34" charset="0"/>
              </a:rPr>
              <a:t>Give</a:t>
            </a:r>
            <a:r>
              <a:rPr kumimoji="0" lang="en-US" sz="3200" b="1" i="0" u="none" strike="noStrike" kern="1200" cap="none" spc="0" normalizeH="0" noProof="0" dirty="0">
                <a:ln>
                  <a:noFill/>
                </a:ln>
                <a:solidFill>
                  <a:srgbClr val="66B512"/>
                </a:solidFill>
                <a:effectLst/>
                <a:uLnTx/>
                <a:uFillTx/>
                <a:latin typeface="Arial" panose="020B0604020202020204" pitchFamily="34" charset="0"/>
                <a:ea typeface="Verdana" pitchFamily="34" charset="0"/>
                <a:cs typeface="Arial" panose="020B0604020202020204" pitchFamily="34" charset="0"/>
              </a:rPr>
              <a:t> it a Minute:  </a:t>
            </a:r>
            <a:r>
              <a:rPr kumimoji="0" lang="en-US" sz="3200" b="1" i="0" u="none" strike="noStrike" kern="1200" cap="none" spc="0" normalizeH="0" noProof="0" dirty="0" err="1">
                <a:ln>
                  <a:noFill/>
                </a:ln>
                <a:solidFill>
                  <a:srgbClr val="66B512"/>
                </a:solidFill>
                <a:effectLst/>
                <a:uLnTx/>
                <a:uFillTx/>
                <a:latin typeface="Arial" panose="020B0604020202020204" pitchFamily="34" charset="0"/>
                <a:ea typeface="Verdana" pitchFamily="34" charset="0"/>
                <a:cs typeface="Arial" panose="020B0604020202020204" pitchFamily="34" charset="0"/>
              </a:rPr>
              <a:t>Glyphosate</a:t>
            </a:r>
            <a:endParaRPr kumimoji="0" lang="en-US" sz="3200" b="1" i="0" u="none" strike="noStrike" kern="1200" cap="none" spc="0" normalizeH="0" baseline="0" noProof="0" dirty="0">
              <a:ln>
                <a:noFill/>
              </a:ln>
              <a:solidFill>
                <a:srgbClr val="66B512"/>
              </a:solidFill>
              <a:effectLst/>
              <a:uLnTx/>
              <a:uFillTx/>
              <a:latin typeface="Arial" panose="020B0604020202020204" pitchFamily="34" charset="0"/>
              <a:ea typeface="Verdana" pitchFamily="34" charset="0"/>
              <a:cs typeface="Arial" panose="020B0604020202020204" pitchFamily="34" charset="0"/>
            </a:endParaRPr>
          </a:p>
        </p:txBody>
      </p:sp>
      <p:sp>
        <p:nvSpPr>
          <p:cNvPr id="2" name="Rectangle 1">
            <a:extLst>
              <a:ext uri="{FF2B5EF4-FFF2-40B4-BE49-F238E27FC236}">
                <a16:creationId xmlns:a16="http://schemas.microsoft.com/office/drawing/2014/main" id="{8A89C570-39B4-4B09-9EEC-5EB0A21F9C75}"/>
              </a:ext>
            </a:extLst>
          </p:cNvPr>
          <p:cNvSpPr/>
          <p:nvPr/>
        </p:nvSpPr>
        <p:spPr>
          <a:xfrm>
            <a:off x="662940" y="6574145"/>
            <a:ext cx="8105140" cy="230832"/>
          </a:xfrm>
          <a:prstGeom prst="rect">
            <a:avLst/>
          </a:prstGeom>
        </p:spPr>
        <p:txBody>
          <a:bodyPr wrap="square">
            <a:spAutoFit/>
          </a:bodyPr>
          <a:lstStyle/>
          <a:p>
            <a:r>
              <a:rPr lang="en-US" sz="900" dirty="0">
                <a:latin typeface="Arial" panose="020B0604020202020204" pitchFamily="34" charset="0"/>
                <a:cs typeface="Arial" panose="020B0604020202020204" pitchFamily="34" charset="0"/>
                <a:hlinkClick r:id="rId3"/>
              </a:rPr>
              <a:t>YouTube video: https://www.youtube.com/watch?v=-GANtq0jBmg&amp;list=PLaEu0JGyJrzEENDM6qwYBsGCvv6PzkTSy&amp;index=2</a:t>
            </a:r>
            <a:endParaRPr lang="en-US" sz="900" dirty="0">
              <a:latin typeface="Arial" panose="020B0604020202020204" pitchFamily="34" charset="0"/>
              <a:cs typeface="Arial" panose="020B0604020202020204" pitchFamily="34" charset="0"/>
            </a:endParaRPr>
          </a:p>
        </p:txBody>
      </p:sp>
      <p:pic>
        <p:nvPicPr>
          <p:cNvPr id="4" name="Picture 3">
            <a:hlinkClick r:id="rId3"/>
            <a:extLst>
              <a:ext uri="{FF2B5EF4-FFF2-40B4-BE49-F238E27FC236}">
                <a16:creationId xmlns:a16="http://schemas.microsoft.com/office/drawing/2014/main" id="{F0CDF8B6-757D-4B8B-8FD6-9F0EF94831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203" y="1000125"/>
            <a:ext cx="6899043" cy="4516936"/>
          </a:xfrm>
          <a:prstGeom prst="rect">
            <a:avLst/>
          </a:prstGeom>
        </p:spPr>
      </p:pic>
    </p:spTree>
    <p:extLst>
      <p:ext uri="{BB962C8B-B14F-4D97-AF65-F5344CB8AC3E}">
        <p14:creationId xmlns:p14="http://schemas.microsoft.com/office/powerpoint/2010/main" val="118875088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585109"/>
            <a:ext cx="8100060" cy="230832"/>
          </a:xfrm>
          <a:prstGeom prst="rect">
            <a:avLst/>
          </a:prstGeom>
        </p:spPr>
        <p:txBody>
          <a:bodyPr wrap="square">
            <a:spAutoFit/>
          </a:bodyPr>
          <a:lstStyle/>
          <a:p>
            <a:r>
              <a:rPr lang="en-US" sz="900" dirty="0">
                <a:solidFill>
                  <a:srgbClr val="10384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Sources:</a:t>
            </a:r>
            <a:r>
              <a:rPr lang="en-US" sz="9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a:t>
            </a:r>
            <a:r>
              <a:rPr lang="en-US" sz="900" dirty="0">
                <a:latin typeface="Arial" panose="020B0604020202020204" pitchFamily="34" charset="0"/>
                <a:cs typeface="Arial" panose="020B0604020202020204" pitchFamily="34" charset="0"/>
                <a:hlinkClick r:id="rId3"/>
              </a:rPr>
              <a:t>http://www.bt.ucsd.edu/overview.html</a:t>
            </a:r>
            <a:r>
              <a:rPr lang="en-US" sz="900"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hlinkClick r:id="rId4"/>
              </a:rPr>
              <a:t>http://www.isaaa.org/kc/cropbiotechupdate/article/default.asp?ID=14459</a:t>
            </a:r>
            <a:r>
              <a:rPr lang="en-US" sz="900" dirty="0">
                <a:latin typeface="Arial" panose="020B0604020202020204" pitchFamily="34" charset="0"/>
                <a:cs typeface="Arial" panose="020B0604020202020204" pitchFamily="34" charset="0"/>
              </a:rPr>
              <a:t>  </a:t>
            </a:r>
          </a:p>
        </p:txBody>
      </p:sp>
      <p:sp>
        <p:nvSpPr>
          <p:cNvPr id="6" name="Title 1"/>
          <p:cNvSpPr>
            <a:spLocks noGrp="1"/>
          </p:cNvSpPr>
          <p:nvPr>
            <p:ph type="title"/>
          </p:nvPr>
        </p:nvSpPr>
        <p:spPr>
          <a:xfrm>
            <a:off x="457200" y="274638"/>
            <a:ext cx="8013032" cy="639762"/>
          </a:xfrm>
        </p:spPr>
        <p:txBody>
          <a:bodyPr>
            <a:normAutofit fontScale="90000"/>
          </a:bodyPr>
          <a:lstStyle/>
          <a:p>
            <a:pPr algn="l"/>
            <a:r>
              <a:rPr lang="en-US" b="1" dirty="0"/>
              <a:t>Precision is An Important Part of Insecticide Use</a:t>
            </a:r>
          </a:p>
        </p:txBody>
      </p:sp>
      <p:sp>
        <p:nvSpPr>
          <p:cNvPr id="7" name="Rectangle 6"/>
          <p:cNvSpPr/>
          <p:nvPr/>
        </p:nvSpPr>
        <p:spPr>
          <a:xfrm>
            <a:off x="577515" y="1389834"/>
            <a:ext cx="7796464" cy="4524315"/>
          </a:xfrm>
          <a:prstGeom prst="rect">
            <a:avLst/>
          </a:prstGeom>
        </p:spPr>
        <p:txBody>
          <a:bodyPr wrap="square">
            <a:spAutoFit/>
          </a:bodyPr>
          <a:lstStyle/>
          <a:p>
            <a:r>
              <a:rPr lang="en-US" sz="2400" dirty="0">
                <a:solidFill>
                  <a:srgbClr val="10384F"/>
                </a:solidFill>
                <a:latin typeface="Arial" panose="020B0604020202020204" pitchFamily="34" charset="0"/>
                <a:cs typeface="Arial" panose="020B0604020202020204" pitchFamily="34" charset="0"/>
              </a:rPr>
              <a:t>Farmers have many choices to manage insects and may use one or a combination of tools depending on the insect, crop and other factors.</a:t>
            </a:r>
          </a:p>
          <a:p>
            <a:pPr marL="692150" indent="-222250">
              <a:buFont typeface="Arial" pitchFamily="34" charset="0"/>
              <a:buChar char="•"/>
            </a:pPr>
            <a:r>
              <a:rPr lang="en-US" sz="2400" dirty="0">
                <a:solidFill>
                  <a:srgbClr val="10384F"/>
                </a:solidFill>
                <a:latin typeface="Arial" panose="020B0604020202020204" pitchFamily="34" charset="0"/>
                <a:cs typeface="Arial" panose="020B0604020202020204" pitchFamily="34" charset="0"/>
              </a:rPr>
              <a:t>Sprays</a:t>
            </a:r>
          </a:p>
          <a:p>
            <a:pPr marL="692150" indent="-222250">
              <a:buFont typeface="Arial" pitchFamily="34" charset="0"/>
              <a:buChar char="•"/>
            </a:pPr>
            <a:r>
              <a:rPr lang="en-US" sz="2400" dirty="0">
                <a:solidFill>
                  <a:srgbClr val="10384F"/>
                </a:solidFill>
                <a:latin typeface="Arial" panose="020B0604020202020204" pitchFamily="34" charset="0"/>
                <a:cs typeface="Arial" panose="020B0604020202020204" pitchFamily="34" charset="0"/>
              </a:rPr>
              <a:t>GMOs</a:t>
            </a:r>
          </a:p>
          <a:p>
            <a:pPr marL="692150" indent="-222250">
              <a:buFont typeface="Arial" pitchFamily="34" charset="0"/>
              <a:buChar char="•"/>
            </a:pPr>
            <a:r>
              <a:rPr lang="en-US" sz="2400" dirty="0">
                <a:solidFill>
                  <a:srgbClr val="10384F"/>
                </a:solidFill>
                <a:latin typeface="Arial" panose="020B0604020202020204" pitchFamily="34" charset="0"/>
                <a:cs typeface="Arial" panose="020B0604020202020204" pitchFamily="34" charset="0"/>
              </a:rPr>
              <a:t>Seed Treatments</a:t>
            </a:r>
          </a:p>
          <a:p>
            <a:pPr marL="692150" indent="-222250">
              <a:buFont typeface="Arial" pitchFamily="34" charset="0"/>
              <a:buChar char="•"/>
            </a:pPr>
            <a:r>
              <a:rPr lang="en-US" sz="2400" dirty="0">
                <a:solidFill>
                  <a:srgbClr val="10384F"/>
                </a:solidFill>
                <a:latin typeface="Arial" panose="020B0604020202020204" pitchFamily="34" charset="0"/>
                <a:cs typeface="Arial" panose="020B0604020202020204" pitchFamily="34" charset="0"/>
              </a:rPr>
              <a:t>Crop Rotation</a:t>
            </a:r>
          </a:p>
          <a:p>
            <a:pPr marL="692150" indent="-222250">
              <a:buFont typeface="Arial" pitchFamily="34" charset="0"/>
              <a:buChar char="•"/>
            </a:pPr>
            <a:r>
              <a:rPr lang="en-US" sz="2400" dirty="0">
                <a:solidFill>
                  <a:srgbClr val="10384F"/>
                </a:solidFill>
                <a:latin typeface="Arial" panose="020B0604020202020204" pitchFamily="34" charset="0"/>
                <a:cs typeface="Arial" panose="020B0604020202020204" pitchFamily="34" charset="0"/>
              </a:rPr>
              <a:t>And more</a:t>
            </a:r>
          </a:p>
          <a:p>
            <a:pPr marL="692150" indent="-222250">
              <a:buFont typeface="Arial" pitchFamily="34" charset="0"/>
              <a:buChar char="•"/>
            </a:pPr>
            <a:endParaRPr lang="en-US" sz="2400" dirty="0">
              <a:solidFill>
                <a:schemeClr val="tx2">
                  <a:lumMod val="60000"/>
                  <a:lumOff val="40000"/>
                </a:schemeClr>
              </a:solidFill>
            </a:endParaRPr>
          </a:p>
          <a:p>
            <a:pPr marL="692150" indent="-222250">
              <a:buFont typeface="Arial" pitchFamily="34" charset="0"/>
              <a:buChar char="•"/>
            </a:pPr>
            <a:endParaRPr lang="en-US" sz="2400" dirty="0">
              <a:solidFill>
                <a:schemeClr val="tx2">
                  <a:lumMod val="60000"/>
                  <a:lumOff val="40000"/>
                </a:schemeClr>
              </a:solidFill>
            </a:endParaRPr>
          </a:p>
          <a:p>
            <a:pPr marL="692150" indent="-222250">
              <a:buFont typeface="Arial" pitchFamily="34" charset="0"/>
              <a:buChar char="•"/>
            </a:pPr>
            <a:endParaRPr lang="en-US" sz="2400" dirty="0">
              <a:solidFill>
                <a:schemeClr val="tx2">
                  <a:lumMod val="60000"/>
                  <a:lumOff val="40000"/>
                </a:schemeClr>
              </a:solidFill>
            </a:endParaRPr>
          </a:p>
          <a:p>
            <a:pPr marL="692150" indent="-222250">
              <a:buFont typeface="Arial" pitchFamily="34" charset="0"/>
              <a:buChar char="•"/>
            </a:pPr>
            <a:endParaRPr lang="en-US" sz="2400" dirty="0">
              <a:solidFill>
                <a:schemeClr val="tx2">
                  <a:lumMod val="60000"/>
                  <a:lumOff val="40000"/>
                </a:schemeClr>
              </a:solidFill>
            </a:endParaRPr>
          </a:p>
        </p:txBody>
      </p:sp>
      <p:pic>
        <p:nvPicPr>
          <p:cNvPr id="8" name="Picture 6" descr="http://portals.monsanto.com/technology/tda/KnowledgeTransfer/TDA_Media/Corn%20Earworm%20-%20Larvae%20Damage%20and%20Secondary%20Disease%202.JPG"/>
          <p:cNvPicPr>
            <a:picLocks noChangeAspect="1" noChangeArrowheads="1"/>
          </p:cNvPicPr>
          <p:nvPr/>
        </p:nvPicPr>
        <p:blipFill>
          <a:blip r:embed="rId5" cstate="print"/>
          <a:srcRect/>
          <a:stretch>
            <a:fillRect/>
          </a:stretch>
        </p:blipFill>
        <p:spPr bwMode="auto">
          <a:xfrm>
            <a:off x="5765496" y="3614287"/>
            <a:ext cx="1372974" cy="1828800"/>
          </a:xfrm>
          <a:prstGeom prst="rect">
            <a:avLst/>
          </a:prstGeom>
          <a:noFill/>
          <a:effectLst/>
        </p:spPr>
      </p:pic>
      <p:pic>
        <p:nvPicPr>
          <p:cNvPr id="9" name="Picture 8" descr="http://portals.monsanto.com/technology/tda/KnowledgeTransfer/TDA_Media/Corn%20Rootworm%20-%20Feeding%20on%20Roots%201.jpg"/>
          <p:cNvPicPr>
            <a:picLocks noChangeAspect="1" noChangeArrowheads="1"/>
          </p:cNvPicPr>
          <p:nvPr/>
        </p:nvPicPr>
        <p:blipFill>
          <a:blip r:embed="rId6" cstate="print"/>
          <a:srcRect/>
          <a:stretch>
            <a:fillRect/>
          </a:stretch>
        </p:blipFill>
        <p:spPr bwMode="auto">
          <a:xfrm rot="16200000">
            <a:off x="4066427" y="3262259"/>
            <a:ext cx="1901496" cy="1419727"/>
          </a:xfrm>
          <a:prstGeom prst="rect">
            <a:avLst/>
          </a:prstGeom>
          <a:noFill/>
          <a:effectLst/>
        </p:spPr>
      </p:pic>
      <p:sp>
        <p:nvSpPr>
          <p:cNvPr id="10" name="TextBox 9"/>
          <p:cNvSpPr txBox="1"/>
          <p:nvPr/>
        </p:nvSpPr>
        <p:spPr>
          <a:xfrm>
            <a:off x="4283242" y="4981074"/>
            <a:ext cx="1443790" cy="461665"/>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200" b="1" dirty="0">
                <a:solidFill>
                  <a:srgbClr val="10384F"/>
                </a:solidFill>
                <a:latin typeface="Arial" panose="020B0604020202020204" pitchFamily="34" charset="0"/>
                <a:cs typeface="Arial" panose="020B0604020202020204" pitchFamily="34" charset="0"/>
              </a:rPr>
              <a:t>Corn Rootworm </a:t>
            </a:r>
          </a:p>
          <a:p>
            <a:pPr algn="ctr"/>
            <a:r>
              <a:rPr lang="en-US" sz="1200" b="1" dirty="0">
                <a:solidFill>
                  <a:srgbClr val="10384F"/>
                </a:solidFill>
                <a:latin typeface="Arial" panose="020B0604020202020204" pitchFamily="34" charset="0"/>
                <a:cs typeface="Arial" panose="020B0604020202020204" pitchFamily="34" charset="0"/>
              </a:rPr>
              <a:t>Damage</a:t>
            </a:r>
          </a:p>
        </p:txBody>
      </p:sp>
      <p:sp>
        <p:nvSpPr>
          <p:cNvPr id="11" name="TextBox 10"/>
          <p:cNvSpPr txBox="1"/>
          <p:nvPr/>
        </p:nvSpPr>
        <p:spPr>
          <a:xfrm>
            <a:off x="5751095" y="5425107"/>
            <a:ext cx="1416134" cy="830997"/>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200" b="1" dirty="0">
                <a:solidFill>
                  <a:srgbClr val="10384F"/>
                </a:solidFill>
                <a:latin typeface="Arial" panose="020B0604020202020204" pitchFamily="34" charset="0"/>
                <a:cs typeface="Arial" panose="020B0604020202020204" pitchFamily="34" charset="0"/>
              </a:rPr>
              <a:t>Corn Earworm Damage &amp; Secondary Disease</a:t>
            </a:r>
          </a:p>
        </p:txBody>
      </p:sp>
      <p:pic>
        <p:nvPicPr>
          <p:cNvPr id="12" name="Picture 10" descr="http://portals.monsanto.com/technology/tda/KnowledgeTransfer/TDA_Media/European%20Corn%20Borer%20-%20Damage%20and%20Larvae%20in%20Ear%20Shank%201.JPG"/>
          <p:cNvPicPr>
            <a:picLocks noChangeAspect="1" noChangeArrowheads="1"/>
          </p:cNvPicPr>
          <p:nvPr/>
        </p:nvPicPr>
        <p:blipFill>
          <a:blip r:embed="rId7" cstate="print"/>
          <a:srcRect/>
          <a:stretch>
            <a:fillRect/>
          </a:stretch>
        </p:blipFill>
        <p:spPr bwMode="auto">
          <a:xfrm>
            <a:off x="7176927" y="4134503"/>
            <a:ext cx="1372974" cy="1828800"/>
          </a:xfrm>
          <a:prstGeom prst="rect">
            <a:avLst/>
          </a:prstGeom>
          <a:noFill/>
          <a:effectLst/>
        </p:spPr>
      </p:pic>
      <p:sp>
        <p:nvSpPr>
          <p:cNvPr id="13" name="TextBox 12"/>
          <p:cNvSpPr txBox="1"/>
          <p:nvPr/>
        </p:nvSpPr>
        <p:spPr>
          <a:xfrm>
            <a:off x="7173947" y="5932707"/>
            <a:ext cx="1536917" cy="461665"/>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200" b="1" dirty="0">
                <a:solidFill>
                  <a:srgbClr val="10384F"/>
                </a:solidFill>
                <a:latin typeface="Arial" panose="020B0604020202020204" pitchFamily="34" charset="0"/>
                <a:cs typeface="Arial" panose="020B0604020202020204" pitchFamily="34" charset="0"/>
              </a:rPr>
              <a:t>European Corn Borer Damage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611520"/>
            <a:ext cx="8013032" cy="639762"/>
          </a:xfrm>
        </p:spPr>
        <p:txBody>
          <a:bodyPr>
            <a:normAutofit fontScale="90000"/>
          </a:bodyPr>
          <a:lstStyle/>
          <a:p>
            <a:pPr algn="l"/>
            <a:r>
              <a:rPr lang="en-US" b="1" dirty="0"/>
              <a:t>Plant Diseases Caused By Fungi May be Controlled Using A Fungicide </a:t>
            </a:r>
          </a:p>
        </p:txBody>
      </p:sp>
      <p:sp>
        <p:nvSpPr>
          <p:cNvPr id="6" name="Rectangle 5"/>
          <p:cNvSpPr/>
          <p:nvPr/>
        </p:nvSpPr>
        <p:spPr>
          <a:xfrm>
            <a:off x="505325" y="2011577"/>
            <a:ext cx="3344782" cy="2308324"/>
          </a:xfrm>
          <a:prstGeom prst="rect">
            <a:avLst/>
          </a:prstGeom>
        </p:spPr>
        <p:txBody>
          <a:bodyPr wrap="square">
            <a:spAutoFit/>
          </a:bodyPr>
          <a:lstStyle/>
          <a:p>
            <a:r>
              <a:rPr lang="en-US" sz="2400" dirty="0">
                <a:solidFill>
                  <a:srgbClr val="10384F"/>
                </a:solidFill>
                <a:latin typeface="Arial" panose="020B0604020202020204" pitchFamily="34" charset="0"/>
                <a:cs typeface="Arial" panose="020B0604020202020204" pitchFamily="34" charset="0"/>
              </a:rPr>
              <a:t>Fungicides vary depending on the disease compromising the plant and timing of infection</a:t>
            </a:r>
          </a:p>
          <a:p>
            <a:pPr marL="222250" indent="-222250">
              <a:buFont typeface="Arial" pitchFamily="34" charset="0"/>
              <a:buChar char="•"/>
            </a:pPr>
            <a:endParaRPr lang="en-US" sz="2400" dirty="0">
              <a:solidFill>
                <a:schemeClr val="tx2">
                  <a:lumMod val="60000"/>
                  <a:lumOff val="40000"/>
                </a:schemeClr>
              </a:solidFill>
            </a:endParaRPr>
          </a:p>
        </p:txBody>
      </p:sp>
      <p:pic>
        <p:nvPicPr>
          <p:cNvPr id="12290" name="Picture 2" descr="http://portals.monsanto.com/monveg/MonVeg/RandD/reseachpathology/DiseaseGuides/diseaseguide_tomato/images/asfrt1.jpg"/>
          <p:cNvPicPr>
            <a:picLocks noChangeAspect="1" noChangeArrowheads="1"/>
          </p:cNvPicPr>
          <p:nvPr/>
        </p:nvPicPr>
        <p:blipFill>
          <a:blip r:embed="rId3" cstate="print"/>
          <a:srcRect/>
          <a:stretch>
            <a:fillRect/>
          </a:stretch>
        </p:blipFill>
        <p:spPr bwMode="auto">
          <a:xfrm>
            <a:off x="5188947" y="1569512"/>
            <a:ext cx="3233153" cy="1783623"/>
          </a:xfrm>
          <a:prstGeom prst="rect">
            <a:avLst/>
          </a:prstGeom>
          <a:noFill/>
        </p:spPr>
      </p:pic>
      <p:pic>
        <p:nvPicPr>
          <p:cNvPr id="12294" name="Picture 6" descr="http://portals.monsanto.com/monveg/MonVeg/RandD/reseachpathology/DiseaseGuides/diseaseguide_tomato/images/plles.jpg">
            <a:hlinkClick r:id="rId4"/>
          </p:cNvPr>
          <p:cNvPicPr>
            <a:picLocks noChangeAspect="1" noChangeArrowheads="1"/>
          </p:cNvPicPr>
          <p:nvPr/>
        </p:nvPicPr>
        <p:blipFill>
          <a:blip r:embed="rId5" cstate="print"/>
          <a:srcRect/>
          <a:stretch>
            <a:fillRect/>
          </a:stretch>
        </p:blipFill>
        <p:spPr bwMode="auto">
          <a:xfrm>
            <a:off x="4399633" y="2293859"/>
            <a:ext cx="952500" cy="2800350"/>
          </a:xfrm>
          <a:prstGeom prst="rect">
            <a:avLst/>
          </a:prstGeom>
          <a:noFill/>
        </p:spPr>
      </p:pic>
      <p:sp>
        <p:nvSpPr>
          <p:cNvPr id="7" name="TextBox 6"/>
          <p:cNvSpPr txBox="1"/>
          <p:nvPr/>
        </p:nvSpPr>
        <p:spPr>
          <a:xfrm>
            <a:off x="6737680" y="1540042"/>
            <a:ext cx="1467068" cy="369332"/>
          </a:xfrm>
          <a:prstGeom prst="rect">
            <a:avLst/>
          </a:prstGeom>
          <a:noFill/>
        </p:spPr>
        <p:txBody>
          <a:bodyPr wrap="none" rtlCol="0">
            <a:spAutoFit/>
          </a:bodyPr>
          <a:lstStyle/>
          <a:p>
            <a:r>
              <a:rPr lang="en-US" b="1" dirty="0">
                <a:solidFill>
                  <a:schemeClr val="bg1"/>
                </a:solidFill>
                <a:latin typeface="Arial" panose="020B0604020202020204" pitchFamily="34" charset="0"/>
                <a:cs typeface="Arial" panose="020B0604020202020204" pitchFamily="34" charset="0"/>
              </a:rPr>
              <a:t>Early Blight</a:t>
            </a:r>
          </a:p>
        </p:txBody>
      </p:sp>
      <p:sp>
        <p:nvSpPr>
          <p:cNvPr id="9" name="TextBox 8"/>
          <p:cNvSpPr txBox="1"/>
          <p:nvPr/>
        </p:nvSpPr>
        <p:spPr>
          <a:xfrm>
            <a:off x="4273718" y="3455909"/>
            <a:ext cx="1010652" cy="923330"/>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Corky Root Rot</a:t>
            </a:r>
          </a:p>
        </p:txBody>
      </p:sp>
      <p:pic>
        <p:nvPicPr>
          <p:cNvPr id="12292" name="Picture 4" descr="http://portals.monsanto.com/monveg/MonVeg/RandD/reseachpathology/DiseaseGuides/diseaseguide_tomato/images/bccalyx1.jpg"/>
          <p:cNvPicPr>
            <a:picLocks noChangeAspect="1" noChangeArrowheads="1"/>
          </p:cNvPicPr>
          <p:nvPr/>
        </p:nvPicPr>
        <p:blipFill>
          <a:blip r:embed="rId6" cstate="print"/>
          <a:srcRect/>
          <a:stretch>
            <a:fillRect/>
          </a:stretch>
        </p:blipFill>
        <p:spPr bwMode="auto">
          <a:xfrm>
            <a:off x="4852068" y="4676107"/>
            <a:ext cx="2078121" cy="1875504"/>
          </a:xfrm>
          <a:prstGeom prst="rect">
            <a:avLst/>
          </a:prstGeom>
          <a:noFill/>
        </p:spPr>
      </p:pic>
      <p:sp>
        <p:nvSpPr>
          <p:cNvPr id="8" name="TextBox 7"/>
          <p:cNvSpPr txBox="1"/>
          <p:nvPr/>
        </p:nvSpPr>
        <p:spPr>
          <a:xfrm>
            <a:off x="5398169" y="6096000"/>
            <a:ext cx="1313180" cy="369332"/>
          </a:xfrm>
          <a:prstGeom prst="rect">
            <a:avLst/>
          </a:prstGeom>
          <a:noFill/>
        </p:spPr>
        <p:txBody>
          <a:bodyPr wrap="none" rtlCol="0">
            <a:spAutoFit/>
          </a:bodyPr>
          <a:lstStyle/>
          <a:p>
            <a:r>
              <a:rPr lang="en-US" b="1" dirty="0">
                <a:solidFill>
                  <a:schemeClr val="bg1"/>
                </a:solidFill>
                <a:latin typeface="Arial" panose="020B0604020202020204" pitchFamily="34" charset="0"/>
                <a:cs typeface="Arial" panose="020B0604020202020204" pitchFamily="34" charset="0"/>
              </a:rPr>
              <a:t>Grey Mold</a:t>
            </a:r>
          </a:p>
        </p:txBody>
      </p:sp>
      <p:pic>
        <p:nvPicPr>
          <p:cNvPr id="12296" name="Picture 8" descr="http://portals.monsanto.com/monveg/MonVeg/RandD/reseachpathology/DiseaseGuides/diseaseguide_tomato/images/ltspor.jpg">
            <a:hlinkClick r:id="rId7"/>
          </p:cNvPr>
          <p:cNvPicPr>
            <a:picLocks noChangeAspect="1" noChangeArrowheads="1"/>
          </p:cNvPicPr>
          <p:nvPr/>
        </p:nvPicPr>
        <p:blipFill>
          <a:blip r:embed="rId8" cstate="print"/>
          <a:srcRect/>
          <a:stretch>
            <a:fillRect/>
          </a:stretch>
        </p:blipFill>
        <p:spPr bwMode="auto">
          <a:xfrm>
            <a:off x="5747170" y="3184193"/>
            <a:ext cx="2795252" cy="1836880"/>
          </a:xfrm>
          <a:prstGeom prst="rect">
            <a:avLst/>
          </a:prstGeom>
          <a:noFill/>
        </p:spPr>
      </p:pic>
      <p:sp>
        <p:nvSpPr>
          <p:cNvPr id="11" name="TextBox 10"/>
          <p:cNvSpPr txBox="1"/>
          <p:nvPr/>
        </p:nvSpPr>
        <p:spPr>
          <a:xfrm>
            <a:off x="7391399" y="3248271"/>
            <a:ext cx="1145001" cy="646331"/>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Powdery Mildew</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4911" y="67714"/>
            <a:ext cx="2066717" cy="6491474"/>
          </a:xfrm>
          <a:prstGeom prst="rect">
            <a:avLst/>
          </a:prstGeom>
        </p:spPr>
      </p:pic>
      <p:sp>
        <p:nvSpPr>
          <p:cNvPr id="4" name="Title 1"/>
          <p:cNvSpPr txBox="1">
            <a:spLocks/>
          </p:cNvSpPr>
          <p:nvPr/>
        </p:nvSpPr>
        <p:spPr>
          <a:xfrm>
            <a:off x="457200" y="274638"/>
            <a:ext cx="8839200" cy="63976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66B512"/>
                </a:solidFill>
                <a:effectLst/>
                <a:uLnTx/>
                <a:uFillTx/>
                <a:latin typeface="Arial" panose="020B0604020202020204" pitchFamily="34" charset="0"/>
                <a:ea typeface="+mj-ea"/>
                <a:cs typeface="Arial" panose="020B0604020202020204" pitchFamily="34" charset="0"/>
              </a:rPr>
              <a:t>Organic</a:t>
            </a:r>
            <a:r>
              <a:rPr kumimoji="0" lang="en-US" sz="3200" b="1" i="0" u="none" strike="noStrike" kern="1200" cap="none" spc="0" normalizeH="0" noProof="0" dirty="0">
                <a:ln>
                  <a:noFill/>
                </a:ln>
                <a:solidFill>
                  <a:srgbClr val="66B512"/>
                </a:solidFill>
                <a:effectLst/>
                <a:uLnTx/>
                <a:uFillTx/>
                <a:latin typeface="Arial" panose="020B0604020202020204" pitchFamily="34" charset="0"/>
                <a:ea typeface="+mj-ea"/>
                <a:cs typeface="Arial" panose="020B0604020202020204" pitchFamily="34" charset="0"/>
              </a:rPr>
              <a:t> &amp; Conventional </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3200" b="1" baseline="0" dirty="0">
                <a:solidFill>
                  <a:srgbClr val="66B512"/>
                </a:solidFill>
                <a:latin typeface="Arial" panose="020B0604020202020204" pitchFamily="34" charset="0"/>
                <a:ea typeface="+mj-ea"/>
                <a:cs typeface="Arial" panose="020B0604020202020204" pitchFamily="34" charset="0"/>
              </a:rPr>
              <a:t>Farming</a:t>
            </a:r>
            <a:endParaRPr kumimoji="0" lang="en-US" sz="3200" b="1" i="0" u="none" strike="noStrike" kern="1200" cap="none" spc="0" normalizeH="0" baseline="0" noProof="0" dirty="0">
              <a:ln>
                <a:noFill/>
              </a:ln>
              <a:solidFill>
                <a:srgbClr val="66B512"/>
              </a:solidFill>
              <a:effectLst/>
              <a:uLnTx/>
              <a:uFillTx/>
              <a:latin typeface="Arial" panose="020B0604020202020204" pitchFamily="34" charset="0"/>
              <a:ea typeface="+mj-ea"/>
              <a:cs typeface="Arial" panose="020B0604020202020204" pitchFamily="34" charset="0"/>
            </a:endParaRPr>
          </a:p>
        </p:txBody>
      </p:sp>
      <p:sp>
        <p:nvSpPr>
          <p:cNvPr id="6" name="Rectangle 5"/>
          <p:cNvSpPr/>
          <p:nvPr/>
        </p:nvSpPr>
        <p:spPr>
          <a:xfrm>
            <a:off x="0" y="6558552"/>
            <a:ext cx="8199120" cy="230832"/>
          </a:xfrm>
          <a:prstGeom prst="rect">
            <a:avLst/>
          </a:prstGeom>
        </p:spPr>
        <p:txBody>
          <a:bodyPr wrap="square">
            <a:spAutoFit/>
          </a:bodyPr>
          <a:lstStyle/>
          <a:p>
            <a:r>
              <a:rPr lang="en-US" sz="900" dirty="0">
                <a:solidFill>
                  <a:srgbClr val="10384F"/>
                </a:solidFill>
                <a:latin typeface="Arial" panose="020B0604020202020204" pitchFamily="34" charset="0"/>
                <a:cs typeface="Arial" panose="020B0604020202020204" pitchFamily="34" charset="0"/>
              </a:rPr>
              <a:t>Source</a:t>
            </a:r>
            <a:r>
              <a:rPr lang="en-US" sz="900" dirty="0">
                <a:solidFill>
                  <a:srgbClr val="10384F"/>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a:t>
            </a:r>
            <a:r>
              <a:rPr lang="en-US" sz="900" dirty="0">
                <a:latin typeface="Arial" panose="020B0604020202020204" pitchFamily="34" charset="0"/>
                <a:cs typeface="Arial" panose="020B0604020202020204" pitchFamily="34" charset="0"/>
                <a:hlinkClick r:id="rId4"/>
              </a:rPr>
              <a:t>https://www.ams.usda.gov/rules-regulations/organic/national-list</a:t>
            </a:r>
            <a:r>
              <a:rPr lang="en-US" sz="900" dirty="0">
                <a:solidFill>
                  <a:srgbClr val="10384F"/>
                </a:solidFill>
                <a:latin typeface="Arial" panose="020B0604020202020204" pitchFamily="34" charset="0"/>
                <a:cs typeface="Arial" panose="020B0604020202020204" pitchFamily="34" charset="0"/>
              </a:rPr>
              <a:t> </a:t>
            </a:r>
          </a:p>
        </p:txBody>
      </p:sp>
      <p:graphicFrame>
        <p:nvGraphicFramePr>
          <p:cNvPr id="7" name="Chart 6"/>
          <p:cNvGraphicFramePr/>
          <p:nvPr>
            <p:extLst>
              <p:ext uri="{D42A27DB-BD31-4B8C-83A1-F6EECF244321}">
                <p14:modId xmlns:p14="http://schemas.microsoft.com/office/powerpoint/2010/main" val="360911531"/>
              </p:ext>
            </p:extLst>
          </p:nvPr>
        </p:nvGraphicFramePr>
        <p:xfrm>
          <a:off x="-1155032" y="1034716"/>
          <a:ext cx="8590547" cy="5510462"/>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p:cNvSpPr txBox="1"/>
          <p:nvPr/>
        </p:nvSpPr>
        <p:spPr>
          <a:xfrm>
            <a:off x="1973180" y="4788568"/>
            <a:ext cx="2132315" cy="461665"/>
          </a:xfrm>
          <a:prstGeom prst="rect">
            <a:avLst/>
          </a:prstGeom>
          <a:noFill/>
        </p:spPr>
        <p:txBody>
          <a:bodyPr wrap="none" rtlCol="0">
            <a:spAutoFit/>
          </a:bodyPr>
          <a:lstStyle/>
          <a:p>
            <a:r>
              <a:rPr lang="en-US" sz="2400" b="1" dirty="0">
                <a:solidFill>
                  <a:schemeClr val="bg2"/>
                </a:solidFill>
                <a:latin typeface="Arial" panose="020B0604020202020204" pitchFamily="34" charset="0"/>
                <a:cs typeface="Arial" panose="020B0604020202020204" pitchFamily="34" charset="0"/>
              </a:rPr>
              <a:t>Conventional</a:t>
            </a:r>
          </a:p>
        </p:txBody>
      </p:sp>
      <p:sp>
        <p:nvSpPr>
          <p:cNvPr id="9" name="TextBox 8"/>
          <p:cNvSpPr txBox="1"/>
          <p:nvPr/>
        </p:nvSpPr>
        <p:spPr>
          <a:xfrm>
            <a:off x="3352802" y="1548063"/>
            <a:ext cx="1346844" cy="461665"/>
          </a:xfrm>
          <a:prstGeom prst="rect">
            <a:avLst/>
          </a:prstGeom>
          <a:noFill/>
        </p:spPr>
        <p:txBody>
          <a:bodyPr wrap="none" rtlCol="0">
            <a:spAutoFit/>
          </a:bodyPr>
          <a:lstStyle/>
          <a:p>
            <a:r>
              <a:rPr lang="en-US" sz="2400" b="1" dirty="0">
                <a:solidFill>
                  <a:srgbClr val="0091DF"/>
                </a:solidFill>
                <a:latin typeface="Arial" panose="020B0604020202020204" pitchFamily="34" charset="0"/>
                <a:cs typeface="Arial" panose="020B0604020202020204" pitchFamily="34" charset="0"/>
              </a:rPr>
              <a:t>Organic</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66700" y="204265"/>
            <a:ext cx="8001000" cy="71596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66B512"/>
                </a:solidFill>
                <a:effectLst/>
                <a:uLnTx/>
                <a:uFillTx/>
                <a:latin typeface="Arial" panose="020B0604020202020204" pitchFamily="34" charset="0"/>
                <a:ea typeface="Verdana" pitchFamily="34" charset="0"/>
                <a:cs typeface="Arial" panose="020B0604020202020204" pitchFamily="34" charset="0"/>
              </a:rPr>
              <a:t>Organic and Conventional Farming:</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66B512"/>
                </a:solidFill>
                <a:effectLst/>
                <a:uLnTx/>
                <a:uFillTx/>
                <a:latin typeface="Arial" panose="020B0604020202020204" pitchFamily="34" charset="0"/>
                <a:ea typeface="Verdana" pitchFamily="34" charset="0"/>
                <a:cs typeface="Arial" panose="020B0604020202020204" pitchFamily="34" charset="0"/>
              </a:rPr>
              <a:t>The Highlights</a:t>
            </a:r>
          </a:p>
        </p:txBody>
      </p:sp>
      <p:sp>
        <p:nvSpPr>
          <p:cNvPr id="2" name="Rectangle 1">
            <a:extLst>
              <a:ext uri="{FF2B5EF4-FFF2-40B4-BE49-F238E27FC236}">
                <a16:creationId xmlns:a16="http://schemas.microsoft.com/office/drawing/2014/main" id="{49D332AF-102F-47CE-BFBF-873B11936015}"/>
              </a:ext>
            </a:extLst>
          </p:cNvPr>
          <p:cNvSpPr/>
          <p:nvPr/>
        </p:nvSpPr>
        <p:spPr>
          <a:xfrm>
            <a:off x="367255" y="878533"/>
            <a:ext cx="8001000" cy="489364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1E4459"/>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E4459"/>
                </a:solidFill>
                <a:effectLst/>
                <a:uLnTx/>
                <a:uFillTx/>
                <a:latin typeface="Arial" panose="020B0604020202020204" pitchFamily="34" charset="0"/>
                <a:ea typeface="+mn-ea"/>
                <a:cs typeface="Arial" panose="020B0604020202020204" pitchFamily="34" charset="0"/>
              </a:rPr>
              <a:t>Both conventional and organic farming use modern crop protection products.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1E4459"/>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E4459"/>
                </a:solidFill>
                <a:effectLst/>
                <a:uLnTx/>
                <a:uFillTx/>
                <a:latin typeface="Arial" panose="020B0604020202020204" pitchFamily="34" charset="0"/>
                <a:ea typeface="+mn-ea"/>
                <a:cs typeface="Arial" panose="020B0604020202020204" pitchFamily="34" charset="0"/>
              </a:rPr>
              <a:t>Conventional and organic foods are equally nutritious.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1E4459"/>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E4459"/>
                </a:solidFill>
                <a:effectLst/>
                <a:uLnTx/>
                <a:uFillTx/>
                <a:latin typeface="Arial" panose="020B0604020202020204" pitchFamily="34" charset="0"/>
                <a:ea typeface="+mn-ea"/>
                <a:cs typeface="Arial" panose="020B0604020202020204" pitchFamily="34" charset="0"/>
              </a:rPr>
              <a:t>Conventional farming produces higher yields.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1E4459"/>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E4459"/>
                </a:solidFill>
                <a:effectLst/>
                <a:uLnTx/>
                <a:uFillTx/>
                <a:latin typeface="Arial" panose="020B0604020202020204" pitchFamily="34" charset="0"/>
                <a:ea typeface="+mn-ea"/>
                <a:cs typeface="Arial" panose="020B0604020202020204" pitchFamily="34" charset="0"/>
              </a:rPr>
              <a:t>Farmers need customized agronomic solutions.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1E4459"/>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E4459"/>
                </a:solidFill>
                <a:effectLst/>
                <a:uLnTx/>
                <a:uFillTx/>
                <a:latin typeface="Arial" panose="020B0604020202020204" pitchFamily="34" charset="0"/>
                <a:ea typeface="+mn-ea"/>
                <a:cs typeface="Arial" panose="020B0604020202020204" pitchFamily="34" charset="0"/>
              </a:rPr>
              <a:t>Conventional food is just as safe as organic food.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1E4459"/>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E4459"/>
                </a:solidFill>
                <a:effectLst/>
                <a:uLnTx/>
                <a:uFillTx/>
                <a:latin typeface="Arial" panose="020B0604020202020204" pitchFamily="34" charset="0"/>
                <a:ea typeface="+mn-ea"/>
                <a:cs typeface="Arial" panose="020B0604020202020204" pitchFamily="34" charset="0"/>
              </a:rPr>
              <a:t>Modern agriculture is sustainable.</a:t>
            </a:r>
          </a:p>
        </p:txBody>
      </p:sp>
      <p:sp>
        <p:nvSpPr>
          <p:cNvPr id="3" name="TextBox 2">
            <a:hlinkClick r:id="rId3"/>
            <a:extLst>
              <a:ext uri="{FF2B5EF4-FFF2-40B4-BE49-F238E27FC236}">
                <a16:creationId xmlns:a16="http://schemas.microsoft.com/office/drawing/2014/main" id="{A81A07E6-7C1F-4DF7-863F-79F9BEDE529A}"/>
              </a:ext>
            </a:extLst>
          </p:cNvPr>
          <p:cNvSpPr txBox="1"/>
          <p:nvPr/>
        </p:nvSpPr>
        <p:spPr>
          <a:xfrm>
            <a:off x="367255" y="6561179"/>
            <a:ext cx="5024761"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solidFill>
                  <a:srgbClr val="494949"/>
                </a:solidFill>
                <a:latin typeface="Arial" panose="020B0604020202020204" pitchFamily="34" charset="0"/>
                <a:cs typeface="Arial" panose="020B0604020202020204" pitchFamily="34" charset="0"/>
              </a:rPr>
              <a:t>Source</a:t>
            </a:r>
            <a:r>
              <a:rPr kumimoji="0" lang="en-US" sz="900" b="0" i="0" u="none" strike="noStrike" kern="1200" cap="none" spc="0" normalizeH="0" baseline="0" noProof="0" dirty="0">
                <a:ln>
                  <a:noFill/>
                </a:ln>
                <a:solidFill>
                  <a:srgbClr val="494949"/>
                </a:solidFill>
                <a:effectLst/>
                <a:uLnTx/>
                <a:uFillTx/>
                <a:latin typeface="Arial" panose="020B0604020202020204" pitchFamily="34" charset="0"/>
                <a:cs typeface="Arial" panose="020B0604020202020204" pitchFamily="34" charset="0"/>
              </a:rPr>
              <a:t>: </a:t>
            </a:r>
            <a:r>
              <a:rPr kumimoji="0" lang="en-US" sz="900" b="0" i="0" u="none" strike="noStrike" kern="1200" cap="none" spc="0" normalizeH="0" baseline="0" noProof="0" dirty="0">
                <a:ln>
                  <a:noFill/>
                </a:ln>
                <a:solidFill>
                  <a:srgbClr val="494949"/>
                </a:solidFill>
                <a:effectLst/>
                <a:uLnTx/>
                <a:uFillTx/>
                <a:latin typeface="Arial" panose="020B0604020202020204" pitchFamily="34" charset="0"/>
                <a:cs typeface="Arial" panose="020B0604020202020204" pitchFamily="34" charset="0"/>
                <a:hlinkClick r:id="rId3"/>
              </a:rPr>
              <a:t>Conventional and Organic Ag Fact Sheet – Bayer</a:t>
            </a:r>
            <a:r>
              <a:rPr kumimoji="0" lang="en-US" sz="900" b="0" i="0" u="none" strike="noStrike" kern="1200" cap="none" spc="0" normalizeH="0" baseline="0" noProof="0" dirty="0">
                <a:ln>
                  <a:noFill/>
                </a:ln>
                <a:solidFill>
                  <a:srgbClr val="494949"/>
                </a:solidFill>
                <a:effectLst/>
                <a:uLnTx/>
                <a:uFillTx/>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4223780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013032" cy="639762"/>
          </a:xfrm>
        </p:spPr>
        <p:txBody>
          <a:bodyPr>
            <a:normAutofit fontScale="90000"/>
          </a:bodyPr>
          <a:lstStyle/>
          <a:p>
            <a:pPr algn="l"/>
            <a:r>
              <a:rPr lang="en-US" b="1" dirty="0"/>
              <a:t>What is in a Tank?</a:t>
            </a:r>
          </a:p>
        </p:txBody>
      </p:sp>
      <p:pic>
        <p:nvPicPr>
          <p:cNvPr id="1026" name="Picture 2"/>
          <p:cNvPicPr>
            <a:picLocks noChangeAspect="1" noChangeArrowheads="1"/>
          </p:cNvPicPr>
          <p:nvPr/>
        </p:nvPicPr>
        <p:blipFill>
          <a:blip r:embed="rId3" cstate="print"/>
          <a:srcRect/>
          <a:stretch>
            <a:fillRect/>
          </a:stretch>
        </p:blipFill>
        <p:spPr bwMode="auto">
          <a:xfrm>
            <a:off x="454924" y="1210841"/>
            <a:ext cx="7896094" cy="4540254"/>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1960" y="6577489"/>
            <a:ext cx="5696465" cy="400110"/>
          </a:xfrm>
          <a:prstGeom prst="rect">
            <a:avLst/>
          </a:prstGeom>
        </p:spPr>
        <p:txBody>
          <a:bodyPr wrap="square">
            <a:spAutoFit/>
          </a:bodyPr>
          <a:lstStyle/>
          <a:p>
            <a:r>
              <a:rPr lang="en-US" sz="1000" dirty="0">
                <a:latin typeface="Arial" panose="020B0604020202020204" pitchFamily="34" charset="0"/>
                <a:cs typeface="Arial" panose="020B0604020202020204" pitchFamily="34" charset="0"/>
              </a:rPr>
              <a:t>Source: </a:t>
            </a:r>
            <a:r>
              <a:rPr lang="en-US" sz="1000" dirty="0">
                <a:latin typeface="Arial" panose="020B0604020202020204" pitchFamily="34" charset="0"/>
                <a:cs typeface="Arial" panose="020B0604020202020204" pitchFamily="34" charset="0"/>
                <a:hlinkClick r:id="rId3"/>
              </a:rPr>
              <a:t>https://www.epa.gov/safepestcontrol/food-and-pesticides</a:t>
            </a:r>
            <a:endParaRPr lang="en-US" sz="1000" dirty="0">
              <a:latin typeface="Arial" panose="020B0604020202020204" pitchFamily="34" charset="0"/>
              <a:cs typeface="Arial" panose="020B0604020202020204" pitchFamily="34" charset="0"/>
            </a:endParaRPr>
          </a:p>
          <a:p>
            <a:endParaRPr lang="en-US" sz="1000" dirty="0"/>
          </a:p>
        </p:txBody>
      </p:sp>
      <p:sp>
        <p:nvSpPr>
          <p:cNvPr id="6" name="Title 1"/>
          <p:cNvSpPr>
            <a:spLocks noGrp="1"/>
          </p:cNvSpPr>
          <p:nvPr>
            <p:ph type="title"/>
          </p:nvPr>
        </p:nvSpPr>
        <p:spPr>
          <a:xfrm>
            <a:off x="409074" y="329262"/>
            <a:ext cx="8013032" cy="639762"/>
          </a:xfrm>
        </p:spPr>
        <p:txBody>
          <a:bodyPr>
            <a:normAutofit fontScale="90000"/>
          </a:bodyPr>
          <a:lstStyle/>
          <a:p>
            <a:pPr algn="l"/>
            <a:r>
              <a:rPr lang="en-US" b="1" dirty="0"/>
              <a:t>Pesticide Safety</a:t>
            </a:r>
          </a:p>
        </p:txBody>
      </p:sp>
      <p:pic>
        <p:nvPicPr>
          <p:cNvPr id="4" name="Picture 2" descr="http://upload.wikimedia.org/wikipedia/commons/3/37/USDA_logo.png"/>
          <p:cNvPicPr>
            <a:picLocks noChangeAspect="1" noChangeArrowheads="1"/>
          </p:cNvPicPr>
          <p:nvPr/>
        </p:nvPicPr>
        <p:blipFill>
          <a:blip r:embed="rId4" cstate="print"/>
          <a:srcRect/>
          <a:stretch>
            <a:fillRect/>
          </a:stretch>
        </p:blipFill>
        <p:spPr bwMode="auto">
          <a:xfrm>
            <a:off x="727103" y="1361644"/>
            <a:ext cx="1752120" cy="1208358"/>
          </a:xfrm>
          <a:prstGeom prst="rect">
            <a:avLst/>
          </a:prstGeom>
          <a:noFill/>
        </p:spPr>
      </p:pic>
      <p:sp>
        <p:nvSpPr>
          <p:cNvPr id="5" name="TextBox 4"/>
          <p:cNvSpPr txBox="1"/>
          <p:nvPr/>
        </p:nvSpPr>
        <p:spPr>
          <a:xfrm>
            <a:off x="375925" y="2858380"/>
            <a:ext cx="2514600" cy="1200329"/>
          </a:xfrm>
          <a:prstGeom prst="rect">
            <a:avLst/>
          </a:prstGeom>
          <a:noFill/>
        </p:spPr>
        <p:txBody>
          <a:bodyPr wrap="square" rtlCol="0">
            <a:spAutoFit/>
          </a:bodyPr>
          <a:lstStyle/>
          <a:p>
            <a:pPr algn="ctr">
              <a:spcAft>
                <a:spcPts val="600"/>
              </a:spcAft>
            </a:pPr>
            <a:r>
              <a:rPr lang="en-US" b="1" dirty="0">
                <a:solidFill>
                  <a:srgbClr val="66B512"/>
                </a:solidFill>
                <a:latin typeface="Arial" panose="020B0604020202020204" pitchFamily="34" charset="0"/>
                <a:ea typeface="Verdana" pitchFamily="34" charset="0"/>
                <a:cs typeface="Arial" panose="020B0604020202020204" pitchFamily="34" charset="0"/>
              </a:rPr>
              <a:t>What pesticides can be detected on which foods and at what levels?</a:t>
            </a:r>
          </a:p>
        </p:txBody>
      </p:sp>
      <p:pic>
        <p:nvPicPr>
          <p:cNvPr id="7" name="Picture 4" descr="http://www.fda.gov/graphics/FDAlogos1999/graphics/logo1c.gif"/>
          <p:cNvPicPr>
            <a:picLocks noChangeAspect="1" noChangeArrowheads="1"/>
          </p:cNvPicPr>
          <p:nvPr/>
        </p:nvPicPr>
        <p:blipFill>
          <a:blip r:embed="rId5" cstate="print"/>
          <a:srcRect/>
          <a:stretch>
            <a:fillRect/>
          </a:stretch>
        </p:blipFill>
        <p:spPr bwMode="auto">
          <a:xfrm>
            <a:off x="3196024" y="1430600"/>
            <a:ext cx="2293811" cy="1070446"/>
          </a:xfrm>
          <a:prstGeom prst="rect">
            <a:avLst/>
          </a:prstGeom>
          <a:noFill/>
        </p:spPr>
      </p:pic>
      <p:sp>
        <p:nvSpPr>
          <p:cNvPr id="8" name="TextBox 7"/>
          <p:cNvSpPr txBox="1"/>
          <p:nvPr/>
        </p:nvSpPr>
        <p:spPr>
          <a:xfrm>
            <a:off x="2983830" y="2858380"/>
            <a:ext cx="2862470" cy="923330"/>
          </a:xfrm>
          <a:prstGeom prst="rect">
            <a:avLst/>
          </a:prstGeom>
          <a:noFill/>
        </p:spPr>
        <p:txBody>
          <a:bodyPr wrap="square" rtlCol="0">
            <a:spAutoFit/>
          </a:bodyPr>
          <a:lstStyle/>
          <a:p>
            <a:pPr algn="ctr">
              <a:spcAft>
                <a:spcPts val="600"/>
              </a:spcAft>
            </a:pPr>
            <a:r>
              <a:rPr lang="en-US" b="1" dirty="0">
                <a:solidFill>
                  <a:srgbClr val="66B512"/>
                </a:solidFill>
                <a:latin typeface="Arial" panose="020B0604020202020204" pitchFamily="34" charset="0"/>
                <a:ea typeface="Verdana" pitchFamily="34" charset="0"/>
                <a:cs typeface="Arial" panose="020B0604020202020204" pitchFamily="34" charset="0"/>
              </a:rPr>
              <a:t>Are the detectable residues approved for use in the U.S.?</a:t>
            </a:r>
          </a:p>
        </p:txBody>
      </p:sp>
      <p:pic>
        <p:nvPicPr>
          <p:cNvPr id="9" name="Picture 6" descr="http://netrightdaily.com/wp-content/uploads/2010/06/EPA-Logo.jpg"/>
          <p:cNvPicPr>
            <a:picLocks noChangeAspect="1" noChangeArrowheads="1"/>
          </p:cNvPicPr>
          <p:nvPr/>
        </p:nvPicPr>
        <p:blipFill>
          <a:blip r:embed="rId6" cstate="print"/>
          <a:srcRect/>
          <a:stretch>
            <a:fillRect/>
          </a:stretch>
        </p:blipFill>
        <p:spPr bwMode="auto">
          <a:xfrm>
            <a:off x="6445017" y="1200144"/>
            <a:ext cx="1531359" cy="1531359"/>
          </a:xfrm>
          <a:prstGeom prst="rect">
            <a:avLst/>
          </a:prstGeom>
          <a:noFill/>
        </p:spPr>
      </p:pic>
      <p:sp>
        <p:nvSpPr>
          <p:cNvPr id="10" name="TextBox 9"/>
          <p:cNvSpPr txBox="1"/>
          <p:nvPr/>
        </p:nvSpPr>
        <p:spPr>
          <a:xfrm>
            <a:off x="5762897" y="2858380"/>
            <a:ext cx="2895600" cy="1754326"/>
          </a:xfrm>
          <a:prstGeom prst="rect">
            <a:avLst/>
          </a:prstGeom>
          <a:noFill/>
        </p:spPr>
        <p:txBody>
          <a:bodyPr wrap="square" rtlCol="0">
            <a:spAutoFit/>
          </a:bodyPr>
          <a:lstStyle/>
          <a:p>
            <a:pPr algn="ctr">
              <a:spcAft>
                <a:spcPts val="600"/>
              </a:spcAft>
            </a:pPr>
            <a:r>
              <a:rPr lang="en-US" b="1" dirty="0">
                <a:solidFill>
                  <a:srgbClr val="66B512"/>
                </a:solidFill>
                <a:latin typeface="Arial" panose="020B0604020202020204" pitchFamily="34" charset="0"/>
                <a:ea typeface="Verdana" pitchFamily="34" charset="0"/>
                <a:cs typeface="Arial" panose="020B0604020202020204" pitchFamily="34" charset="0"/>
              </a:rPr>
              <a:t>Are the allowed uses safe for human health and the environment?  Are detectable residues below levels that would raise a safety concern?</a:t>
            </a:r>
            <a:endParaRPr lang="en-US" sz="1600" dirty="0">
              <a:solidFill>
                <a:srgbClr val="66B512"/>
              </a:solidFill>
              <a:latin typeface="Arial" panose="020B0604020202020204" pitchFamily="34" charset="0"/>
              <a:ea typeface="Verdana" pitchFamily="34" charset="0"/>
              <a:cs typeface="Arial" panose="020B0604020202020204" pitchFamily="34" charset="0"/>
            </a:endParaRPr>
          </a:p>
        </p:txBody>
      </p:sp>
      <p:sp>
        <p:nvSpPr>
          <p:cNvPr id="11" name="TextBox 10"/>
          <p:cNvSpPr txBox="1"/>
          <p:nvPr/>
        </p:nvSpPr>
        <p:spPr>
          <a:xfrm>
            <a:off x="409074" y="5574631"/>
            <a:ext cx="7916779" cy="954107"/>
          </a:xfrm>
          <a:prstGeom prst="rect">
            <a:avLst/>
          </a:prstGeom>
          <a:noFill/>
        </p:spPr>
        <p:txBody>
          <a:bodyPr wrap="square" rtlCol="0">
            <a:spAutoFit/>
          </a:bodyPr>
          <a:lstStyle/>
          <a:p>
            <a:pPr algn="ctr"/>
            <a:r>
              <a:rPr lang="en-US" sz="2800" b="1" dirty="0">
                <a:solidFill>
                  <a:srgbClr val="10384F"/>
                </a:solidFill>
                <a:latin typeface="Arial" panose="020B0604020202020204" pitchFamily="34" charset="0"/>
                <a:cs typeface="Arial" panose="020B0604020202020204" pitchFamily="34" charset="0"/>
              </a:rPr>
              <a:t>Farmers receive training and certification as required by their state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3360" y="6562249"/>
            <a:ext cx="5658365" cy="246221"/>
          </a:xfrm>
          <a:prstGeom prst="rect">
            <a:avLst/>
          </a:prstGeom>
        </p:spPr>
        <p:txBody>
          <a:bodyPr wrap="square">
            <a:spAutoFit/>
          </a:bodyPr>
          <a:lstStyle/>
          <a:p>
            <a:r>
              <a:rPr lang="en-US" sz="1000" dirty="0">
                <a:solidFill>
                  <a:srgbClr val="10384F"/>
                </a:solidFill>
                <a:latin typeface="Arial" panose="020B0604020202020204" pitchFamily="34" charset="0"/>
                <a:cs typeface="Arial" panose="020B0604020202020204" pitchFamily="34" charset="0"/>
              </a:rPr>
              <a:t>Source: </a:t>
            </a:r>
            <a:r>
              <a:rPr lang="en-US" sz="1000" dirty="0">
                <a:solidFill>
                  <a:srgbClr val="10384F"/>
                </a:solidFill>
                <a:latin typeface="Arial" panose="020B0604020202020204" pitchFamily="34" charset="0"/>
                <a:cs typeface="Arial" panose="020B0604020202020204" pitchFamily="34" charset="0"/>
                <a:hlinkClick r:id="rId3"/>
              </a:rPr>
              <a:t>https://www.epa.gov/pesticide-registration/about-pesticide-registration</a:t>
            </a:r>
            <a:r>
              <a:rPr lang="en-US" sz="1000" dirty="0">
                <a:solidFill>
                  <a:srgbClr val="10384F"/>
                </a:solidFill>
                <a:latin typeface="Arial" panose="020B0604020202020204" pitchFamily="34" charset="0"/>
                <a:cs typeface="Arial" panose="020B0604020202020204" pitchFamily="34" charset="0"/>
              </a:rPr>
              <a:t> </a:t>
            </a:r>
          </a:p>
        </p:txBody>
      </p:sp>
      <p:sp>
        <p:nvSpPr>
          <p:cNvPr id="6" name="Title 1"/>
          <p:cNvSpPr>
            <a:spLocks noGrp="1"/>
          </p:cNvSpPr>
          <p:nvPr>
            <p:ph type="title"/>
          </p:nvPr>
        </p:nvSpPr>
        <p:spPr>
          <a:xfrm>
            <a:off x="457200" y="274638"/>
            <a:ext cx="8013032" cy="639762"/>
          </a:xfrm>
        </p:spPr>
        <p:txBody>
          <a:bodyPr>
            <a:normAutofit fontScale="90000"/>
          </a:bodyPr>
          <a:lstStyle/>
          <a:p>
            <a:pPr algn="l"/>
            <a:r>
              <a:rPr lang="en-US" b="1" dirty="0"/>
              <a:t>Assessing Pesticide Safety</a:t>
            </a:r>
          </a:p>
        </p:txBody>
      </p:sp>
      <p:pic>
        <p:nvPicPr>
          <p:cNvPr id="12" name="Picture 11" descr="3_15_BioAg_Broad Testing Icon.jpg"/>
          <p:cNvPicPr>
            <a:picLocks noChangeAspect="1"/>
          </p:cNvPicPr>
          <p:nvPr/>
        </p:nvPicPr>
        <p:blipFill>
          <a:blip r:embed="rId4" cstate="print">
            <a:clrChange>
              <a:clrFrom>
                <a:srgbClr val="C2D897"/>
              </a:clrFrom>
              <a:clrTo>
                <a:srgbClr val="C2D897">
                  <a:alpha val="0"/>
                </a:srgbClr>
              </a:clrTo>
            </a:clrChange>
          </a:blip>
          <a:stretch>
            <a:fillRect/>
          </a:stretch>
        </p:blipFill>
        <p:spPr>
          <a:xfrm>
            <a:off x="714718" y="1977080"/>
            <a:ext cx="3559503" cy="3534033"/>
          </a:xfrm>
          <a:prstGeom prst="rect">
            <a:avLst/>
          </a:prstGeom>
        </p:spPr>
      </p:pic>
      <p:sp>
        <p:nvSpPr>
          <p:cNvPr id="13" name="TextBox 12"/>
          <p:cNvSpPr txBox="1"/>
          <p:nvPr/>
        </p:nvSpPr>
        <p:spPr>
          <a:xfrm>
            <a:off x="4645876" y="1431633"/>
            <a:ext cx="3531286" cy="2308324"/>
          </a:xfrm>
          <a:prstGeom prst="rect">
            <a:avLst/>
          </a:prstGeom>
          <a:noFill/>
        </p:spPr>
        <p:txBody>
          <a:bodyPr wrap="square" rtlCol="0">
            <a:spAutoFit/>
          </a:bodyPr>
          <a:lstStyle/>
          <a:p>
            <a:r>
              <a:rPr lang="en-US" sz="2400" dirty="0">
                <a:solidFill>
                  <a:srgbClr val="10384F"/>
                </a:solidFill>
                <a:latin typeface="Arial" panose="020B0604020202020204" pitchFamily="34" charset="0"/>
                <a:cs typeface="Arial" panose="020B0604020202020204" pitchFamily="34" charset="0"/>
              </a:rPr>
              <a:t>Everything, including water, can be hazardous at some level. </a:t>
            </a:r>
          </a:p>
          <a:p>
            <a:endParaRPr lang="en-US" sz="2400" dirty="0">
              <a:solidFill>
                <a:srgbClr val="10384F"/>
              </a:solidFill>
              <a:latin typeface="Arial" panose="020B0604020202020204" pitchFamily="34" charset="0"/>
              <a:cs typeface="Arial" panose="020B0604020202020204" pitchFamily="34" charset="0"/>
            </a:endParaRPr>
          </a:p>
          <a:p>
            <a:r>
              <a:rPr lang="en-US" sz="2400" dirty="0">
                <a:solidFill>
                  <a:srgbClr val="10384F"/>
                </a:solidFill>
                <a:latin typeface="Arial" panose="020B0604020202020204" pitchFamily="34" charset="0"/>
                <a:cs typeface="Arial" panose="020B0604020202020204" pitchFamily="34" charset="0"/>
              </a:rPr>
              <a:t>It is the exposure (dose) that matters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013032" cy="63976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66B512"/>
                </a:solidFill>
                <a:effectLst/>
                <a:uLnTx/>
                <a:uFillTx/>
                <a:latin typeface="Arial" panose="020B0604020202020204" pitchFamily="34" charset="0"/>
                <a:ea typeface="+mj-ea"/>
                <a:cs typeface="Arial" panose="020B0604020202020204" pitchFamily="34" charset="0"/>
              </a:rPr>
              <a:t>Precision Plays in Important Role When Applying Pesticides</a:t>
            </a:r>
            <a:endParaRPr kumimoji="0" lang="en-US" sz="2800" b="1" i="0" u="none" strike="sngStrike" kern="1200" cap="none" spc="0" normalizeH="0" baseline="0" noProof="0" dirty="0">
              <a:ln>
                <a:noFill/>
              </a:ln>
              <a:solidFill>
                <a:srgbClr val="66B512"/>
              </a:solidFill>
              <a:effectLst/>
              <a:uLnTx/>
              <a:uFillTx/>
              <a:latin typeface="Arial" panose="020B0604020202020204" pitchFamily="34" charset="0"/>
              <a:ea typeface="+mj-ea"/>
              <a:cs typeface="Arial" panose="020B0604020202020204" pitchFamily="34" charset="0"/>
            </a:endParaRPr>
          </a:p>
        </p:txBody>
      </p:sp>
      <p:pic>
        <p:nvPicPr>
          <p:cNvPr id="6" name="Picture 5" descr="10428249_10153003974458683_237969400655626030_o.jpg"/>
          <p:cNvPicPr>
            <a:picLocks noChangeAspect="1"/>
          </p:cNvPicPr>
          <p:nvPr/>
        </p:nvPicPr>
        <p:blipFill>
          <a:blip r:embed="rId3" cstate="print"/>
          <a:stretch>
            <a:fillRect/>
          </a:stretch>
        </p:blipFill>
        <p:spPr>
          <a:xfrm>
            <a:off x="1010653" y="1281363"/>
            <a:ext cx="6617368" cy="496302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013032" cy="63976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66B512"/>
                </a:solidFill>
                <a:effectLst/>
                <a:uLnTx/>
                <a:uFillTx/>
                <a:latin typeface="Arial" panose="020B0604020202020204" pitchFamily="34" charset="0"/>
                <a:ea typeface="+mj-ea"/>
                <a:cs typeface="Arial" panose="020B0604020202020204" pitchFamily="34" charset="0"/>
              </a:rPr>
              <a:t>Learn More…</a:t>
            </a:r>
          </a:p>
        </p:txBody>
      </p:sp>
      <p:pic>
        <p:nvPicPr>
          <p:cNvPr id="6" name="Picture 5">
            <a:hlinkClick r:id="rId3"/>
            <a:extLst>
              <a:ext uri="{FF2B5EF4-FFF2-40B4-BE49-F238E27FC236}">
                <a16:creationId xmlns:a16="http://schemas.microsoft.com/office/drawing/2014/main" id="{6492DB0E-BF90-413C-9983-AF3F943942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562" y="1783952"/>
            <a:ext cx="8266670" cy="401948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47625"/>
            <a:ext cx="8153400" cy="1219200"/>
          </a:xfrm>
        </p:spPr>
        <p:txBody>
          <a:bodyPr/>
          <a:lstStyle/>
          <a:p>
            <a:pPr algn="l"/>
            <a:r>
              <a:rPr lang="en-US" sz="2800" b="1" dirty="0"/>
              <a:t>Presenter Notes</a:t>
            </a:r>
          </a:p>
        </p:txBody>
      </p:sp>
      <p:sp>
        <p:nvSpPr>
          <p:cNvPr id="4" name="TextBox 3"/>
          <p:cNvSpPr txBox="1"/>
          <p:nvPr/>
        </p:nvSpPr>
        <p:spPr>
          <a:xfrm>
            <a:off x="304800" y="1371600"/>
            <a:ext cx="8153400" cy="4524315"/>
          </a:xfrm>
          <a:prstGeom prst="rect">
            <a:avLst/>
          </a:prstGeom>
          <a:noFill/>
        </p:spPr>
        <p:txBody>
          <a:bodyPr wrap="square" rtlCol="0">
            <a:spAutoFit/>
          </a:bodyPr>
          <a:lstStyle/>
          <a:p>
            <a:r>
              <a:rPr lang="en-US" sz="2400" dirty="0">
                <a:solidFill>
                  <a:srgbClr val="10384F"/>
                </a:solidFill>
                <a:latin typeface="Arial" panose="020B0604020202020204" pitchFamily="34" charset="0"/>
                <a:cs typeface="Arial" panose="020B0604020202020204" pitchFamily="34" charset="0"/>
              </a:rPr>
              <a:t>Thank you for communicating modern agriculture.</a:t>
            </a:r>
          </a:p>
          <a:p>
            <a:endParaRPr lang="en-US" sz="2400" dirty="0">
              <a:solidFill>
                <a:srgbClr val="10384F"/>
              </a:solidFill>
              <a:latin typeface="Arial" panose="020B0604020202020204" pitchFamily="34" charset="0"/>
              <a:cs typeface="Arial" panose="020B0604020202020204" pitchFamily="34" charset="0"/>
            </a:endParaRPr>
          </a:p>
          <a:p>
            <a:r>
              <a:rPr lang="en-US" sz="2400" dirty="0">
                <a:solidFill>
                  <a:srgbClr val="10384F"/>
                </a:solidFill>
                <a:latin typeface="Arial" panose="020B0604020202020204" pitchFamily="34" charset="0"/>
                <a:cs typeface="Arial" panose="020B0604020202020204" pitchFamily="34" charset="0"/>
              </a:rPr>
              <a:t>Customize this presentation for your audience. Insert your brand logo, contact information, re-arrange slides, and so forth.</a:t>
            </a:r>
            <a:br>
              <a:rPr lang="en-US" sz="2400" dirty="0">
                <a:solidFill>
                  <a:srgbClr val="10384F"/>
                </a:solidFill>
                <a:latin typeface="Arial" panose="020B0604020202020204" pitchFamily="34" charset="0"/>
                <a:cs typeface="Arial" panose="020B0604020202020204" pitchFamily="34" charset="0"/>
              </a:rPr>
            </a:br>
            <a:br>
              <a:rPr lang="en-US" sz="2400" dirty="0">
                <a:solidFill>
                  <a:srgbClr val="10384F"/>
                </a:solidFill>
                <a:latin typeface="Arial" panose="020B0604020202020204" pitchFamily="34" charset="0"/>
                <a:cs typeface="Arial" panose="020B0604020202020204" pitchFamily="34" charset="0"/>
              </a:rPr>
            </a:br>
            <a:r>
              <a:rPr lang="en-US" sz="2400" dirty="0">
                <a:solidFill>
                  <a:srgbClr val="10384F"/>
                </a:solidFill>
                <a:latin typeface="Arial" panose="020B0604020202020204" pitchFamily="34" charset="0"/>
                <a:cs typeface="Arial" panose="020B0604020202020204" pitchFamily="34" charset="0"/>
              </a:rPr>
              <a:t>Please contact </a:t>
            </a:r>
            <a:r>
              <a:rPr lang="en-US" sz="2400" dirty="0">
                <a:solidFill>
                  <a:srgbClr val="10384F"/>
                </a:solidFill>
                <a:latin typeface="Arial" panose="020B0604020202020204" pitchFamily="34" charset="0"/>
                <a:cs typeface="Arial" panose="020B0604020202020204" pitchFamily="34" charset="0"/>
                <a:hlinkClick r:id="rId2"/>
              </a:rPr>
              <a:t>ScientificResources@bayer.com</a:t>
            </a:r>
            <a:r>
              <a:rPr lang="en-US" sz="2400" dirty="0">
                <a:solidFill>
                  <a:srgbClr val="10384F"/>
                </a:solidFill>
                <a:latin typeface="Arial" panose="020B0604020202020204" pitchFamily="34" charset="0"/>
                <a:cs typeface="Arial" panose="020B0604020202020204" pitchFamily="34" charset="0"/>
              </a:rPr>
              <a:t> with questions or further context about the slide content. </a:t>
            </a:r>
          </a:p>
          <a:p>
            <a:endParaRPr lang="en-US" sz="2400" dirty="0">
              <a:solidFill>
                <a:srgbClr val="10384F"/>
              </a:solidFill>
              <a:latin typeface="Arial" panose="020B0604020202020204" pitchFamily="34" charset="0"/>
              <a:cs typeface="Arial" panose="020B0604020202020204" pitchFamily="34" charset="0"/>
            </a:endParaRPr>
          </a:p>
          <a:p>
            <a:r>
              <a:rPr lang="en-US" sz="2400" dirty="0">
                <a:solidFill>
                  <a:srgbClr val="10384F"/>
                </a:solidFill>
                <a:latin typeface="Arial" panose="020B0604020202020204" pitchFamily="34" charset="0"/>
                <a:cs typeface="Arial" panose="020B0604020202020204" pitchFamily="34" charset="0"/>
              </a:rPr>
              <a:t>Looking for ag resources? </a:t>
            </a:r>
            <a:r>
              <a:rPr lang="en-US" sz="2400" dirty="0">
                <a:solidFill>
                  <a:srgbClr val="10384F"/>
                </a:solidFill>
                <a:latin typeface="Arial" panose="020B0604020202020204" pitchFamily="34" charset="0"/>
                <a:cs typeface="Arial" panose="020B0604020202020204" pitchFamily="34" charset="0"/>
                <a:hlinkClick r:id="rId3"/>
              </a:rPr>
              <a:t>Bayer Crop Science Resource Library</a:t>
            </a:r>
            <a:r>
              <a:rPr lang="en-US" sz="2400" dirty="0">
                <a:solidFill>
                  <a:srgbClr val="10384F"/>
                </a:solidFill>
                <a:latin typeface="Arial" panose="020B0604020202020204" pitchFamily="34" charset="0"/>
                <a:cs typeface="Arial" panose="020B0604020202020204" pitchFamily="34" charset="0"/>
              </a:rPr>
              <a:t>.</a:t>
            </a:r>
          </a:p>
          <a:p>
            <a:endParaRPr lang="en-US" sz="2400" dirty="0">
              <a:solidFill>
                <a:srgbClr val="10384F"/>
              </a:solidFill>
              <a:latin typeface="Arial" panose="020B060402020202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b="1" dirty="0"/>
              <a:t>Presenter Notes</a:t>
            </a:r>
          </a:p>
        </p:txBody>
      </p:sp>
      <p:sp>
        <p:nvSpPr>
          <p:cNvPr id="4" name="TextBox 3"/>
          <p:cNvSpPr txBox="1"/>
          <p:nvPr/>
        </p:nvSpPr>
        <p:spPr>
          <a:xfrm>
            <a:off x="304800" y="1371600"/>
            <a:ext cx="8153400" cy="4524315"/>
          </a:xfrm>
          <a:prstGeom prst="rect">
            <a:avLst/>
          </a:prstGeom>
          <a:noFill/>
        </p:spPr>
        <p:txBody>
          <a:bodyPr wrap="square" rtlCol="0">
            <a:spAutoFit/>
          </a:bodyPr>
          <a:lstStyle/>
          <a:p>
            <a:r>
              <a:rPr lang="en-US" sz="2400" dirty="0">
                <a:solidFill>
                  <a:srgbClr val="10384F"/>
                </a:solidFill>
                <a:latin typeface="Arial" panose="020B0604020202020204" pitchFamily="34" charset="0"/>
                <a:cs typeface="Arial" panose="020B0604020202020204" pitchFamily="34" charset="0"/>
              </a:rPr>
              <a:t>Thank you for communicating modern agriculture.</a:t>
            </a:r>
          </a:p>
          <a:p>
            <a:endParaRPr lang="en-US" sz="2400" dirty="0">
              <a:solidFill>
                <a:srgbClr val="10384F"/>
              </a:solidFill>
              <a:latin typeface="Arial" panose="020B0604020202020204" pitchFamily="34" charset="0"/>
              <a:cs typeface="Arial" panose="020B0604020202020204" pitchFamily="34" charset="0"/>
            </a:endParaRPr>
          </a:p>
          <a:p>
            <a:r>
              <a:rPr lang="en-US" sz="2400" dirty="0">
                <a:solidFill>
                  <a:srgbClr val="10384F"/>
                </a:solidFill>
                <a:latin typeface="Arial" panose="020B0604020202020204" pitchFamily="34" charset="0"/>
                <a:cs typeface="Arial" panose="020B0604020202020204" pitchFamily="34" charset="0"/>
              </a:rPr>
              <a:t>Customize this presentation for your audience. Insert your brand logo, contact information, re-arrange slides, and so forth.</a:t>
            </a:r>
            <a:br>
              <a:rPr lang="en-US" sz="2400" dirty="0">
                <a:solidFill>
                  <a:srgbClr val="10384F"/>
                </a:solidFill>
                <a:latin typeface="Arial" panose="020B0604020202020204" pitchFamily="34" charset="0"/>
                <a:cs typeface="Arial" panose="020B0604020202020204" pitchFamily="34" charset="0"/>
              </a:rPr>
            </a:br>
            <a:br>
              <a:rPr lang="en-US" sz="2400" dirty="0">
                <a:solidFill>
                  <a:srgbClr val="10384F"/>
                </a:solidFill>
                <a:latin typeface="Arial" panose="020B0604020202020204" pitchFamily="34" charset="0"/>
                <a:cs typeface="Arial" panose="020B0604020202020204" pitchFamily="34" charset="0"/>
              </a:rPr>
            </a:br>
            <a:r>
              <a:rPr lang="en-US" sz="2400" dirty="0">
                <a:solidFill>
                  <a:srgbClr val="10384F"/>
                </a:solidFill>
                <a:latin typeface="Arial" panose="020B0604020202020204" pitchFamily="34" charset="0"/>
                <a:cs typeface="Arial" panose="020B0604020202020204" pitchFamily="34" charset="0"/>
              </a:rPr>
              <a:t>Please contact </a:t>
            </a:r>
            <a:r>
              <a:rPr lang="en-US" sz="2400" dirty="0">
                <a:solidFill>
                  <a:srgbClr val="10384F"/>
                </a:solidFill>
                <a:latin typeface="Arial" panose="020B0604020202020204" pitchFamily="34" charset="0"/>
                <a:cs typeface="Arial" panose="020B0604020202020204" pitchFamily="34" charset="0"/>
                <a:hlinkClick r:id="rId2"/>
              </a:rPr>
              <a:t>ScientificResources@bayer.com</a:t>
            </a:r>
            <a:r>
              <a:rPr lang="en-US" sz="2400" dirty="0">
                <a:solidFill>
                  <a:srgbClr val="10384F"/>
                </a:solidFill>
                <a:latin typeface="Arial" panose="020B0604020202020204" pitchFamily="34" charset="0"/>
                <a:cs typeface="Arial" panose="020B0604020202020204" pitchFamily="34" charset="0"/>
              </a:rPr>
              <a:t> with questions or further context about the slide content. </a:t>
            </a:r>
          </a:p>
          <a:p>
            <a:endParaRPr lang="en-US" sz="2400" dirty="0">
              <a:solidFill>
                <a:srgbClr val="10384F"/>
              </a:solidFill>
              <a:latin typeface="Arial" panose="020B0604020202020204" pitchFamily="34" charset="0"/>
              <a:cs typeface="Arial" panose="020B0604020202020204" pitchFamily="34" charset="0"/>
            </a:endParaRPr>
          </a:p>
          <a:p>
            <a:r>
              <a:rPr lang="en-US" sz="2400" dirty="0">
                <a:solidFill>
                  <a:srgbClr val="10384F"/>
                </a:solidFill>
                <a:latin typeface="Arial" panose="020B0604020202020204" pitchFamily="34" charset="0"/>
                <a:cs typeface="Arial" panose="020B0604020202020204" pitchFamily="34" charset="0"/>
              </a:rPr>
              <a:t>Looking for ag resources? </a:t>
            </a:r>
            <a:r>
              <a:rPr lang="en-US" sz="2400" dirty="0">
                <a:solidFill>
                  <a:srgbClr val="10384F"/>
                </a:solidFill>
                <a:latin typeface="Arial" panose="020B0604020202020204" pitchFamily="34" charset="0"/>
                <a:cs typeface="Arial" panose="020B0604020202020204" pitchFamily="34" charset="0"/>
                <a:hlinkClick r:id="rId3"/>
              </a:rPr>
              <a:t>Bayer Crop Science Resource Library</a:t>
            </a:r>
            <a:r>
              <a:rPr lang="en-US" sz="2400" dirty="0">
                <a:solidFill>
                  <a:srgbClr val="10384F"/>
                </a:solidFill>
                <a:latin typeface="Arial" panose="020B0604020202020204" pitchFamily="34" charset="0"/>
                <a:cs typeface="Arial" panose="020B0604020202020204" pitchFamily="34" charset="0"/>
              </a:rPr>
              <a:t>.</a:t>
            </a:r>
          </a:p>
          <a:p>
            <a:endParaRPr lang="en-US" sz="2400" dirty="0">
              <a:solidFill>
                <a:srgbClr val="10384F"/>
              </a:solidFill>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9046"/>
            <a:ext cx="7772400" cy="639762"/>
          </a:xfrm>
        </p:spPr>
        <p:txBody>
          <a:bodyPr>
            <a:normAutofit fontScale="90000"/>
          </a:bodyPr>
          <a:lstStyle/>
          <a:p>
            <a:pPr algn="l"/>
            <a:r>
              <a:rPr lang="en-US" b="1" dirty="0"/>
              <a:t>Pesticides are an Integral Part of our World </a:t>
            </a:r>
          </a:p>
        </p:txBody>
      </p:sp>
      <p:sp>
        <p:nvSpPr>
          <p:cNvPr id="4" name="TextBox 3"/>
          <p:cNvSpPr txBox="1"/>
          <p:nvPr/>
        </p:nvSpPr>
        <p:spPr>
          <a:xfrm>
            <a:off x="984740" y="1392702"/>
            <a:ext cx="4934798" cy="4154984"/>
          </a:xfrm>
          <a:prstGeom prst="rect">
            <a:avLst/>
          </a:prstGeom>
          <a:noFill/>
        </p:spPr>
        <p:txBody>
          <a:bodyPr wrap="square" rtlCol="0">
            <a:spAutoFit/>
          </a:bodyPr>
          <a:lstStyle/>
          <a:p>
            <a:r>
              <a:rPr lang="en-US" sz="2400" dirty="0">
                <a:solidFill>
                  <a:srgbClr val="10384F"/>
                </a:solidFill>
                <a:latin typeface="Arial" panose="020B0604020202020204" pitchFamily="34" charset="0"/>
                <a:cs typeface="Arial" panose="020B0604020202020204" pitchFamily="34" charset="0"/>
              </a:rPr>
              <a:t>Pesticides…</a:t>
            </a:r>
          </a:p>
          <a:p>
            <a:pPr marL="463550" indent="-225425"/>
            <a:r>
              <a:rPr lang="en-US" sz="2400" dirty="0">
                <a:solidFill>
                  <a:srgbClr val="10384F"/>
                </a:solidFill>
                <a:latin typeface="Arial" panose="020B0604020202020204" pitchFamily="34" charset="0"/>
                <a:cs typeface="Arial" panose="020B0604020202020204" pitchFamily="34" charset="0"/>
              </a:rPr>
              <a:t>…keep harmful insects and pests out of homes and businesses</a:t>
            </a:r>
          </a:p>
          <a:p>
            <a:pPr marL="463550" indent="-225425"/>
            <a:r>
              <a:rPr lang="en-US" sz="2400" dirty="0">
                <a:solidFill>
                  <a:srgbClr val="10384F"/>
                </a:solidFill>
                <a:latin typeface="Arial" panose="020B0604020202020204" pitchFamily="34" charset="0"/>
                <a:cs typeface="Arial" panose="020B0604020202020204" pitchFamily="34" charset="0"/>
              </a:rPr>
              <a:t>…remove weeds from yards, gardens</a:t>
            </a:r>
          </a:p>
          <a:p>
            <a:pPr marL="463550" indent="-225425"/>
            <a:r>
              <a:rPr lang="en-US" sz="2400" dirty="0">
                <a:solidFill>
                  <a:srgbClr val="10384F"/>
                </a:solidFill>
                <a:latin typeface="Arial" panose="020B0604020202020204" pitchFamily="34" charset="0"/>
                <a:cs typeface="Arial" panose="020B0604020202020204" pitchFamily="34" charset="0"/>
              </a:rPr>
              <a:t>…prevent diseases from infecting household plants and gardens</a:t>
            </a:r>
          </a:p>
          <a:p>
            <a:pPr marL="463550" indent="-225425"/>
            <a:r>
              <a:rPr lang="en-US" sz="2400" dirty="0">
                <a:solidFill>
                  <a:srgbClr val="10384F"/>
                </a:solidFill>
                <a:latin typeface="Arial" panose="020B0604020202020204" pitchFamily="34" charset="0"/>
                <a:cs typeface="Arial" panose="020B0604020202020204" pitchFamily="34" charset="0"/>
              </a:rPr>
              <a:t>…are found in household cleaning agents</a:t>
            </a:r>
          </a:p>
          <a:p>
            <a:endParaRPr lang="en-US" sz="2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5" name="Rectangle 4"/>
          <p:cNvSpPr/>
          <p:nvPr/>
        </p:nvSpPr>
        <p:spPr>
          <a:xfrm>
            <a:off x="0" y="6611779"/>
            <a:ext cx="6239022" cy="246221"/>
          </a:xfrm>
          <a:prstGeom prst="rect">
            <a:avLst/>
          </a:prstGeom>
        </p:spPr>
        <p:txBody>
          <a:bodyPr wrap="square">
            <a:spAutoFit/>
          </a:bodyPr>
          <a:lstStyle/>
          <a:p>
            <a:r>
              <a:rPr lang="en-US" sz="1000" dirty="0">
                <a:solidFill>
                  <a:srgbClr val="10384F"/>
                </a:solidFill>
                <a:latin typeface="Arial" panose="020B0604020202020204" pitchFamily="34" charset="0"/>
                <a:cs typeface="Arial" panose="020B0604020202020204" pitchFamily="34" charset="0"/>
              </a:rPr>
              <a:t>Source: </a:t>
            </a:r>
            <a:r>
              <a:rPr lang="en-US" sz="1000" dirty="0">
                <a:solidFill>
                  <a:srgbClr val="10384F"/>
                </a:solidFill>
                <a:latin typeface="Arial" panose="020B0604020202020204" pitchFamily="34" charset="0"/>
                <a:cs typeface="Arial" panose="020B0604020202020204" pitchFamily="34" charset="0"/>
                <a:hlinkClick r:id="rId3"/>
              </a:rPr>
              <a:t>http://ipm.ncsu.edu/safety/factsheets/pestuse.pdf</a:t>
            </a:r>
            <a:r>
              <a:rPr lang="en-US" sz="1000" dirty="0">
                <a:solidFill>
                  <a:srgbClr val="10384F"/>
                </a:solidFill>
                <a:latin typeface="Arial" panose="020B0604020202020204" pitchFamily="34" charset="0"/>
                <a:cs typeface="Arial" panose="020B0604020202020204" pitchFamily="34" charset="0"/>
              </a:rPr>
              <a:t> </a:t>
            </a:r>
          </a:p>
        </p:txBody>
      </p:sp>
      <p:sp>
        <p:nvSpPr>
          <p:cNvPr id="7" name="Rectangle 2"/>
          <p:cNvSpPr txBox="1">
            <a:spLocks noChangeArrowheads="1"/>
          </p:cNvSpPr>
          <p:nvPr/>
        </p:nvSpPr>
        <p:spPr>
          <a:xfrm>
            <a:off x="447261" y="5465298"/>
            <a:ext cx="8249478" cy="2017157"/>
          </a:xfrm>
          <a:prstGeom prst="rect">
            <a:avLst/>
          </a:prstGeom>
        </p:spPr>
        <p:txBody>
          <a:bodyPr>
            <a:normAutofit fontScale="97500"/>
          </a:bodyPr>
          <a:lstStyle/>
          <a:p>
            <a:pPr marL="0" marR="0" lvl="0" indent="0" algn="ctr" defTabSz="914400" rtl="0" eaLnBrk="0" fontAlgn="auto" latinLnBrk="0" hangingPunct="0">
              <a:lnSpc>
                <a:spcPct val="90000"/>
              </a:lnSpc>
              <a:spcBef>
                <a:spcPts val="0"/>
              </a:spcBef>
              <a:spcAft>
                <a:spcPts val="0"/>
              </a:spcAft>
              <a:buClrTx/>
              <a:buSzTx/>
              <a:buFontTx/>
              <a:buNone/>
              <a:tabLst/>
              <a:defRPr/>
            </a:pPr>
            <a:r>
              <a:rPr kumimoji="0" lang="en-US" sz="2900" b="1" i="0" u="none" strike="noStrike" kern="1200" cap="none" spc="0" normalizeH="0" baseline="0" noProof="0" dirty="0">
                <a:ln>
                  <a:noFill/>
                </a:ln>
                <a:solidFill>
                  <a:srgbClr val="66B512"/>
                </a:solidFill>
                <a:effectLst/>
                <a:uLnTx/>
                <a:uFillTx/>
                <a:latin typeface="Arial" panose="020B0604020202020204" pitchFamily="34" charset="0"/>
                <a:ea typeface="Verdana" panose="020B0604030504040204" pitchFamily="34" charset="0"/>
                <a:cs typeface="Arial" panose="020B0604020202020204" pitchFamily="34" charset="0"/>
              </a:rPr>
              <a:t>85% of all U.S. </a:t>
            </a:r>
            <a:r>
              <a:rPr lang="en-US" sz="2900" b="1" dirty="0">
                <a:solidFill>
                  <a:srgbClr val="66B512"/>
                </a:solidFill>
                <a:latin typeface="Arial" panose="020B0604020202020204" pitchFamily="34" charset="0"/>
                <a:ea typeface="Verdana" panose="020B0604030504040204" pitchFamily="34" charset="0"/>
                <a:cs typeface="Arial" panose="020B0604020202020204" pitchFamily="34" charset="0"/>
              </a:rPr>
              <a:t>households have at least </a:t>
            </a:r>
          </a:p>
          <a:p>
            <a:pPr marL="0" marR="0" lvl="0" indent="0" algn="ctr" defTabSz="914400" rtl="0" eaLnBrk="0" fontAlgn="auto" latinLnBrk="0" hangingPunct="0">
              <a:lnSpc>
                <a:spcPct val="90000"/>
              </a:lnSpc>
              <a:spcBef>
                <a:spcPts val="0"/>
              </a:spcBef>
              <a:spcAft>
                <a:spcPts val="0"/>
              </a:spcAft>
              <a:buClrTx/>
              <a:buSzTx/>
              <a:buFontTx/>
              <a:buNone/>
              <a:tabLst/>
              <a:defRPr/>
            </a:pPr>
            <a:r>
              <a:rPr lang="en-US" sz="2900" b="1" dirty="0">
                <a:solidFill>
                  <a:srgbClr val="66B512"/>
                </a:solidFill>
                <a:latin typeface="Arial" panose="020B0604020202020204" pitchFamily="34" charset="0"/>
                <a:ea typeface="Verdana" panose="020B0604030504040204" pitchFamily="34" charset="0"/>
                <a:cs typeface="Arial" panose="020B0604020202020204" pitchFamily="34" charset="0"/>
              </a:rPr>
              <a:t>one pesticide in use at their home.  </a:t>
            </a:r>
            <a:br>
              <a:rPr kumimoji="0" lang="en-US" sz="3200" b="1" i="0" u="none" strike="noStrike" kern="1200" cap="none" spc="0" normalizeH="0" baseline="0" noProof="0" dirty="0">
                <a:ln>
                  <a:noFill/>
                </a:ln>
                <a:solidFill>
                  <a:schemeClr val="accent4"/>
                </a:solidFill>
                <a:effectLst/>
                <a:uLnTx/>
                <a:uFillTx/>
                <a:latin typeface="Arial" panose="020B0604020202020204" pitchFamily="34" charset="0"/>
                <a:ea typeface="Verdana" panose="020B0604030504040204" pitchFamily="34" charset="0"/>
                <a:cs typeface="Arial" panose="020B0604020202020204" pitchFamily="34" charset="0"/>
              </a:rPr>
            </a:br>
            <a:endParaRPr kumimoji="0" lang="en-US" sz="3200" b="1" i="0" u="none" strike="noStrike" kern="1200" cap="none" spc="0" normalizeH="0" baseline="0" noProof="0" dirty="0">
              <a:ln>
                <a:noFill/>
              </a:ln>
              <a:solidFill>
                <a:schemeClr val="accent4"/>
              </a:solidFill>
              <a:effectLst/>
              <a:uLnTx/>
              <a:uFillTx/>
              <a:latin typeface="Arial" panose="020B0604020202020204" pitchFamily="34" charset="0"/>
              <a:ea typeface="Verdana" panose="020B0604030504040204" pitchFamily="34" charset="0"/>
              <a:cs typeface="Arial" panose="020B0604020202020204" pitchFamily="34" charset="0"/>
            </a:endParaRPr>
          </a:p>
        </p:txBody>
      </p:sp>
      <p:pic>
        <p:nvPicPr>
          <p:cNvPr id="9" name="Picture 8" descr="City Skyline Icon2.png"/>
          <p:cNvPicPr>
            <a:picLocks noChangeAspect="1"/>
          </p:cNvPicPr>
          <p:nvPr/>
        </p:nvPicPr>
        <p:blipFill>
          <a:blip r:embed="rId4" cstate="print"/>
          <a:stretch>
            <a:fillRect/>
          </a:stretch>
        </p:blipFill>
        <p:spPr>
          <a:xfrm>
            <a:off x="5799215" y="1564105"/>
            <a:ext cx="2574758" cy="257475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4134"/>
            <a:ext cx="7772400" cy="639762"/>
          </a:xfrm>
        </p:spPr>
        <p:txBody>
          <a:bodyPr>
            <a:normAutofit fontScale="90000"/>
          </a:bodyPr>
          <a:lstStyle/>
          <a:p>
            <a:pPr algn="l"/>
            <a:r>
              <a:rPr lang="en-US" b="1" dirty="0"/>
              <a:t>Why Do Farmers Need Crop Protection Tools?</a:t>
            </a:r>
          </a:p>
        </p:txBody>
      </p:sp>
      <p:sp>
        <p:nvSpPr>
          <p:cNvPr id="3" name="Rectangle 2"/>
          <p:cNvSpPr/>
          <p:nvPr/>
        </p:nvSpPr>
        <p:spPr>
          <a:xfrm>
            <a:off x="-2936866" y="2933849"/>
            <a:ext cx="4572000" cy="646331"/>
          </a:xfrm>
          <a:prstGeom prst="rect">
            <a:avLst/>
          </a:prstGeom>
        </p:spPr>
        <p:txBody>
          <a:bodyPr wrap="square">
            <a:spAutoFit/>
          </a:bodyPr>
          <a:lstStyle/>
          <a:p>
            <a:endParaRPr lang="en-US" dirty="0"/>
          </a:p>
          <a:p>
            <a:endParaRPr lang="en-US" dirty="0"/>
          </a:p>
        </p:txBody>
      </p:sp>
      <p:sp>
        <p:nvSpPr>
          <p:cNvPr id="12" name="TextBox 11"/>
          <p:cNvSpPr txBox="1"/>
          <p:nvPr/>
        </p:nvSpPr>
        <p:spPr>
          <a:xfrm>
            <a:off x="4013200" y="1849902"/>
            <a:ext cx="4420938" cy="4708981"/>
          </a:xfrm>
          <a:prstGeom prst="rect">
            <a:avLst/>
          </a:prstGeom>
          <a:noFill/>
        </p:spPr>
        <p:txBody>
          <a:bodyPr wrap="square" rtlCol="0">
            <a:spAutoFit/>
          </a:bodyPr>
          <a:lstStyle/>
          <a:p>
            <a:r>
              <a:rPr lang="en-US" sz="2400" dirty="0">
                <a:solidFill>
                  <a:srgbClr val="10384F"/>
                </a:solidFill>
                <a:latin typeface="Arial" panose="020B0604020202020204" pitchFamily="34" charset="0"/>
                <a:cs typeface="Arial" panose="020B0604020202020204" pitchFamily="34" charset="0"/>
              </a:rPr>
              <a:t>Crop protection tools are vital for an abundant and reliable food supply.  </a:t>
            </a:r>
            <a:endParaRPr lang="en-US" dirty="0"/>
          </a:p>
          <a:p>
            <a:endParaRPr lang="en-US" dirty="0"/>
          </a:p>
          <a:p>
            <a:r>
              <a:rPr lang="en-US" dirty="0"/>
              <a:t> </a:t>
            </a:r>
          </a:p>
          <a:p>
            <a:r>
              <a:rPr lang="en-US" sz="2400" dirty="0">
                <a:solidFill>
                  <a:srgbClr val="10384F"/>
                </a:solidFill>
                <a:latin typeface="Arial" panose="020B0604020202020204" pitchFamily="34" charset="0"/>
                <a:cs typeface="Arial" panose="020B0604020202020204" pitchFamily="34" charset="0"/>
              </a:rPr>
              <a:t>Each year, 20-40% of crops are lost even </a:t>
            </a:r>
            <a:r>
              <a:rPr lang="en-US" sz="2400" i="1" dirty="0">
                <a:solidFill>
                  <a:srgbClr val="10384F"/>
                </a:solidFill>
                <a:latin typeface="Arial" panose="020B0604020202020204" pitchFamily="34" charset="0"/>
                <a:cs typeface="Arial" panose="020B0604020202020204" pitchFamily="34" charset="0"/>
              </a:rPr>
              <a:t>with</a:t>
            </a:r>
            <a:r>
              <a:rPr lang="en-US" sz="2400" dirty="0">
                <a:solidFill>
                  <a:srgbClr val="10384F"/>
                </a:solidFill>
                <a:latin typeface="Arial" panose="020B0604020202020204" pitchFamily="34" charset="0"/>
                <a:cs typeface="Arial" panose="020B0604020202020204" pitchFamily="34" charset="0"/>
              </a:rPr>
              <a:t> the use of crop protection products. Without crop protection, these losses could be at least 50% more.</a:t>
            </a:r>
          </a:p>
          <a:p>
            <a:pPr algn="r"/>
            <a:r>
              <a:rPr lang="en-US" sz="2400" dirty="0">
                <a:solidFill>
                  <a:srgbClr val="10384F"/>
                </a:solidFill>
                <a:latin typeface="Arial" panose="020B0604020202020204" pitchFamily="34" charset="0"/>
                <a:cs typeface="Arial" panose="020B0604020202020204" pitchFamily="34" charset="0"/>
              </a:rPr>
              <a:t>.</a:t>
            </a:r>
          </a:p>
          <a:p>
            <a:pPr algn="r"/>
            <a:endParaRPr lang="en-US" sz="2400" dirty="0">
              <a:solidFill>
                <a:schemeClr val="tx2">
                  <a:lumMod val="60000"/>
                  <a:lumOff val="40000"/>
                </a:schemeClr>
              </a:solidFill>
            </a:endParaRPr>
          </a:p>
        </p:txBody>
      </p:sp>
      <p:pic>
        <p:nvPicPr>
          <p:cNvPr id="13" name="Picture 12" descr="3_15_BioAg_In-Furrow-Icon.png"/>
          <p:cNvPicPr>
            <a:picLocks noChangeAspect="1"/>
          </p:cNvPicPr>
          <p:nvPr/>
        </p:nvPicPr>
        <p:blipFill>
          <a:blip r:embed="rId3" cstate="print"/>
          <a:stretch>
            <a:fillRect/>
          </a:stretch>
        </p:blipFill>
        <p:spPr>
          <a:xfrm>
            <a:off x="-203200" y="1270000"/>
            <a:ext cx="4775200" cy="4775200"/>
          </a:xfrm>
          <a:prstGeom prst="rect">
            <a:avLst/>
          </a:prstGeom>
        </p:spPr>
      </p:pic>
      <p:sp>
        <p:nvSpPr>
          <p:cNvPr id="14" name="Rectangle 13"/>
          <p:cNvSpPr/>
          <p:nvPr/>
        </p:nvSpPr>
        <p:spPr>
          <a:xfrm>
            <a:off x="-1" y="6549536"/>
            <a:ext cx="6126481" cy="338554"/>
          </a:xfrm>
          <a:prstGeom prst="rect">
            <a:avLst/>
          </a:prstGeom>
        </p:spPr>
        <p:txBody>
          <a:bodyPr wrap="square">
            <a:spAutoFit/>
          </a:bodyPr>
          <a:lstStyle/>
          <a:p>
            <a:r>
              <a:rPr lang="en-US" sz="800" dirty="0">
                <a:solidFill>
                  <a:srgbClr val="10384F"/>
                </a:solidFill>
                <a:latin typeface="Arial" panose="020B0604020202020204" pitchFamily="34" charset="0"/>
                <a:cs typeface="Arial" panose="020B0604020202020204" pitchFamily="34" charset="0"/>
              </a:rPr>
              <a:t>Sources:</a:t>
            </a:r>
            <a:r>
              <a:rPr lang="pt-BR" sz="800" dirty="0">
                <a:solidFill>
                  <a:srgbClr val="10384F"/>
                </a:solidFill>
                <a:latin typeface="Arial" panose="020B0604020202020204" pitchFamily="34" charset="0"/>
                <a:cs typeface="Arial" panose="020B0604020202020204" pitchFamily="34" charset="0"/>
              </a:rPr>
              <a:t> </a:t>
            </a:r>
            <a:r>
              <a:rPr lang="pt-BR" sz="800" dirty="0">
                <a:latin typeface="Arial" panose="020B0604020202020204" pitchFamily="34" charset="0"/>
                <a:cs typeface="Arial" panose="020B0604020202020204" pitchFamily="34" charset="0"/>
              </a:rPr>
              <a:t>OECD-FAO </a:t>
            </a:r>
            <a:r>
              <a:rPr lang="pt-BR" sz="800" dirty="0">
                <a:latin typeface="Arial" panose="020B0604020202020204" pitchFamily="34" charset="0"/>
                <a:cs typeface="Arial" panose="020B0604020202020204" pitchFamily="34" charset="0"/>
                <a:hlinkClick r:id="rId4"/>
              </a:rPr>
              <a:t>https://www.oecd-ilibrary.org/</a:t>
            </a:r>
            <a:r>
              <a:rPr lang="pt-BR" sz="800" dirty="0" err="1">
                <a:latin typeface="Arial" panose="020B0604020202020204" pitchFamily="34" charset="0"/>
                <a:cs typeface="Arial" panose="020B0604020202020204" pitchFamily="34" charset="0"/>
                <a:hlinkClick r:id="rId4"/>
              </a:rPr>
              <a:t>agriculture</a:t>
            </a:r>
            <a:r>
              <a:rPr lang="pt-BR" sz="800" dirty="0">
                <a:latin typeface="Arial" panose="020B0604020202020204" pitchFamily="34" charset="0"/>
                <a:cs typeface="Arial" panose="020B0604020202020204" pitchFamily="34" charset="0"/>
                <a:hlinkClick r:id="rId4"/>
              </a:rPr>
              <a:t>-</a:t>
            </a:r>
            <a:r>
              <a:rPr lang="pt-BR" sz="800" dirty="0" err="1">
                <a:latin typeface="Arial" panose="020B0604020202020204" pitchFamily="34" charset="0"/>
                <a:cs typeface="Arial" panose="020B0604020202020204" pitchFamily="34" charset="0"/>
                <a:hlinkClick r:id="rId4"/>
              </a:rPr>
              <a:t>and</a:t>
            </a:r>
            <a:r>
              <a:rPr lang="pt-BR" sz="800" dirty="0">
                <a:latin typeface="Arial" panose="020B0604020202020204" pitchFamily="34" charset="0"/>
                <a:cs typeface="Arial" panose="020B0604020202020204" pitchFamily="34" charset="0"/>
                <a:hlinkClick r:id="rId4"/>
              </a:rPr>
              <a:t>-food/oecd-fao-agricultural-outlook-2012_agr_outlook-2012-en</a:t>
            </a:r>
            <a:r>
              <a:rPr lang="pt-BR" sz="800" dirty="0">
                <a:latin typeface="Arial" panose="020B0604020202020204" pitchFamily="34" charset="0"/>
                <a:cs typeface="Arial" panose="020B0604020202020204" pitchFamily="34" charset="0"/>
              </a:rPr>
              <a:t>; FAO </a:t>
            </a:r>
            <a:r>
              <a:rPr lang="pt-BR" sz="800" dirty="0">
                <a:latin typeface="Arial" panose="020B0604020202020204" pitchFamily="34" charset="0"/>
                <a:cs typeface="Arial" panose="020B0604020202020204" pitchFamily="34" charset="0"/>
                <a:hlinkClick r:id="rId5"/>
              </a:rPr>
              <a:t>http://www.fao.org/plant-health-2020/about/en/</a:t>
            </a:r>
            <a:r>
              <a:rPr lang="pt-BR" sz="800" dirty="0">
                <a:latin typeface="Arial" panose="020B0604020202020204" pitchFamily="34" charset="0"/>
                <a:cs typeface="Arial" panose="020B0604020202020204" pitchFamily="34" charset="0"/>
              </a:rPr>
              <a:t> </a:t>
            </a:r>
            <a:r>
              <a:rPr lang="en-US" sz="800" dirty="0">
                <a:solidFill>
                  <a:srgbClr val="10384F"/>
                </a:solidFill>
                <a:latin typeface="Arial" panose="020B0604020202020204" pitchFamily="34" charset="0"/>
                <a:cs typeface="Arial" panose="020B0604020202020204" pitchFamily="34" charset="0"/>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4134"/>
            <a:ext cx="7772400" cy="639762"/>
          </a:xfrm>
        </p:spPr>
        <p:txBody>
          <a:bodyPr>
            <a:normAutofit fontScale="90000"/>
          </a:bodyPr>
          <a:lstStyle/>
          <a:p>
            <a:pPr algn="l"/>
            <a:r>
              <a:rPr lang="en-US" b="1" dirty="0"/>
              <a:t>Pesticides Play a Key Role in Crop Protection</a:t>
            </a:r>
          </a:p>
        </p:txBody>
      </p:sp>
      <p:sp>
        <p:nvSpPr>
          <p:cNvPr id="3" name="Rectangle 2"/>
          <p:cNvSpPr/>
          <p:nvPr/>
        </p:nvSpPr>
        <p:spPr>
          <a:xfrm>
            <a:off x="-2936866" y="2933849"/>
            <a:ext cx="4572000" cy="646331"/>
          </a:xfrm>
          <a:prstGeom prst="rect">
            <a:avLst/>
          </a:prstGeom>
        </p:spPr>
        <p:txBody>
          <a:bodyPr wrap="square">
            <a:spAutoFit/>
          </a:bodyPr>
          <a:lstStyle/>
          <a:p>
            <a:endParaRPr lang="en-US" dirty="0"/>
          </a:p>
          <a:p>
            <a:endParaRPr lang="en-US" dirty="0"/>
          </a:p>
        </p:txBody>
      </p:sp>
      <p:sp>
        <p:nvSpPr>
          <p:cNvPr id="4" name="TextBox 3"/>
          <p:cNvSpPr txBox="1"/>
          <p:nvPr/>
        </p:nvSpPr>
        <p:spPr>
          <a:xfrm>
            <a:off x="527543" y="1670739"/>
            <a:ext cx="5680756" cy="3416320"/>
          </a:xfrm>
          <a:prstGeom prst="rect">
            <a:avLst/>
          </a:prstGeom>
          <a:noFill/>
        </p:spPr>
        <p:txBody>
          <a:bodyPr wrap="square" rtlCol="0">
            <a:spAutoFit/>
          </a:bodyPr>
          <a:lstStyle/>
          <a:p>
            <a:r>
              <a:rPr lang="en-US" sz="2400" dirty="0">
                <a:solidFill>
                  <a:srgbClr val="10384F"/>
                </a:solidFill>
                <a:latin typeface="Arial" panose="020B0604020202020204" pitchFamily="34" charset="0"/>
                <a:cs typeface="Arial" panose="020B0604020202020204" pitchFamily="34" charset="0"/>
              </a:rPr>
              <a:t>Farmers use pesticides along with other tools to protect their crops and preserve their fields</a:t>
            </a:r>
          </a:p>
          <a:p>
            <a:endParaRPr lang="en-US" sz="2400" dirty="0">
              <a:solidFill>
                <a:srgbClr val="10384F"/>
              </a:solidFill>
              <a:latin typeface="Arial" panose="020B0604020202020204" pitchFamily="34" charset="0"/>
              <a:cs typeface="Arial" panose="020B0604020202020204" pitchFamily="34" charset="0"/>
            </a:endParaRPr>
          </a:p>
          <a:p>
            <a:pPr marL="1139825" indent="-225425">
              <a:buFont typeface="Arial" pitchFamily="34" charset="0"/>
              <a:buChar char="•"/>
            </a:pPr>
            <a:r>
              <a:rPr lang="en-US" sz="2400" dirty="0">
                <a:solidFill>
                  <a:srgbClr val="10384F"/>
                </a:solidFill>
                <a:latin typeface="Arial" panose="020B0604020202020204" pitchFamily="34" charset="0"/>
                <a:cs typeface="Arial" panose="020B0604020202020204" pitchFamily="34" charset="0"/>
              </a:rPr>
              <a:t>Safely</a:t>
            </a:r>
          </a:p>
          <a:p>
            <a:pPr marL="1139825" indent="-225425">
              <a:buFont typeface="Arial" pitchFamily="34" charset="0"/>
              <a:buChar char="•"/>
            </a:pPr>
            <a:r>
              <a:rPr lang="en-US" sz="2400" dirty="0">
                <a:solidFill>
                  <a:srgbClr val="10384F"/>
                </a:solidFill>
                <a:latin typeface="Arial" panose="020B0604020202020204" pitchFamily="34" charset="0"/>
                <a:cs typeface="Arial" panose="020B0604020202020204" pitchFamily="34" charset="0"/>
              </a:rPr>
              <a:t>Precisely </a:t>
            </a:r>
          </a:p>
          <a:p>
            <a:pPr marL="1139825" indent="-225425">
              <a:buFont typeface="Arial" pitchFamily="34" charset="0"/>
              <a:buChar char="•"/>
            </a:pPr>
            <a:r>
              <a:rPr lang="en-US" sz="2400" dirty="0">
                <a:solidFill>
                  <a:srgbClr val="10384F"/>
                </a:solidFill>
                <a:latin typeface="Arial" panose="020B0604020202020204" pitchFamily="34" charset="0"/>
                <a:cs typeface="Arial" panose="020B0604020202020204" pitchFamily="34" charset="0"/>
              </a:rPr>
              <a:t>Responsibly</a:t>
            </a:r>
          </a:p>
          <a:p>
            <a:endParaRPr lang="en-US" sz="2400" dirty="0">
              <a:solidFill>
                <a:schemeClr val="tx2">
                  <a:lumMod val="60000"/>
                  <a:lumOff val="40000"/>
                </a:schemeClr>
              </a:solidFill>
            </a:endParaRPr>
          </a:p>
          <a:p>
            <a:endParaRPr lang="en-US" sz="2400" dirty="0">
              <a:solidFill>
                <a:schemeClr val="tx2">
                  <a:lumMod val="60000"/>
                  <a:lumOff val="40000"/>
                </a:schemeClr>
              </a:solidFill>
            </a:endParaRPr>
          </a:p>
        </p:txBody>
      </p:sp>
      <p:sp>
        <p:nvSpPr>
          <p:cNvPr id="9" name="Rectangle 8"/>
          <p:cNvSpPr/>
          <p:nvPr/>
        </p:nvSpPr>
        <p:spPr>
          <a:xfrm>
            <a:off x="0" y="6611779"/>
            <a:ext cx="6239022" cy="246221"/>
          </a:xfrm>
          <a:prstGeom prst="rect">
            <a:avLst/>
          </a:prstGeom>
        </p:spPr>
        <p:txBody>
          <a:bodyPr wrap="square">
            <a:spAutoFit/>
          </a:bodyPr>
          <a:lstStyle/>
          <a:p>
            <a:r>
              <a:rPr lang="en-US" sz="1000" dirty="0">
                <a:solidFill>
                  <a:srgbClr val="10384F"/>
                </a:solidFill>
                <a:latin typeface="Arial" panose="020B0604020202020204" pitchFamily="34" charset="0"/>
                <a:cs typeface="Arial" panose="020B0604020202020204" pitchFamily="34" charset="0"/>
              </a:rPr>
              <a:t>Source: </a:t>
            </a:r>
            <a:r>
              <a:rPr lang="en-US" sz="1000" dirty="0">
                <a:solidFill>
                  <a:srgbClr val="10384F"/>
                </a:solidFill>
                <a:latin typeface="Arial" panose="020B0604020202020204" pitchFamily="34" charset="0"/>
                <a:cs typeface="Arial" panose="020B0604020202020204" pitchFamily="34" charset="0"/>
                <a:hlinkClick r:id="rId3"/>
              </a:rPr>
              <a:t>http://ipm.ncsu.edu/safety/factsheets/pestuse.pdf</a:t>
            </a:r>
            <a:r>
              <a:rPr lang="en-US" sz="1000" dirty="0">
                <a:solidFill>
                  <a:srgbClr val="10384F"/>
                </a:solidFill>
                <a:latin typeface="Arial" panose="020B0604020202020204" pitchFamily="34" charset="0"/>
                <a:cs typeface="Arial" panose="020B0604020202020204" pitchFamily="34" charset="0"/>
              </a:rPr>
              <a:t> </a:t>
            </a:r>
          </a:p>
        </p:txBody>
      </p:sp>
      <p:sp>
        <p:nvSpPr>
          <p:cNvPr id="10" name="Rectangle 2"/>
          <p:cNvSpPr txBox="1">
            <a:spLocks noChangeArrowheads="1"/>
          </p:cNvSpPr>
          <p:nvPr/>
        </p:nvSpPr>
        <p:spPr>
          <a:xfrm>
            <a:off x="218658" y="5354292"/>
            <a:ext cx="8249478" cy="2017157"/>
          </a:xfrm>
          <a:prstGeom prst="rect">
            <a:avLst/>
          </a:prstGeom>
        </p:spPr>
        <p:txBody>
          <a:bodyPr>
            <a:normAutofit fontScale="97500"/>
          </a:bodyPr>
          <a:lstStyle/>
          <a:p>
            <a:pPr marL="0" marR="0" lvl="0" indent="0" algn="ctr" defTabSz="914400" rtl="0" eaLnBrk="0" fontAlgn="auto" latinLnBrk="0" hangingPunct="0">
              <a:lnSpc>
                <a:spcPct val="90000"/>
              </a:lnSpc>
              <a:spcBef>
                <a:spcPts val="0"/>
              </a:spcBef>
              <a:spcAft>
                <a:spcPts val="0"/>
              </a:spcAft>
              <a:buClrTx/>
              <a:buSzTx/>
              <a:buFontTx/>
              <a:buNone/>
              <a:tabLst/>
              <a:defRPr/>
            </a:pPr>
            <a:r>
              <a:rPr kumimoji="0" lang="en-US" sz="2900" b="1" i="0" u="none" strike="noStrike" kern="1200" cap="none" spc="0" normalizeH="0" baseline="0" noProof="0" dirty="0">
                <a:ln>
                  <a:noFill/>
                </a:ln>
                <a:solidFill>
                  <a:srgbClr val="10384F"/>
                </a:solidFill>
                <a:effectLst/>
                <a:uLnTx/>
                <a:uFillTx/>
                <a:latin typeface="Arial" panose="020B0604020202020204" pitchFamily="34" charset="0"/>
                <a:ea typeface="Verdana" panose="020B0604030504040204" pitchFamily="34" charset="0"/>
                <a:cs typeface="Arial" panose="020B0604020202020204" pitchFamily="34" charset="0"/>
              </a:rPr>
              <a:t>Right Place, Right Time, </a:t>
            </a:r>
          </a:p>
          <a:p>
            <a:pPr marL="0" marR="0" lvl="0" indent="0" algn="ctr" defTabSz="914400" rtl="0" eaLnBrk="0" fontAlgn="auto" latinLnBrk="0" hangingPunct="0">
              <a:lnSpc>
                <a:spcPct val="90000"/>
              </a:lnSpc>
              <a:spcBef>
                <a:spcPts val="0"/>
              </a:spcBef>
              <a:spcAft>
                <a:spcPts val="0"/>
              </a:spcAft>
              <a:buClrTx/>
              <a:buSzTx/>
              <a:buFontTx/>
              <a:buNone/>
              <a:tabLst/>
              <a:defRPr/>
            </a:pPr>
            <a:r>
              <a:rPr kumimoji="0" lang="en-US" sz="2900" b="1" i="0" u="none" strike="noStrike" kern="1200" cap="none" spc="0" normalizeH="0" baseline="0" noProof="0" dirty="0">
                <a:ln>
                  <a:noFill/>
                </a:ln>
                <a:solidFill>
                  <a:srgbClr val="10384F"/>
                </a:solidFill>
                <a:effectLst/>
                <a:uLnTx/>
                <a:uFillTx/>
                <a:latin typeface="Arial" panose="020B0604020202020204" pitchFamily="34" charset="0"/>
                <a:ea typeface="Verdana" panose="020B0604030504040204" pitchFamily="34" charset="0"/>
                <a:cs typeface="Arial" panose="020B0604020202020204" pitchFamily="34" charset="0"/>
              </a:rPr>
              <a:t>Right Instruction, Right Amount</a:t>
            </a:r>
            <a:br>
              <a:rPr kumimoji="0" lang="en-US" sz="3200" b="1" i="0" u="none" strike="noStrike" kern="1200" cap="none" spc="0" normalizeH="0" baseline="0" noProof="0" dirty="0">
                <a:ln>
                  <a:noFill/>
                </a:ln>
                <a:solidFill>
                  <a:schemeClr val="accent4"/>
                </a:solidFill>
                <a:effectLst/>
                <a:uLnTx/>
                <a:uFillTx/>
                <a:latin typeface="Verdana" panose="020B0604030504040204" pitchFamily="34" charset="0"/>
                <a:ea typeface="Verdana" panose="020B0604030504040204" pitchFamily="34" charset="0"/>
                <a:cs typeface="Verdana" panose="020B0604030504040204" pitchFamily="34" charset="0"/>
              </a:rPr>
            </a:br>
            <a:endParaRPr kumimoji="0" lang="en-US" sz="3200" b="1" i="0" u="none" strike="noStrike" kern="1200" cap="none" spc="0" normalizeH="0" baseline="0" noProof="0" dirty="0">
              <a:ln>
                <a:noFill/>
              </a:ln>
              <a:solidFill>
                <a:schemeClr val="accent4"/>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14" name="Picture 13" descr="7_15_Blogger_Farmers.png"/>
          <p:cNvPicPr>
            <a:picLocks noChangeAspect="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4592847" y="1506827"/>
            <a:ext cx="3712157" cy="369996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4134"/>
            <a:ext cx="7772400" cy="639762"/>
          </a:xfrm>
        </p:spPr>
        <p:txBody>
          <a:bodyPr>
            <a:normAutofit fontScale="90000"/>
          </a:bodyPr>
          <a:lstStyle/>
          <a:p>
            <a:pPr algn="l"/>
            <a:r>
              <a:rPr lang="en-US" b="1" dirty="0"/>
              <a:t>Types of Pesticides Used in Agriculture</a:t>
            </a:r>
          </a:p>
        </p:txBody>
      </p:sp>
      <p:sp>
        <p:nvSpPr>
          <p:cNvPr id="3" name="Rectangle 2"/>
          <p:cNvSpPr/>
          <p:nvPr/>
        </p:nvSpPr>
        <p:spPr>
          <a:xfrm>
            <a:off x="-2936866" y="2933849"/>
            <a:ext cx="4572000" cy="646331"/>
          </a:xfrm>
          <a:prstGeom prst="rect">
            <a:avLst/>
          </a:prstGeom>
        </p:spPr>
        <p:txBody>
          <a:bodyPr wrap="square">
            <a:spAutoFit/>
          </a:bodyPr>
          <a:lstStyle/>
          <a:p>
            <a:endParaRPr lang="en-US" dirty="0"/>
          </a:p>
          <a:p>
            <a:endParaRPr lang="en-US" dirty="0"/>
          </a:p>
        </p:txBody>
      </p:sp>
      <p:sp>
        <p:nvSpPr>
          <p:cNvPr id="9" name="Rectangle 8"/>
          <p:cNvSpPr/>
          <p:nvPr/>
        </p:nvSpPr>
        <p:spPr>
          <a:xfrm>
            <a:off x="0" y="6611779"/>
            <a:ext cx="6239022" cy="246221"/>
          </a:xfrm>
          <a:prstGeom prst="rect">
            <a:avLst/>
          </a:prstGeom>
        </p:spPr>
        <p:txBody>
          <a:bodyPr wrap="square">
            <a:spAutoFit/>
          </a:bodyPr>
          <a:lstStyle/>
          <a:p>
            <a:r>
              <a:rPr lang="en-US" sz="1000" dirty="0">
                <a:solidFill>
                  <a:srgbClr val="10384F"/>
                </a:solidFill>
                <a:latin typeface="Arial" panose="020B0604020202020204" pitchFamily="34" charset="0"/>
                <a:cs typeface="Arial" panose="020B0604020202020204" pitchFamily="34" charset="0"/>
              </a:rPr>
              <a:t>Source:  </a:t>
            </a:r>
            <a:r>
              <a:rPr lang="en-US" sz="1000" dirty="0">
                <a:solidFill>
                  <a:srgbClr val="10384F"/>
                </a:solidFill>
                <a:latin typeface="Arial" panose="020B0604020202020204" pitchFamily="34" charset="0"/>
                <a:cs typeface="Arial" panose="020B0604020202020204" pitchFamily="34" charset="0"/>
                <a:hlinkClick r:id="rId3"/>
              </a:rPr>
              <a:t>http://ipm.ncsu.edu/safety/factsheets/pestuse.pdf</a:t>
            </a:r>
            <a:r>
              <a:rPr lang="en-US" sz="1000" dirty="0">
                <a:solidFill>
                  <a:srgbClr val="10384F"/>
                </a:solidFill>
                <a:latin typeface="Arial" panose="020B0604020202020204" pitchFamily="34" charset="0"/>
                <a:cs typeface="Arial" panose="020B0604020202020204" pitchFamily="34" charset="0"/>
              </a:rPr>
              <a:t> </a:t>
            </a:r>
          </a:p>
        </p:txBody>
      </p:sp>
      <p:sp>
        <p:nvSpPr>
          <p:cNvPr id="7" name="TextBox 6"/>
          <p:cNvSpPr txBox="1"/>
          <p:nvPr/>
        </p:nvSpPr>
        <p:spPr>
          <a:xfrm>
            <a:off x="553452" y="1876925"/>
            <a:ext cx="7892716" cy="3785652"/>
          </a:xfrm>
          <a:prstGeom prst="rect">
            <a:avLst/>
          </a:prstGeom>
          <a:noFill/>
        </p:spPr>
        <p:txBody>
          <a:bodyPr wrap="square" rtlCol="0">
            <a:spAutoFit/>
          </a:bodyPr>
          <a:lstStyle/>
          <a:p>
            <a:r>
              <a:rPr lang="en-US" sz="2400" b="1" dirty="0">
                <a:solidFill>
                  <a:srgbClr val="10384F"/>
                </a:solidFill>
                <a:latin typeface="Arial" panose="020B0604020202020204" pitchFamily="34" charset="0"/>
                <a:cs typeface="Arial" panose="020B0604020202020204" pitchFamily="34" charset="0"/>
              </a:rPr>
              <a:t>Herbicides</a:t>
            </a:r>
            <a:r>
              <a:rPr lang="en-US" sz="2400" dirty="0">
                <a:solidFill>
                  <a:srgbClr val="10384F"/>
                </a:solidFill>
                <a:latin typeface="Arial" panose="020B0604020202020204" pitchFamily="34" charset="0"/>
                <a:cs typeface="Arial" panose="020B0604020202020204" pitchFamily="34" charset="0"/>
              </a:rPr>
              <a:t> – Protect crops against weed competition</a:t>
            </a:r>
          </a:p>
          <a:p>
            <a:endParaRPr lang="en-US" sz="2400" dirty="0">
              <a:solidFill>
                <a:srgbClr val="10384F"/>
              </a:solidFill>
              <a:latin typeface="Arial" panose="020B0604020202020204" pitchFamily="34" charset="0"/>
              <a:cs typeface="Arial" panose="020B0604020202020204" pitchFamily="34" charset="0"/>
            </a:endParaRPr>
          </a:p>
          <a:p>
            <a:endParaRPr lang="en-US" sz="2400" dirty="0">
              <a:solidFill>
                <a:srgbClr val="10384F"/>
              </a:solidFill>
              <a:latin typeface="Arial" panose="020B0604020202020204" pitchFamily="34" charset="0"/>
              <a:cs typeface="Arial" panose="020B0604020202020204" pitchFamily="34" charset="0"/>
            </a:endParaRPr>
          </a:p>
          <a:p>
            <a:r>
              <a:rPr lang="en-US" sz="2400" b="1" dirty="0">
                <a:solidFill>
                  <a:srgbClr val="10384F"/>
                </a:solidFill>
                <a:latin typeface="Arial" panose="020B0604020202020204" pitchFamily="34" charset="0"/>
                <a:cs typeface="Arial" panose="020B0604020202020204" pitchFamily="34" charset="0"/>
              </a:rPr>
              <a:t>Insecticides</a:t>
            </a:r>
            <a:r>
              <a:rPr lang="en-US" sz="2400" dirty="0">
                <a:solidFill>
                  <a:srgbClr val="10384F"/>
                </a:solidFill>
                <a:latin typeface="Arial" panose="020B0604020202020204" pitchFamily="34" charset="0"/>
                <a:cs typeface="Arial" panose="020B0604020202020204" pitchFamily="34" charset="0"/>
              </a:rPr>
              <a:t> – Reduce crop losses from insect feedings</a:t>
            </a:r>
          </a:p>
          <a:p>
            <a:endParaRPr lang="en-US" sz="2400" dirty="0">
              <a:solidFill>
                <a:srgbClr val="10384F"/>
              </a:solidFill>
              <a:latin typeface="Arial" panose="020B0604020202020204" pitchFamily="34" charset="0"/>
              <a:cs typeface="Arial" panose="020B0604020202020204" pitchFamily="34" charset="0"/>
            </a:endParaRPr>
          </a:p>
          <a:p>
            <a:endParaRPr lang="en-US" sz="2400" dirty="0">
              <a:solidFill>
                <a:srgbClr val="10384F"/>
              </a:solidFill>
              <a:latin typeface="Arial" panose="020B0604020202020204" pitchFamily="34" charset="0"/>
              <a:cs typeface="Arial" panose="020B0604020202020204" pitchFamily="34" charset="0"/>
            </a:endParaRPr>
          </a:p>
          <a:p>
            <a:r>
              <a:rPr lang="en-US" sz="2400" b="1" dirty="0">
                <a:solidFill>
                  <a:srgbClr val="10384F"/>
                </a:solidFill>
                <a:latin typeface="Arial" panose="020B0604020202020204" pitchFamily="34" charset="0"/>
                <a:cs typeface="Arial" panose="020B0604020202020204" pitchFamily="34" charset="0"/>
              </a:rPr>
              <a:t>Fungicides</a:t>
            </a:r>
            <a:r>
              <a:rPr lang="en-US" sz="2400" dirty="0">
                <a:solidFill>
                  <a:srgbClr val="10384F"/>
                </a:solidFill>
                <a:latin typeface="Arial" panose="020B0604020202020204" pitchFamily="34" charset="0"/>
                <a:cs typeface="Arial" panose="020B0604020202020204" pitchFamily="34" charset="0"/>
              </a:rPr>
              <a:t> – Promote healthy plants and keep them free of diseases</a:t>
            </a:r>
          </a:p>
          <a:p>
            <a:endParaRPr lang="en-US" sz="2400" dirty="0">
              <a:solidFill>
                <a:schemeClr val="tx2">
                  <a:lumMod val="60000"/>
                  <a:lumOff val="40000"/>
                </a:schemeClr>
              </a:solidFill>
            </a:endParaRPr>
          </a:p>
          <a:p>
            <a:endParaRPr lang="en-US" sz="2400" dirty="0">
              <a:solidFill>
                <a:schemeClr val="tx2">
                  <a:lumMod val="60000"/>
                  <a:lumOff val="40000"/>
                </a:schemeClr>
              </a:solidFill>
            </a:endParaRPr>
          </a:p>
        </p:txBody>
      </p:sp>
      <p:sp>
        <p:nvSpPr>
          <p:cNvPr id="8" name="Rectangle 2"/>
          <p:cNvSpPr txBox="1">
            <a:spLocks noChangeArrowheads="1"/>
          </p:cNvSpPr>
          <p:nvPr/>
        </p:nvSpPr>
        <p:spPr>
          <a:xfrm>
            <a:off x="-270670" y="5603200"/>
            <a:ext cx="8249478" cy="2017157"/>
          </a:xfrm>
          <a:prstGeom prst="rect">
            <a:avLst/>
          </a:prstGeom>
        </p:spPr>
        <p:txBody>
          <a:bodyPr>
            <a:normAutofit fontScale="97500"/>
          </a:bodyPr>
          <a:lstStyle/>
          <a:p>
            <a:pPr marL="0" marR="0" lvl="0" indent="0" algn="ctr" defTabSz="914400" rtl="0" eaLnBrk="0" fontAlgn="auto" latinLnBrk="0" hangingPunct="0">
              <a:lnSpc>
                <a:spcPct val="90000"/>
              </a:lnSpc>
              <a:spcBef>
                <a:spcPts val="0"/>
              </a:spcBef>
              <a:spcAft>
                <a:spcPts val="0"/>
              </a:spcAft>
              <a:buClrTx/>
              <a:buSzTx/>
              <a:buFontTx/>
              <a:buNone/>
              <a:tabLst/>
              <a:defRPr/>
            </a:pPr>
            <a:r>
              <a:rPr kumimoji="0" lang="en-US" sz="2900" b="1" i="0" u="none" strike="noStrike" kern="1200" cap="none" spc="0" normalizeH="0" baseline="0" noProof="0" dirty="0">
                <a:ln>
                  <a:noFill/>
                </a:ln>
                <a:solidFill>
                  <a:srgbClr val="10384F"/>
                </a:solidFill>
                <a:effectLst/>
                <a:uLnTx/>
                <a:uFillTx/>
                <a:latin typeface="Arial" panose="020B0604020202020204" pitchFamily="34" charset="0"/>
                <a:ea typeface="Verdana" panose="020B0604030504040204" pitchFamily="34" charset="0"/>
                <a:cs typeface="Arial" panose="020B0604020202020204" pitchFamily="34" charset="0"/>
              </a:rPr>
              <a:t>Pesticides can be organic</a:t>
            </a:r>
            <a:r>
              <a:rPr kumimoji="0" lang="en-US" sz="2900" b="1" i="0" u="none" strike="noStrike" kern="1200" cap="none" spc="0" normalizeH="0" noProof="0" dirty="0">
                <a:ln>
                  <a:noFill/>
                </a:ln>
                <a:solidFill>
                  <a:srgbClr val="10384F"/>
                </a:solidFill>
                <a:effectLst/>
                <a:uLnTx/>
                <a:uFillTx/>
                <a:latin typeface="Arial" panose="020B0604020202020204" pitchFamily="34" charset="0"/>
                <a:ea typeface="Verdana" panose="020B0604030504040204" pitchFamily="34" charset="0"/>
                <a:cs typeface="Arial" panose="020B0604020202020204" pitchFamily="34" charset="0"/>
              </a:rPr>
              <a:t> or synthetic</a:t>
            </a:r>
            <a:br>
              <a:rPr kumimoji="0" lang="en-US" sz="3200" b="1" i="0" u="none" strike="noStrike" kern="1200" cap="none" spc="0" normalizeH="0" baseline="0" noProof="0" dirty="0">
                <a:ln>
                  <a:noFill/>
                </a:ln>
                <a:solidFill>
                  <a:srgbClr val="10384F"/>
                </a:solidFill>
                <a:effectLst/>
                <a:uLnTx/>
                <a:uFillTx/>
                <a:latin typeface="Arial" panose="020B0604020202020204" pitchFamily="34" charset="0"/>
                <a:ea typeface="Verdana" panose="020B0604030504040204" pitchFamily="34" charset="0"/>
                <a:cs typeface="Arial" panose="020B0604020202020204" pitchFamily="34" charset="0"/>
              </a:rPr>
            </a:br>
            <a:endParaRPr kumimoji="0" lang="en-US" sz="3200" b="1" i="0" u="none" strike="noStrike" kern="1200" cap="none" spc="0" normalizeH="0" baseline="0" noProof="0" dirty="0">
              <a:ln>
                <a:noFill/>
              </a:ln>
              <a:solidFill>
                <a:srgbClr val="10384F"/>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66700" y="284163"/>
            <a:ext cx="8001000" cy="715962"/>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66B512"/>
                </a:solidFill>
                <a:effectLst/>
                <a:uLnTx/>
                <a:uFillTx/>
                <a:latin typeface="Arial" panose="020B0604020202020204" pitchFamily="34" charset="0"/>
                <a:ea typeface="Verdana" pitchFamily="34" charset="0"/>
                <a:cs typeface="Arial" panose="020B0604020202020204" pitchFamily="34" charset="0"/>
              </a:rPr>
              <a:t>Give it a Minute:  </a:t>
            </a:r>
          </a:p>
          <a:p>
            <a:pPr marL="0" marR="0" lvl="0" indent="0"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66B512"/>
                </a:solidFill>
                <a:effectLst/>
                <a:uLnTx/>
                <a:uFillTx/>
                <a:latin typeface="Arial" panose="020B0604020202020204" pitchFamily="34" charset="0"/>
                <a:ea typeface="Verdana" pitchFamily="34" charset="0"/>
                <a:cs typeface="Arial" panose="020B0604020202020204" pitchFamily="34" charset="0"/>
              </a:rPr>
              <a:t>How Do Farmers Use Pesticides?</a:t>
            </a:r>
          </a:p>
        </p:txBody>
      </p:sp>
      <p:sp>
        <p:nvSpPr>
          <p:cNvPr id="2" name="Rectangle 1">
            <a:extLst>
              <a:ext uri="{FF2B5EF4-FFF2-40B4-BE49-F238E27FC236}">
                <a16:creationId xmlns:a16="http://schemas.microsoft.com/office/drawing/2014/main" id="{7BD8A677-EECD-4936-869D-38869C9AD5D3}"/>
              </a:ext>
            </a:extLst>
          </p:cNvPr>
          <p:cNvSpPr/>
          <p:nvPr/>
        </p:nvSpPr>
        <p:spPr>
          <a:xfrm>
            <a:off x="367294" y="6576573"/>
            <a:ext cx="7900405" cy="230832"/>
          </a:xfrm>
          <a:prstGeom prst="rect">
            <a:avLst/>
          </a:prstGeom>
        </p:spPr>
        <p:txBody>
          <a:bodyPr wrap="square">
            <a:spAutoFit/>
          </a:bodyPr>
          <a:lstStyle/>
          <a:p>
            <a:r>
              <a:rPr lang="en-US" sz="900" dirty="0">
                <a:latin typeface="Arial" panose="020B0604020202020204" pitchFamily="34" charset="0"/>
                <a:cs typeface="Arial" panose="020B0604020202020204" pitchFamily="34" charset="0"/>
                <a:hlinkClick r:id="rId3"/>
              </a:rPr>
              <a:t>YouTube video: https://www.youtube.com/watch?v=QqRnbFTeIcc&amp;list=PLaEu0JGyJrzEENDM6qwYBsGCvv6PzkTSy&amp;index=2&amp;t=0s&amp;pbjreload=101</a:t>
            </a:r>
            <a:endParaRPr lang="en-US" sz="900" dirty="0">
              <a:latin typeface="Arial" panose="020B0604020202020204" pitchFamily="34" charset="0"/>
              <a:cs typeface="Arial" panose="020B0604020202020204" pitchFamily="34" charset="0"/>
            </a:endParaRPr>
          </a:p>
        </p:txBody>
      </p:sp>
      <p:pic>
        <p:nvPicPr>
          <p:cNvPr id="4" name="Picture 3">
            <a:hlinkClick r:id="rId4"/>
            <a:extLst>
              <a:ext uri="{FF2B5EF4-FFF2-40B4-BE49-F238E27FC236}">
                <a16:creationId xmlns:a16="http://schemas.microsoft.com/office/drawing/2014/main" id="{EFABC0C6-F9B1-4E7B-871F-E870E1FB7B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7505" y="1071684"/>
            <a:ext cx="6119390" cy="4511431"/>
          </a:xfrm>
          <a:prstGeom prst="rect">
            <a:avLst/>
          </a:prstGeom>
        </p:spPr>
      </p:pic>
    </p:spTree>
    <p:extLst>
      <p:ext uri="{BB962C8B-B14F-4D97-AF65-F5344CB8AC3E}">
        <p14:creationId xmlns:p14="http://schemas.microsoft.com/office/powerpoint/2010/main" val="118875088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9646"/>
            <a:ext cx="7772400" cy="639762"/>
          </a:xfrm>
        </p:spPr>
        <p:txBody>
          <a:bodyPr>
            <a:normAutofit fontScale="90000"/>
          </a:bodyPr>
          <a:lstStyle/>
          <a:p>
            <a:pPr algn="l"/>
            <a:r>
              <a:rPr lang="en-US" b="1" dirty="0"/>
              <a:t>Herbicides Eliminate Weeds That Compete With a Crop for Light, Mois</a:t>
            </a:r>
            <a:r>
              <a:rPr lang="en-US" b="1" dirty="0">
                <a:solidFill>
                  <a:srgbClr val="6D9443"/>
                </a:solidFill>
              </a:rPr>
              <a:t>tur</a:t>
            </a:r>
            <a:r>
              <a:rPr lang="en-US" b="1" dirty="0"/>
              <a:t>e and Nutrients</a:t>
            </a:r>
          </a:p>
        </p:txBody>
      </p:sp>
      <p:pic>
        <p:nvPicPr>
          <p:cNvPr id="2050" name="Picture 2" descr="\\pa-files01\p_affairs\STBELL1\Public\West Lafayette\IMG_5193.jpg"/>
          <p:cNvPicPr>
            <a:picLocks noChangeAspect="1" noChangeArrowheads="1"/>
          </p:cNvPicPr>
          <p:nvPr/>
        </p:nvPicPr>
        <p:blipFill>
          <a:blip r:embed="rId3" cstate="print"/>
          <a:srcRect/>
          <a:stretch>
            <a:fillRect/>
          </a:stretch>
        </p:blipFill>
        <p:spPr bwMode="auto">
          <a:xfrm>
            <a:off x="721898" y="1876928"/>
            <a:ext cx="2478505" cy="3717758"/>
          </a:xfrm>
          <a:prstGeom prst="rect">
            <a:avLst/>
          </a:prstGeom>
          <a:noFill/>
        </p:spPr>
      </p:pic>
      <p:pic>
        <p:nvPicPr>
          <p:cNvPr id="2051" name="Picture 3" descr="\\pa-files01\p_affairs\STBELL1\Public\West Lafayette\IMG_5199.jpg"/>
          <p:cNvPicPr>
            <a:picLocks noChangeAspect="1" noChangeArrowheads="1"/>
          </p:cNvPicPr>
          <p:nvPr/>
        </p:nvPicPr>
        <p:blipFill>
          <a:blip r:embed="rId4" cstate="print"/>
          <a:srcRect/>
          <a:stretch>
            <a:fillRect/>
          </a:stretch>
        </p:blipFill>
        <p:spPr bwMode="auto">
          <a:xfrm>
            <a:off x="5510459" y="1949118"/>
            <a:ext cx="2481072" cy="3721608"/>
          </a:xfrm>
          <a:prstGeom prst="rect">
            <a:avLst/>
          </a:prstGeom>
          <a:noFill/>
        </p:spPr>
      </p:pic>
      <p:pic>
        <p:nvPicPr>
          <p:cNvPr id="2052" name="Picture 4" descr="\\pa-files01\p_affairs\STBELL1\Public\West Lafayette\IMG_5175.jpg"/>
          <p:cNvPicPr>
            <a:picLocks noChangeAspect="1" noChangeArrowheads="1"/>
          </p:cNvPicPr>
          <p:nvPr/>
        </p:nvPicPr>
        <p:blipFill>
          <a:blip r:embed="rId5" cstate="print"/>
          <a:srcRect/>
          <a:stretch>
            <a:fillRect/>
          </a:stretch>
        </p:blipFill>
        <p:spPr bwMode="auto">
          <a:xfrm>
            <a:off x="2743201" y="2827423"/>
            <a:ext cx="3104147" cy="2069431"/>
          </a:xfrm>
          <a:prstGeom prst="rect">
            <a:avLst/>
          </a:prstGeom>
          <a:noFill/>
        </p:spPr>
      </p:pic>
      <p:sp>
        <p:nvSpPr>
          <p:cNvPr id="6" name="Rectangle 5"/>
          <p:cNvSpPr/>
          <p:nvPr/>
        </p:nvSpPr>
        <p:spPr>
          <a:xfrm>
            <a:off x="121920" y="6575661"/>
            <a:ext cx="9646921" cy="230832"/>
          </a:xfrm>
          <a:prstGeom prst="rect">
            <a:avLst/>
          </a:prstGeom>
        </p:spPr>
        <p:txBody>
          <a:bodyPr wrap="square">
            <a:spAutoFit/>
          </a:bodyPr>
          <a:lstStyle/>
          <a:p>
            <a:r>
              <a:rPr lang="en-US" sz="900" dirty="0">
                <a:solidFill>
                  <a:srgbClr val="10384F"/>
                </a:solidFill>
                <a:latin typeface="Arial" panose="020B0604020202020204" pitchFamily="34" charset="0"/>
                <a:cs typeface="Arial" panose="020B0604020202020204" pitchFamily="34" charset="0"/>
              </a:rPr>
              <a:t>Source: </a:t>
            </a:r>
            <a:r>
              <a:rPr lang="pt-BR" sz="900" dirty="0">
                <a:solidFill>
                  <a:srgbClr val="10384F"/>
                </a:solidFill>
                <a:latin typeface="Arial" panose="020B0604020202020204" pitchFamily="34" charset="0"/>
                <a:cs typeface="Arial" panose="020B0604020202020204" pitchFamily="34" charset="0"/>
              </a:rPr>
              <a:t>FAO </a:t>
            </a:r>
            <a:r>
              <a:rPr lang="pt-BR" sz="900" dirty="0">
                <a:latin typeface="Arial" panose="020B0604020202020204" pitchFamily="34" charset="0"/>
                <a:cs typeface="Arial" panose="020B0604020202020204" pitchFamily="34" charset="0"/>
                <a:hlinkClick r:id="rId6"/>
              </a:rPr>
              <a:t>http://www.fao.org/docrep/014/i2215e/i2215e.pdf</a:t>
            </a:r>
            <a:r>
              <a:rPr lang="pt-BR" sz="900" dirty="0">
                <a:latin typeface="Arial" panose="020B0604020202020204" pitchFamily="34" charset="0"/>
                <a:cs typeface="Arial" panose="020B0604020202020204" pitchFamily="34" charset="0"/>
              </a:rPr>
              <a:t> </a:t>
            </a:r>
            <a:endParaRPr lang="en-US" sz="900" dirty="0">
              <a:solidFill>
                <a:srgbClr val="10384F"/>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80FF94B6-4402-4819-9AC2-3C6FB4998290}"/>
              </a:ext>
            </a:extLst>
          </p:cNvPr>
          <p:cNvSpPr/>
          <p:nvPr/>
        </p:nvSpPr>
        <p:spPr>
          <a:xfrm>
            <a:off x="1847088" y="4144524"/>
            <a:ext cx="6284976" cy="2400657"/>
          </a:xfrm>
          <a:prstGeom prst="rect">
            <a:avLst/>
          </a:prstGeom>
        </p:spPr>
        <p:txBody>
          <a:bodyPr wrap="square">
            <a:spAutoFit/>
          </a:bodyPr>
          <a:lstStyle/>
          <a:p>
            <a:endParaRPr lang="en-US" sz="3200" dirty="0">
              <a:solidFill>
                <a:srgbClr val="10384F"/>
              </a:solidFill>
              <a:latin typeface="Arial" panose="020B0604020202020204" pitchFamily="34" charset="0"/>
            </a:endParaRPr>
          </a:p>
          <a:p>
            <a:endParaRPr lang="en-US" sz="3200" dirty="0">
              <a:solidFill>
                <a:srgbClr val="10384F"/>
              </a:solidFill>
              <a:latin typeface="Arial" panose="020B0604020202020204" pitchFamily="34" charset="0"/>
            </a:endParaRPr>
          </a:p>
          <a:p>
            <a:r>
              <a:rPr lang="en-US" sz="3200" dirty="0">
                <a:solidFill>
                  <a:srgbClr val="10384F"/>
                </a:solidFill>
                <a:latin typeface="Arial" panose="020B0604020202020204" pitchFamily="34" charset="0"/>
              </a:rPr>
              <a:t> </a:t>
            </a:r>
          </a:p>
          <a:p>
            <a:r>
              <a:rPr lang="en-US" dirty="0">
                <a:solidFill>
                  <a:srgbClr val="10384F"/>
                </a:solidFill>
                <a:latin typeface="Arial" panose="020B0604020202020204" pitchFamily="34" charset="0"/>
              </a:rPr>
              <a:t>Globally, farmers lose 30 to 40 percent of their crops because of pests and diseases. Without crop protection chemistry, these losses could easily double.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520"/>
            <a:ext cx="8013032" cy="639762"/>
          </a:xfrm>
        </p:spPr>
        <p:txBody>
          <a:bodyPr>
            <a:normAutofit fontScale="90000"/>
          </a:bodyPr>
          <a:lstStyle/>
          <a:p>
            <a:pPr algn="l"/>
            <a:r>
              <a:rPr lang="en-US" b="1" dirty="0" err="1"/>
              <a:t>Glyphosate</a:t>
            </a:r>
            <a:r>
              <a:rPr lang="en-US" b="1" dirty="0"/>
              <a:t> is the Most Thoroughly Evaluated Herbicide in the World </a:t>
            </a:r>
          </a:p>
        </p:txBody>
      </p:sp>
      <p:sp>
        <p:nvSpPr>
          <p:cNvPr id="3" name="Rectangle 2"/>
          <p:cNvSpPr/>
          <p:nvPr/>
        </p:nvSpPr>
        <p:spPr>
          <a:xfrm>
            <a:off x="-67914" y="1710907"/>
            <a:ext cx="4499810" cy="4493538"/>
          </a:xfrm>
          <a:prstGeom prst="rect">
            <a:avLst/>
          </a:prstGeom>
        </p:spPr>
        <p:txBody>
          <a:bodyPr wrap="square">
            <a:spAutoFit/>
          </a:bodyPr>
          <a:lstStyle/>
          <a:p>
            <a:pPr marL="342900" indent="-222250">
              <a:buFont typeface="Arial" pitchFamily="34" charset="0"/>
              <a:buChar char="•"/>
            </a:pPr>
            <a:r>
              <a:rPr lang="en-US" sz="2200" dirty="0">
                <a:solidFill>
                  <a:srgbClr val="10384F"/>
                </a:solidFill>
                <a:latin typeface="Arial" panose="020B0604020202020204" pitchFamily="34" charset="0"/>
                <a:cs typeface="Arial" panose="020B0604020202020204" pitchFamily="34" charset="0"/>
              </a:rPr>
              <a:t>Works by stopping an enzyme that exists in plants – not humans or animals</a:t>
            </a:r>
          </a:p>
          <a:p>
            <a:pPr marL="342900" indent="-222250">
              <a:buFont typeface="Arial" pitchFamily="34" charset="0"/>
              <a:buChar char="•"/>
            </a:pPr>
            <a:r>
              <a:rPr lang="en-US" sz="2200" dirty="0">
                <a:solidFill>
                  <a:srgbClr val="10384F"/>
                </a:solidFill>
                <a:latin typeface="Arial" panose="020B0604020202020204" pitchFamily="34" charset="0"/>
                <a:cs typeface="Arial" panose="020B0604020202020204" pitchFamily="34" charset="0"/>
              </a:rPr>
              <a:t>Approved by regulatory agencies in over 160 countries globally</a:t>
            </a:r>
          </a:p>
          <a:p>
            <a:pPr marL="342900" indent="-222250">
              <a:buFont typeface="Arial" pitchFamily="34" charset="0"/>
              <a:buChar char="•"/>
            </a:pPr>
            <a:r>
              <a:rPr lang="en-US" sz="2200" dirty="0">
                <a:solidFill>
                  <a:srgbClr val="10384F"/>
                </a:solidFill>
                <a:latin typeface="Arial" panose="020B0604020202020204" pitchFamily="34" charset="0"/>
                <a:cs typeface="Arial" panose="020B0604020202020204" pitchFamily="34" charset="0"/>
              </a:rPr>
              <a:t>Is categorized in U.S. EPA’s most favorable category (IV) for acute toxicity</a:t>
            </a:r>
          </a:p>
          <a:p>
            <a:pPr marL="342900" indent="-222250">
              <a:buFont typeface="Arial" pitchFamily="34" charset="0"/>
              <a:buChar char="•"/>
            </a:pPr>
            <a:r>
              <a:rPr lang="en-US" sz="2200" dirty="0">
                <a:solidFill>
                  <a:srgbClr val="10384F"/>
                </a:solidFill>
                <a:latin typeface="Arial" panose="020B0604020202020204" pitchFamily="34" charset="0"/>
                <a:cs typeface="Arial" panose="020B0604020202020204" pitchFamily="34" charset="0"/>
              </a:rPr>
              <a:t>Breaks down in the soil into naturally occurring elements such as carbon dioxide and phosphate </a:t>
            </a:r>
          </a:p>
        </p:txBody>
      </p:sp>
      <p:sp>
        <p:nvSpPr>
          <p:cNvPr id="4" name="Rectangle 3"/>
          <p:cNvSpPr/>
          <p:nvPr/>
        </p:nvSpPr>
        <p:spPr>
          <a:xfrm>
            <a:off x="0" y="6565443"/>
            <a:ext cx="8324850" cy="230832"/>
          </a:xfrm>
          <a:prstGeom prst="rect">
            <a:avLst/>
          </a:prstGeom>
        </p:spPr>
        <p:txBody>
          <a:bodyPr wrap="square">
            <a:spAutoFit/>
          </a:bodyPr>
          <a:lstStyle/>
          <a:p>
            <a:r>
              <a:rPr lang="en-US" sz="900" dirty="0">
                <a:solidFill>
                  <a:srgbClr val="10384F"/>
                </a:solidFill>
                <a:latin typeface="Arial" panose="020B0604020202020204" pitchFamily="34" charset="0"/>
                <a:cs typeface="Arial" panose="020B0604020202020204" pitchFamily="34" charset="0"/>
              </a:rPr>
              <a:t>Source: </a:t>
            </a:r>
            <a:r>
              <a:rPr lang="en-US" sz="900" dirty="0">
                <a:solidFill>
                  <a:srgbClr val="10384F"/>
                </a:solidFill>
                <a:latin typeface="Arial" panose="020B0604020202020204" pitchFamily="34" charset="0"/>
                <a:cs typeface="Arial" panose="020B0604020202020204" pitchFamily="34" charset="0"/>
                <a:hlinkClick r:id="rId3"/>
              </a:rPr>
              <a:t>Williams, G.M., </a:t>
            </a:r>
            <a:r>
              <a:rPr lang="en-US" sz="900" dirty="0" err="1">
                <a:solidFill>
                  <a:srgbClr val="10384F"/>
                </a:solidFill>
                <a:latin typeface="Arial" panose="020B0604020202020204" pitchFamily="34" charset="0"/>
                <a:cs typeface="Arial" panose="020B0604020202020204" pitchFamily="34" charset="0"/>
                <a:hlinkClick r:id="rId3"/>
              </a:rPr>
              <a:t>Kroes</a:t>
            </a:r>
            <a:r>
              <a:rPr lang="en-US" sz="900" dirty="0">
                <a:solidFill>
                  <a:srgbClr val="10384F"/>
                </a:solidFill>
                <a:latin typeface="Arial" panose="020B0604020202020204" pitchFamily="34" charset="0"/>
                <a:cs typeface="Arial" panose="020B0604020202020204" pitchFamily="34" charset="0"/>
                <a:hlinkClick r:id="rId3"/>
              </a:rPr>
              <a:t>,,R., and </a:t>
            </a:r>
            <a:r>
              <a:rPr lang="en-US" sz="900" dirty="0" err="1">
                <a:solidFill>
                  <a:srgbClr val="10384F"/>
                </a:solidFill>
                <a:latin typeface="Arial" panose="020B0604020202020204" pitchFamily="34" charset="0"/>
                <a:cs typeface="Arial" panose="020B0604020202020204" pitchFamily="34" charset="0"/>
                <a:hlinkClick r:id="rId3"/>
              </a:rPr>
              <a:t>Munro,I.C</a:t>
            </a:r>
            <a:r>
              <a:rPr lang="en-US" sz="900" dirty="0">
                <a:solidFill>
                  <a:srgbClr val="10384F"/>
                </a:solidFill>
                <a:latin typeface="Arial" panose="020B0604020202020204" pitchFamily="34" charset="0"/>
                <a:cs typeface="Arial" panose="020B0604020202020204" pitchFamily="34" charset="0"/>
                <a:hlinkClick r:id="rId3"/>
              </a:rPr>
              <a:t>. 2000</a:t>
            </a:r>
            <a:endParaRPr lang="en-US" sz="900" dirty="0">
              <a:solidFill>
                <a:srgbClr val="10384F"/>
              </a:solidFill>
              <a:latin typeface="Arial" panose="020B0604020202020204" pitchFamily="34" charset="0"/>
              <a:cs typeface="Arial" panose="020B0604020202020204" pitchFamily="34" charset="0"/>
            </a:endParaRPr>
          </a:p>
        </p:txBody>
      </p:sp>
      <p:pic>
        <p:nvPicPr>
          <p:cNvPr id="5" name="Picture 4" descr="Glyphosate_Safety.jpg"/>
          <p:cNvPicPr>
            <a:picLocks noChangeAspect="1"/>
          </p:cNvPicPr>
          <p:nvPr/>
        </p:nvPicPr>
        <p:blipFill>
          <a:blip r:embed="rId4" cstate="print"/>
          <a:stretch>
            <a:fillRect/>
          </a:stretch>
        </p:blipFill>
        <p:spPr>
          <a:xfrm>
            <a:off x="4431896" y="1780671"/>
            <a:ext cx="4162929" cy="4162929"/>
          </a:xfrm>
          <a:prstGeom prst="rect">
            <a:avLst/>
          </a:prstGeom>
        </p:spPr>
      </p:pic>
    </p:spTree>
  </p:cSld>
  <p:clrMapOvr>
    <a:masterClrMapping/>
  </p:clrMapOvr>
</p:sld>
</file>

<file path=ppt/theme/theme1.xml><?xml version="1.0" encoding="utf-8"?>
<a:theme xmlns:a="http://schemas.openxmlformats.org/drawingml/2006/main" name="2_Custom Design">
  <a:themeElements>
    <a:clrScheme name="CE">
      <a:dk1>
        <a:srgbClr val="494949"/>
      </a:dk1>
      <a:lt1>
        <a:sysClr val="window" lastClr="FFFFFF"/>
      </a:lt1>
      <a:dk2>
        <a:srgbClr val="494949"/>
      </a:dk2>
      <a:lt2>
        <a:srgbClr val="FFFFFF"/>
      </a:lt2>
      <a:accent1>
        <a:srgbClr val="9DBB67"/>
      </a:accent1>
      <a:accent2>
        <a:srgbClr val="DE9F61"/>
      </a:accent2>
      <a:accent3>
        <a:srgbClr val="E4C14E"/>
      </a:accent3>
      <a:accent4>
        <a:srgbClr val="9BC6B1"/>
      </a:accent4>
      <a:accent5>
        <a:srgbClr val="E27C70"/>
      </a:accent5>
      <a:accent6>
        <a:srgbClr val="D8C3CD"/>
      </a:accent6>
      <a:hlink>
        <a:srgbClr val="87B6DD"/>
      </a:hlink>
      <a:folHlink>
        <a:srgbClr val="DEDB86"/>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ganic &amp; Conventional Farming">
  <a:themeElements>
    <a:clrScheme name="CE">
      <a:dk1>
        <a:srgbClr val="494949"/>
      </a:dk1>
      <a:lt1>
        <a:sysClr val="window" lastClr="FFFFFF"/>
      </a:lt1>
      <a:dk2>
        <a:srgbClr val="494949"/>
      </a:dk2>
      <a:lt2>
        <a:srgbClr val="FFFFFF"/>
      </a:lt2>
      <a:accent1>
        <a:srgbClr val="9DBB67"/>
      </a:accent1>
      <a:accent2>
        <a:srgbClr val="DE9F61"/>
      </a:accent2>
      <a:accent3>
        <a:srgbClr val="E4C14E"/>
      </a:accent3>
      <a:accent4>
        <a:srgbClr val="9BC6B1"/>
      </a:accent4>
      <a:accent5>
        <a:srgbClr val="E27C70"/>
      </a:accent5>
      <a:accent6>
        <a:srgbClr val="D8C3CD"/>
      </a:accent6>
      <a:hlink>
        <a:srgbClr val="87B6DD"/>
      </a:hlink>
      <a:folHlink>
        <a:srgbClr val="DEDB86"/>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Understanding Pesticides">
  <a:themeElements>
    <a:clrScheme name="CE">
      <a:dk1>
        <a:srgbClr val="494949"/>
      </a:dk1>
      <a:lt1>
        <a:sysClr val="window" lastClr="FFFFFF"/>
      </a:lt1>
      <a:dk2>
        <a:srgbClr val="494949"/>
      </a:dk2>
      <a:lt2>
        <a:srgbClr val="FFFFFF"/>
      </a:lt2>
      <a:accent1>
        <a:srgbClr val="9DBB67"/>
      </a:accent1>
      <a:accent2>
        <a:srgbClr val="DE9F61"/>
      </a:accent2>
      <a:accent3>
        <a:srgbClr val="E4C14E"/>
      </a:accent3>
      <a:accent4>
        <a:srgbClr val="9BC6B1"/>
      </a:accent4>
      <a:accent5>
        <a:srgbClr val="E27C70"/>
      </a:accent5>
      <a:accent6>
        <a:srgbClr val="D8C3CD"/>
      </a:accent6>
      <a:hlink>
        <a:srgbClr val="87B6DD"/>
      </a:hlink>
      <a:folHlink>
        <a:srgbClr val="DEDB86"/>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tatistics">
  <a:themeElements>
    <a:clrScheme name="CE">
      <a:dk1>
        <a:srgbClr val="494949"/>
      </a:dk1>
      <a:lt1>
        <a:sysClr val="window" lastClr="FFFFFF"/>
      </a:lt1>
      <a:dk2>
        <a:srgbClr val="494949"/>
      </a:dk2>
      <a:lt2>
        <a:srgbClr val="FFFFFF"/>
      </a:lt2>
      <a:accent1>
        <a:srgbClr val="9DBB67"/>
      </a:accent1>
      <a:accent2>
        <a:srgbClr val="DE9F61"/>
      </a:accent2>
      <a:accent3>
        <a:srgbClr val="E4C14E"/>
      </a:accent3>
      <a:accent4>
        <a:srgbClr val="9BC6B1"/>
      </a:accent4>
      <a:accent5>
        <a:srgbClr val="E27C70"/>
      </a:accent5>
      <a:accent6>
        <a:srgbClr val="D8C3CD"/>
      </a:accent6>
      <a:hlink>
        <a:srgbClr val="87B6DD"/>
      </a:hlink>
      <a:folHlink>
        <a:srgbClr val="DEDB86"/>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Ag Innovation">
  <a:themeElements>
    <a:clrScheme name="CE">
      <a:dk1>
        <a:srgbClr val="494949"/>
      </a:dk1>
      <a:lt1>
        <a:sysClr val="window" lastClr="FFFFFF"/>
      </a:lt1>
      <a:dk2>
        <a:srgbClr val="494949"/>
      </a:dk2>
      <a:lt2>
        <a:srgbClr val="FFFFFF"/>
      </a:lt2>
      <a:accent1>
        <a:srgbClr val="9DBB67"/>
      </a:accent1>
      <a:accent2>
        <a:srgbClr val="DE9F61"/>
      </a:accent2>
      <a:accent3>
        <a:srgbClr val="E4C14E"/>
      </a:accent3>
      <a:accent4>
        <a:srgbClr val="9BC6B1"/>
      </a:accent4>
      <a:accent5>
        <a:srgbClr val="E27C70"/>
      </a:accent5>
      <a:accent6>
        <a:srgbClr val="D8C3CD"/>
      </a:accent6>
      <a:hlink>
        <a:srgbClr val="87B6DD"/>
      </a:hlink>
      <a:folHlink>
        <a:srgbClr val="DEDB8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Understanding GMOs">
  <a:themeElements>
    <a:clrScheme name="CE">
      <a:dk1>
        <a:srgbClr val="494949"/>
      </a:dk1>
      <a:lt1>
        <a:sysClr val="window" lastClr="FFFFFF"/>
      </a:lt1>
      <a:dk2>
        <a:srgbClr val="494949"/>
      </a:dk2>
      <a:lt2>
        <a:srgbClr val="FFFFFF"/>
      </a:lt2>
      <a:accent1>
        <a:srgbClr val="9DBB67"/>
      </a:accent1>
      <a:accent2>
        <a:srgbClr val="DE9F61"/>
      </a:accent2>
      <a:accent3>
        <a:srgbClr val="E4C14E"/>
      </a:accent3>
      <a:accent4>
        <a:srgbClr val="9BC6B1"/>
      </a:accent4>
      <a:accent5>
        <a:srgbClr val="E27C70"/>
      </a:accent5>
      <a:accent6>
        <a:srgbClr val="D8C3CD"/>
      </a:accent6>
      <a:hlink>
        <a:srgbClr val="87B6DD"/>
      </a:hlink>
      <a:folHlink>
        <a:srgbClr val="DEDB86"/>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Vegetables">
  <a:themeElements>
    <a:clrScheme name="CE">
      <a:dk1>
        <a:srgbClr val="494949"/>
      </a:dk1>
      <a:lt1>
        <a:sysClr val="window" lastClr="FFFFFF"/>
      </a:lt1>
      <a:dk2>
        <a:srgbClr val="494949"/>
      </a:dk2>
      <a:lt2>
        <a:srgbClr val="FFFFFF"/>
      </a:lt2>
      <a:accent1>
        <a:srgbClr val="9DBB67"/>
      </a:accent1>
      <a:accent2>
        <a:srgbClr val="DE9F61"/>
      </a:accent2>
      <a:accent3>
        <a:srgbClr val="E4C14E"/>
      </a:accent3>
      <a:accent4>
        <a:srgbClr val="9BC6B1"/>
      </a:accent4>
      <a:accent5>
        <a:srgbClr val="E27C70"/>
      </a:accent5>
      <a:accent6>
        <a:srgbClr val="D8C3CD"/>
      </a:accent6>
      <a:hlink>
        <a:srgbClr val="87B6DD"/>
      </a:hlink>
      <a:folHlink>
        <a:srgbClr val="DEDB86"/>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Organic &amp; Conventional Farming">
  <a:themeElements>
    <a:clrScheme name="CE">
      <a:dk1>
        <a:srgbClr val="494949"/>
      </a:dk1>
      <a:lt1>
        <a:sysClr val="window" lastClr="FFFFFF"/>
      </a:lt1>
      <a:dk2>
        <a:srgbClr val="494949"/>
      </a:dk2>
      <a:lt2>
        <a:srgbClr val="FFFFFF"/>
      </a:lt2>
      <a:accent1>
        <a:srgbClr val="9DBB67"/>
      </a:accent1>
      <a:accent2>
        <a:srgbClr val="DE9F61"/>
      </a:accent2>
      <a:accent3>
        <a:srgbClr val="E4C14E"/>
      </a:accent3>
      <a:accent4>
        <a:srgbClr val="9BC6B1"/>
      </a:accent4>
      <a:accent5>
        <a:srgbClr val="E27C70"/>
      </a:accent5>
      <a:accent6>
        <a:srgbClr val="D8C3CD"/>
      </a:accent6>
      <a:hlink>
        <a:srgbClr val="87B6DD"/>
      </a:hlink>
      <a:folHlink>
        <a:srgbClr val="DEDB86"/>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20C26D57FA04B4C802B2EB536D71D28" ma:contentTypeVersion="12" ma:contentTypeDescription="Create a new document." ma:contentTypeScope="" ma:versionID="3711bb0dedf61524f7d17ef3e97d4eb6">
  <xsd:schema xmlns:xsd="http://www.w3.org/2001/XMLSchema" xmlns:xs="http://www.w3.org/2001/XMLSchema" xmlns:p="http://schemas.microsoft.com/office/2006/metadata/properties" xmlns:ns3="c610df0e-eb9a-43d6-b5de-aa8956ff2efe" xmlns:ns4="116b9bbb-50c0-4f53-8aa9-65762a9a94b3" targetNamespace="http://schemas.microsoft.com/office/2006/metadata/properties" ma:root="true" ma:fieldsID="a66a7b72a8cf5e6c364f6445ca304ec3" ns3:_="" ns4:_="">
    <xsd:import namespace="c610df0e-eb9a-43d6-b5de-aa8956ff2efe"/>
    <xsd:import namespace="116b9bbb-50c0-4f53-8aa9-65762a9a94b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10df0e-eb9a-43d6-b5de-aa8956ff2ef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6b9bbb-50c0-4f53-8aa9-65762a9a94b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418844-3D50-4E3D-9434-E6E1B80902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10df0e-eb9a-43d6-b5de-aa8956ff2efe"/>
    <ds:schemaRef ds:uri="116b9bbb-50c0-4f53-8aa9-65762a9a94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FA72AE-F01E-4187-BE64-9FA83BC4769F}">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116b9bbb-50c0-4f53-8aa9-65762a9a94b3"/>
    <ds:schemaRef ds:uri="c610df0e-eb9a-43d6-b5de-aa8956ff2efe"/>
    <ds:schemaRef ds:uri="http://www.w3.org/XML/1998/namespace"/>
  </ds:schemaRefs>
</ds:datastoreItem>
</file>

<file path=customXml/itemProps3.xml><?xml version="1.0" encoding="utf-8"?>
<ds:datastoreItem xmlns:ds="http://schemas.openxmlformats.org/officeDocument/2006/customXml" ds:itemID="{DF261044-7F9A-4812-B1DC-43E5447CBC7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16078</TotalTime>
  <Words>2913</Words>
  <Application>Microsoft Office PowerPoint</Application>
  <PresentationFormat>On-screen Show (4:3)</PresentationFormat>
  <Paragraphs>236</Paragraphs>
  <Slides>20</Slides>
  <Notes>18</Notes>
  <HiddenSlides>0</HiddenSlides>
  <MMClips>0</MMClips>
  <ScaleCrop>false</ScaleCrop>
  <HeadingPairs>
    <vt:vector size="6" baseType="variant">
      <vt:variant>
        <vt:lpstr>Fonts Used</vt:lpstr>
      </vt:variant>
      <vt:variant>
        <vt:i4>3</vt:i4>
      </vt:variant>
      <vt:variant>
        <vt:lpstr>Theme</vt:lpstr>
      </vt:variant>
      <vt:variant>
        <vt:i4>8</vt:i4>
      </vt:variant>
      <vt:variant>
        <vt:lpstr>Slide Titles</vt:lpstr>
      </vt:variant>
      <vt:variant>
        <vt:i4>20</vt:i4>
      </vt:variant>
    </vt:vector>
  </HeadingPairs>
  <TitlesOfParts>
    <vt:vector size="31" baseType="lpstr">
      <vt:lpstr>Arial</vt:lpstr>
      <vt:lpstr>Calibri</vt:lpstr>
      <vt:lpstr>Verdana</vt:lpstr>
      <vt:lpstr>2_Custom Design</vt:lpstr>
      <vt:lpstr>Organic &amp; Conventional Farming</vt:lpstr>
      <vt:lpstr>Understanding Pesticides</vt:lpstr>
      <vt:lpstr>Statistics</vt:lpstr>
      <vt:lpstr>Ag Innovation</vt:lpstr>
      <vt:lpstr>Understanding GMOs</vt:lpstr>
      <vt:lpstr>Vegetables</vt:lpstr>
      <vt:lpstr>1_Organic &amp; Conventional Farming</vt:lpstr>
      <vt:lpstr>Understanding Pesticides</vt:lpstr>
      <vt:lpstr>Presenter Notes</vt:lpstr>
      <vt:lpstr>Pesticides are an Integral Part of our World </vt:lpstr>
      <vt:lpstr>Why Do Farmers Need Crop Protection Tools?</vt:lpstr>
      <vt:lpstr>Pesticides Play a Key Role in Crop Protection</vt:lpstr>
      <vt:lpstr>Types of Pesticides Used in Agriculture</vt:lpstr>
      <vt:lpstr>PowerPoint Presentation</vt:lpstr>
      <vt:lpstr>Herbicides Eliminate Weeds That Compete With a Crop for Light, Moisture and Nutrients</vt:lpstr>
      <vt:lpstr>Glyphosate is the Most Thoroughly Evaluated Herbicide in the World </vt:lpstr>
      <vt:lpstr>PowerPoint Presentation</vt:lpstr>
      <vt:lpstr>Precision is An Important Part of Insecticide Use</vt:lpstr>
      <vt:lpstr>Plant Diseases Caused By Fungi May be Controlled Using A Fungicide </vt:lpstr>
      <vt:lpstr>PowerPoint Presentation</vt:lpstr>
      <vt:lpstr>PowerPoint Presentation</vt:lpstr>
      <vt:lpstr>What is in a Tank?</vt:lpstr>
      <vt:lpstr>Pesticide Safety</vt:lpstr>
      <vt:lpstr>Assessing Pesticide Safety</vt:lpstr>
      <vt:lpstr>PowerPoint Presentation</vt:lpstr>
      <vt:lpstr>PowerPoint Presentation</vt:lpstr>
      <vt:lpstr>Presenter Notes</vt:lpstr>
    </vt:vector>
  </TitlesOfParts>
  <Company>Monsanto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jmuhs</dc:creator>
  <cp:lastModifiedBy>Brittania Lebbing</cp:lastModifiedBy>
  <cp:revision>977</cp:revision>
  <dcterms:created xsi:type="dcterms:W3CDTF">2015-07-20T13:09:32Z</dcterms:created>
  <dcterms:modified xsi:type="dcterms:W3CDTF">2021-01-25T18:06:21Z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f850223-87a8-40c3-9eb2-432606efca2a_Enabled">
    <vt:lpwstr>True</vt:lpwstr>
  </property>
  <property fmtid="{D5CDD505-2E9C-101B-9397-08002B2CF9AE}" pid="3" name="MSIP_Label_7f850223-87a8-40c3-9eb2-432606efca2a_SiteId">
    <vt:lpwstr>fcb2b37b-5da0-466b-9b83-0014b67a7c78</vt:lpwstr>
  </property>
  <property fmtid="{D5CDD505-2E9C-101B-9397-08002B2CF9AE}" pid="4" name="MSIP_Label_7f850223-87a8-40c3-9eb2-432606efca2a_Owner">
    <vt:lpwstr>fernanda.thurmond.ext@bayer.com</vt:lpwstr>
  </property>
  <property fmtid="{D5CDD505-2E9C-101B-9397-08002B2CF9AE}" pid="5" name="MSIP_Label_7f850223-87a8-40c3-9eb2-432606efca2a_SetDate">
    <vt:lpwstr>2020-08-03T19:46:36.8251838Z</vt:lpwstr>
  </property>
  <property fmtid="{D5CDD505-2E9C-101B-9397-08002B2CF9AE}" pid="6" name="MSIP_Label_7f850223-87a8-40c3-9eb2-432606efca2a_Name">
    <vt:lpwstr>NO CLASSIFICATION</vt:lpwstr>
  </property>
  <property fmtid="{D5CDD505-2E9C-101B-9397-08002B2CF9AE}" pid="7" name="MSIP_Label_7f850223-87a8-40c3-9eb2-432606efca2a_Application">
    <vt:lpwstr>Microsoft Azure Information Protection</vt:lpwstr>
  </property>
  <property fmtid="{D5CDD505-2E9C-101B-9397-08002B2CF9AE}" pid="8" name="MSIP_Label_7f850223-87a8-40c3-9eb2-432606efca2a_Extended_MSFT_Method">
    <vt:lpwstr>Manual</vt:lpwstr>
  </property>
  <property fmtid="{D5CDD505-2E9C-101B-9397-08002B2CF9AE}" pid="9" name="Sensitivity">
    <vt:lpwstr>NO CLASSIFICATION</vt:lpwstr>
  </property>
  <property fmtid="{D5CDD505-2E9C-101B-9397-08002B2CF9AE}" pid="10" name="ContentTypeId">
    <vt:lpwstr>0x010100220C26D57FA04B4C802B2EB536D71D28</vt:lpwstr>
  </property>
</Properties>
</file>