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2" r:id="rId21"/>
  </p:sldIdLst>
  <p:sldSz cx="18288000" cy="10287000"/>
  <p:notesSz cx="6858000" cy="9144000"/>
  <p:embeddedFontLst>
    <p:embeddedFont>
      <p:font typeface="DM Sans" pitchFamily="2" charset="0"/>
      <p:regular r:id="rId23"/>
      <p:bold r:id="rId24"/>
      <p:italic r:id="rId25"/>
      <p:boldItalic r:id="rId26"/>
    </p:embeddedFont>
    <p:embeddedFont>
      <p:font typeface="DM Sans Bold"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F5F5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410" autoAdjust="0"/>
  </p:normalViewPr>
  <p:slideViewPr>
    <p:cSldViewPr>
      <p:cViewPr varScale="1">
        <p:scale>
          <a:sx n="64" d="100"/>
          <a:sy n="64" d="100"/>
        </p:scale>
        <p:origin x="17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D3FFE-42A9-437E-95A3-C4BC216449FB}"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1DDEE-43A0-41EF-8ECE-5FEB11B34B9A}" type="slidenum">
              <a:rPr lang="en-US" smtClean="0"/>
              <a:t>‹#›</a:t>
            </a:fld>
            <a:endParaRPr lang="en-US"/>
          </a:p>
        </p:txBody>
      </p:sp>
    </p:spTree>
    <p:extLst>
      <p:ext uri="{BB962C8B-B14F-4D97-AF65-F5344CB8AC3E}">
        <p14:creationId xmlns:p14="http://schemas.microsoft.com/office/powerpoint/2010/main" val="3780416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security is</a:t>
            </a:r>
            <a:r>
              <a:rPr lang="en-US" baseline="0" dirty="0"/>
              <a:t> crucial.  Population is expected to reach 9.7B people by 2050.  That is an additional 2.5B mouths to feed.  This is requiring agriculture to look at ways to produce more, but in a way that is sustainable to preserve the land so it continues to be productive </a:t>
            </a:r>
          </a:p>
          <a:p>
            <a:endParaRPr lang="en-US" baseline="0" dirty="0"/>
          </a:p>
          <a:p>
            <a:r>
              <a:rPr lang="en-US" baseline="0" dirty="0"/>
              <a:t>(data confirmed 7/11/24 - https://esa.un.org/unpd/wpp/Graphs/Probabilistic/POP/TOT/)</a:t>
            </a:r>
            <a:endParaRPr lang="en-US" dirty="0"/>
          </a:p>
          <a:p>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3</a:t>
            </a:fld>
            <a:endParaRPr lang="en-US"/>
          </a:p>
        </p:txBody>
      </p:sp>
    </p:spTree>
    <p:extLst>
      <p:ext uri="{BB962C8B-B14F-4D97-AF65-F5344CB8AC3E}">
        <p14:creationId xmlns:p14="http://schemas.microsoft.com/office/powerpoint/2010/main" val="1728343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Microbials in agriculture paly a part in commitments to sustainable farming practices and innovation. Microbials, including beneficial bacteria and fungi, play a crucial role in enhancing soil health, improving crop yields, and promoting plant growth. </a:t>
            </a:r>
          </a:p>
          <a:p>
            <a:endParaRPr lang="en-US" dirty="0"/>
          </a:p>
          <a:p>
            <a:r>
              <a:rPr lang="en-US" baseline="0" dirty="0"/>
              <a:t>A great way to think about microbials is probiotics for plants.  Microbes in the soil can make significant improvements in plant health. </a:t>
            </a:r>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12</a:t>
            </a:fld>
            <a:endParaRPr lang="en-US"/>
          </a:p>
        </p:txBody>
      </p:sp>
    </p:spTree>
    <p:extLst>
      <p:ext uri="{BB962C8B-B14F-4D97-AF65-F5344CB8AC3E}">
        <p14:creationId xmlns:p14="http://schemas.microsoft.com/office/powerpoint/2010/main" val="1798706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Crop protection continues to improve the chemistry space. </a:t>
            </a:r>
            <a:r>
              <a:rPr lang="en-US" sz="1200" dirty="0">
                <a:solidFill>
                  <a:srgbClr val="727444"/>
                </a:solidFill>
                <a:latin typeface="DM Sans"/>
                <a:ea typeface="DM Sans"/>
                <a:cs typeface="DM Sans"/>
                <a:sym typeface="DM Sans"/>
              </a:rPr>
              <a:t>Scientists and farmers look at the issues that might affect future crop growth and develop solutions to protect plant health and minimize environmental impact.</a:t>
            </a:r>
          </a:p>
          <a:p>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13</a:t>
            </a:fld>
            <a:endParaRPr lang="en-US"/>
          </a:p>
        </p:txBody>
      </p:sp>
    </p:spTree>
    <p:extLst>
      <p:ext uri="{BB962C8B-B14F-4D97-AF65-F5344CB8AC3E}">
        <p14:creationId xmlns:p14="http://schemas.microsoft.com/office/powerpoint/2010/main" val="387567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60000"/>
                    <a:lumOff val="40000"/>
                  </a:schemeClr>
                </a:solidFill>
              </a:rPr>
              <a:t>Making a balanced meal accessible for everyone and doing it in a sustainable way requires a wide range of ideas and resources.  Everyone has a right to food and no</a:t>
            </a:r>
            <a:r>
              <a:rPr lang="en-US" sz="1200" b="0" baseline="0" dirty="0">
                <a:solidFill>
                  <a:schemeClr val="accent1">
                    <a:lumMod val="60000"/>
                    <a:lumOff val="40000"/>
                  </a:schemeClr>
                </a:solidFill>
              </a:rPr>
              <a:t> one should go hungry.  The solutions we have discussed will ensure that 9.7B people will have enough to eat.</a:t>
            </a:r>
            <a:endParaRPr lang="en-US" sz="1200" b="0">
              <a:solidFill>
                <a:schemeClr val="accent1">
                  <a:lumMod val="60000"/>
                  <a:lumOff val="40000"/>
                </a:schemeClr>
              </a:solidFill>
            </a:endParaRPr>
          </a:p>
          <a:p>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14</a:t>
            </a:fld>
            <a:endParaRPr lang="en-US"/>
          </a:p>
        </p:txBody>
      </p:sp>
    </p:spTree>
    <p:extLst>
      <p:ext uri="{BB962C8B-B14F-4D97-AF65-F5344CB8AC3E}">
        <p14:creationId xmlns:p14="http://schemas.microsoft.com/office/powerpoint/2010/main" val="4047019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you can see from these slides, agriculture is complex.  Each field for a farmer is unique and driven by the challenges of the land, the crop they are producing, and the method of farming they chose to follow.  Farmers need a diverse toolkit of solutions to meet the needs of a growing population, that promotes the health and wellness of individuals, and produces food sustainably.   </a:t>
            </a:r>
            <a:endParaRPr lang="en-US" dirty="0"/>
          </a:p>
          <a:p>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15</a:t>
            </a:fld>
            <a:endParaRPr lang="en-US"/>
          </a:p>
        </p:txBody>
      </p:sp>
    </p:spTree>
    <p:extLst>
      <p:ext uri="{BB962C8B-B14F-4D97-AF65-F5344CB8AC3E}">
        <p14:creationId xmlns:p14="http://schemas.microsoft.com/office/powerpoint/2010/main" val="164819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economies improve you will</a:t>
            </a:r>
            <a:r>
              <a:rPr lang="en-US" baseline="0" dirty="0"/>
              <a:t> also see a shift to diets adding higher-quality protein.  People will add meat, eggs and dairy when they have the extra income to spare.  In 1965 9% of diets were protein based, by 2030 we’ll see that move to 14%.  </a:t>
            </a:r>
            <a:endParaRPr lang="en-US" dirty="0"/>
          </a:p>
          <a:p>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4</a:t>
            </a:fld>
            <a:endParaRPr lang="en-US"/>
          </a:p>
        </p:txBody>
      </p:sp>
    </p:spTree>
    <p:extLst>
      <p:ext uri="{BB962C8B-B14F-4D97-AF65-F5344CB8AC3E}">
        <p14:creationId xmlns:p14="http://schemas.microsoft.com/office/powerpoint/2010/main" val="320925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baseline="0" dirty="0"/>
              <a:t> In the early 1960s one acre supported one person.  </a:t>
            </a:r>
          </a:p>
          <a:p>
            <a:pPr>
              <a:buFont typeface="Arial" pitchFamily="34" charset="0"/>
              <a:buChar char="•"/>
            </a:pPr>
            <a:r>
              <a:rPr lang="en-US" baseline="0" dirty="0"/>
              <a:t>   By 2050, the global population is projected to increase by 2.5 billion = </a:t>
            </a:r>
            <a:r>
              <a:rPr lang="en-US" dirty="0"/>
              <a:t>9.7</a:t>
            </a:r>
            <a:r>
              <a:rPr lang="en-US" baseline="0" dirty="0"/>
              <a:t> billion people. </a:t>
            </a:r>
          </a:p>
          <a:p>
            <a:pPr>
              <a:buFont typeface="Arial" pitchFamily="34" charset="0"/>
              <a:buChar char="•"/>
            </a:pPr>
            <a:r>
              <a:rPr lang="en-US" baseline="0" dirty="0"/>
              <a:t>   With this growth, the demand for food will rise. In order to support this demand, Farmers will need to produce more on the same amount of land. </a:t>
            </a:r>
          </a:p>
          <a:p>
            <a:pPr>
              <a:buFont typeface="Arial" pitchFamily="34" charset="0"/>
              <a:buChar char="•"/>
            </a:pPr>
            <a:r>
              <a:rPr lang="en-US" baseline="0" dirty="0"/>
              <a:t>   To feed 9 to 10 billion  by 2050, we’ll need to have that land area that was used to feed one person in 1960 - reduced to a third.  This will require a great deal of innovation to increase production.  </a:t>
            </a:r>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5</a:t>
            </a:fld>
            <a:endParaRPr lang="en-US"/>
          </a:p>
        </p:txBody>
      </p:sp>
    </p:spTree>
    <p:extLst>
      <p:ext uri="{BB962C8B-B14F-4D97-AF65-F5344CB8AC3E}">
        <p14:creationId xmlns:p14="http://schemas.microsoft.com/office/powerpoint/2010/main" val="223597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Climate</a:t>
            </a:r>
            <a:r>
              <a:rPr lang="en-US" baseline="0" dirty="0"/>
              <a:t> change is a key challenge for farming.  Water continues to be an issue across the world.  Globally we are seeing more unpredictable and extreme weather which can damage fields.  With temperature changes, farmers are seeing an expansion of insects, increased pests and crop diseases.  As the warmth moves North, planting zones are shifting.  </a:t>
            </a:r>
            <a:endParaRPr lang="en-US" dirty="0"/>
          </a:p>
          <a:p>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6</a:t>
            </a:fld>
            <a:endParaRPr lang="en-US"/>
          </a:p>
        </p:txBody>
      </p:sp>
    </p:spTree>
    <p:extLst>
      <p:ext uri="{BB962C8B-B14F-4D97-AF65-F5344CB8AC3E}">
        <p14:creationId xmlns:p14="http://schemas.microsoft.com/office/powerpoint/2010/main" val="3010650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challenges are going to require a great deal of innovation, learning from the past and respecting the future.  </a:t>
            </a:r>
            <a:endParaRPr lang="en-US" dirty="0"/>
          </a:p>
          <a:p>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7</a:t>
            </a:fld>
            <a:endParaRPr lang="en-US"/>
          </a:p>
        </p:txBody>
      </p:sp>
    </p:spTree>
    <p:extLst>
      <p:ext uri="{BB962C8B-B14F-4D97-AF65-F5344CB8AC3E}">
        <p14:creationId xmlns:p14="http://schemas.microsoft.com/office/powerpoint/2010/main" val="153117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Bayer,</a:t>
            </a:r>
            <a:r>
              <a:rPr lang="en-US" baseline="0" dirty="0"/>
              <a:t> other ag companies, universities, government agencies and others are researching ways to improve agriculture in more sustainable ways.  There is potential to combat agriculture challenges in this broad range of solutions like precision agriculture, plant breeding, biotechnology, microbials, and crop protection.</a:t>
            </a:r>
          </a:p>
          <a:p>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8</a:t>
            </a:fld>
            <a:endParaRPr lang="en-US"/>
          </a:p>
        </p:txBody>
      </p:sp>
    </p:spTree>
    <p:extLst>
      <p:ext uri="{BB962C8B-B14F-4D97-AF65-F5344CB8AC3E}">
        <p14:creationId xmlns:p14="http://schemas.microsoft.com/office/powerpoint/2010/main" val="30965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Precision agriculture is improving technology, data, and equipment to give farmers better information to make decisions on their farms and the tools to implement them. </a:t>
            </a:r>
            <a:r>
              <a:rPr lang="en-US" sz="1200" dirty="0">
                <a:solidFill>
                  <a:srgbClr val="1A3B29"/>
                </a:solidFill>
                <a:latin typeface="DM Sans"/>
                <a:ea typeface="DM Sans"/>
                <a:cs typeface="DM Sans"/>
                <a:sym typeface="DM Sans"/>
              </a:rPr>
              <a:t>Farmers must consider planning, pre-planting, planting, in-season, and harvest periods, as shown in the table. </a:t>
            </a:r>
          </a:p>
        </p:txBody>
      </p:sp>
      <p:sp>
        <p:nvSpPr>
          <p:cNvPr id="4" name="Slide Number Placeholder 3"/>
          <p:cNvSpPr>
            <a:spLocks noGrp="1"/>
          </p:cNvSpPr>
          <p:nvPr>
            <p:ph type="sldNum" sz="quarter" idx="5"/>
          </p:nvPr>
        </p:nvSpPr>
        <p:spPr/>
        <p:txBody>
          <a:bodyPr/>
          <a:lstStyle/>
          <a:p>
            <a:fld id="{26D1DDEE-43A0-41EF-8ECE-5FEB11B34B9A}" type="slidenum">
              <a:rPr lang="en-US" smtClean="0"/>
              <a:t>9</a:t>
            </a:fld>
            <a:endParaRPr lang="en-US"/>
          </a:p>
        </p:txBody>
      </p:sp>
    </p:spTree>
    <p:extLst>
      <p:ext uri="{BB962C8B-B14F-4D97-AF65-F5344CB8AC3E}">
        <p14:creationId xmlns:p14="http://schemas.microsoft.com/office/powerpoint/2010/main" val="924413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Plant breeding is the oldest method of improving agriculture, but there are ways that are used to improve this process to ensure that there are many tools for farmers to use on their farm.</a:t>
            </a:r>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10</a:t>
            </a:fld>
            <a:endParaRPr lang="en-US"/>
          </a:p>
        </p:txBody>
      </p:sp>
    </p:spTree>
    <p:extLst>
      <p:ext uri="{BB962C8B-B14F-4D97-AF65-F5344CB8AC3E}">
        <p14:creationId xmlns:p14="http://schemas.microsoft.com/office/powerpoint/2010/main" val="3738732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Biotechnology is the process of creating a GMO.  There are instances where plant breeding cannot solve an issue on a farm, so this is one way to empower the plant to be more productive by mitigating risks.</a:t>
            </a:r>
            <a:endParaRPr lang="en-US" dirty="0"/>
          </a:p>
        </p:txBody>
      </p:sp>
      <p:sp>
        <p:nvSpPr>
          <p:cNvPr id="4" name="Slide Number Placeholder 3"/>
          <p:cNvSpPr>
            <a:spLocks noGrp="1"/>
          </p:cNvSpPr>
          <p:nvPr>
            <p:ph type="sldNum" sz="quarter" idx="5"/>
          </p:nvPr>
        </p:nvSpPr>
        <p:spPr/>
        <p:txBody>
          <a:bodyPr/>
          <a:lstStyle/>
          <a:p>
            <a:fld id="{26D1DDEE-43A0-41EF-8ECE-5FEB11B34B9A}" type="slidenum">
              <a:rPr lang="en-US" smtClean="0"/>
              <a:t>11</a:t>
            </a:fld>
            <a:endParaRPr lang="en-US"/>
          </a:p>
        </p:txBody>
      </p:sp>
    </p:spTree>
    <p:extLst>
      <p:ext uri="{BB962C8B-B14F-4D97-AF65-F5344CB8AC3E}">
        <p14:creationId xmlns:p14="http://schemas.microsoft.com/office/powerpoint/2010/main" val="1755599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jpe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mailto:cientificResources@bayer.com"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cropscience.bayer.com/who-we-are/farmer-partner-resources/resource-library"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www.cropscience.bayer.com/who-we-are/farmer-partner-resources/resource-library"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3793" b="-13613"/>
            </a:stretch>
          </a:blipFill>
        </p:spPr>
        <p:txBody>
          <a:bodyPr/>
          <a:lstStyle/>
          <a:p>
            <a:endParaRPr lang="en-US"/>
          </a:p>
        </p:txBody>
      </p:sp>
      <p:grpSp>
        <p:nvGrpSpPr>
          <p:cNvPr id="3" name="Group 3"/>
          <p:cNvGrpSpPr/>
          <p:nvPr/>
        </p:nvGrpSpPr>
        <p:grpSpPr>
          <a:xfrm>
            <a:off x="1028700" y="0"/>
            <a:ext cx="7994211" cy="10287000"/>
            <a:chOff x="0" y="0"/>
            <a:chExt cx="2704214" cy="3562982"/>
          </a:xfrm>
        </p:grpSpPr>
        <p:sp>
          <p:nvSpPr>
            <p:cNvPr id="4" name="Freeform 4"/>
            <p:cNvSpPr/>
            <p:nvPr/>
          </p:nvSpPr>
          <p:spPr>
            <a:xfrm>
              <a:off x="0" y="0"/>
              <a:ext cx="2704214" cy="3562983"/>
            </a:xfrm>
            <a:custGeom>
              <a:avLst/>
              <a:gdLst/>
              <a:ahLst/>
              <a:cxnLst/>
              <a:rect l="l" t="t" r="r" b="b"/>
              <a:pathLst>
                <a:path w="2704214" h="3562983">
                  <a:moveTo>
                    <a:pt x="0" y="0"/>
                  </a:moveTo>
                  <a:lnTo>
                    <a:pt x="2704214" y="0"/>
                  </a:lnTo>
                  <a:lnTo>
                    <a:pt x="2704214" y="3562983"/>
                  </a:lnTo>
                  <a:lnTo>
                    <a:pt x="0" y="3562983"/>
                  </a:lnTo>
                  <a:close/>
                </a:path>
              </a:pathLst>
            </a:custGeom>
            <a:solidFill>
              <a:srgbClr val="266041"/>
            </a:solidFill>
          </p:spPr>
          <p:txBody>
            <a:bodyPr/>
            <a:lstStyle/>
            <a:p>
              <a:endParaRPr lang="en-US"/>
            </a:p>
          </p:txBody>
        </p:sp>
      </p:grpSp>
      <p:sp>
        <p:nvSpPr>
          <p:cNvPr id="5" name="TextBox 5"/>
          <p:cNvSpPr txBox="1"/>
          <p:nvPr/>
        </p:nvSpPr>
        <p:spPr>
          <a:xfrm>
            <a:off x="1632816" y="3726362"/>
            <a:ext cx="6785978" cy="2228215"/>
          </a:xfrm>
          <a:prstGeom prst="rect">
            <a:avLst/>
          </a:prstGeom>
        </p:spPr>
        <p:txBody>
          <a:bodyPr lIns="0" tIns="0" rIns="0" bIns="0" rtlCol="0" anchor="t">
            <a:spAutoFit/>
          </a:bodyPr>
          <a:lstStyle/>
          <a:p>
            <a:pPr algn="l">
              <a:lnSpc>
                <a:spcPts val="8959"/>
              </a:lnSpc>
            </a:pPr>
            <a:r>
              <a:rPr lang="en-US" sz="6399">
                <a:solidFill>
                  <a:srgbClr val="FFFFFF"/>
                </a:solidFill>
                <a:latin typeface="DM Sans Bold"/>
                <a:ea typeface="DM Sans Bold"/>
                <a:cs typeface="DM Sans Bold"/>
                <a:sym typeface="DM Sans Bold"/>
              </a:rPr>
              <a:t>Agriculture</a:t>
            </a:r>
          </a:p>
          <a:p>
            <a:pPr algn="l">
              <a:lnSpc>
                <a:spcPts val="8959"/>
              </a:lnSpc>
            </a:pPr>
            <a:r>
              <a:rPr lang="en-US" sz="6399">
                <a:solidFill>
                  <a:srgbClr val="FFFFFF"/>
                </a:solidFill>
                <a:latin typeface="DM Sans Bold"/>
                <a:ea typeface="DM Sans Bold"/>
                <a:cs typeface="DM Sans Bold"/>
                <a:sym typeface="DM Sans Bold"/>
              </a:rPr>
              <a:t>Overview</a:t>
            </a:r>
          </a:p>
        </p:txBody>
      </p:sp>
      <p:sp>
        <p:nvSpPr>
          <p:cNvPr id="6" name="TextBox 6"/>
          <p:cNvSpPr txBox="1"/>
          <p:nvPr/>
        </p:nvSpPr>
        <p:spPr>
          <a:xfrm>
            <a:off x="1632816" y="7050039"/>
            <a:ext cx="2428456" cy="408064"/>
          </a:xfrm>
          <a:prstGeom prst="rect">
            <a:avLst/>
          </a:prstGeom>
        </p:spPr>
        <p:txBody>
          <a:bodyPr lIns="0" tIns="0" rIns="0" bIns="0" rtlCol="0" anchor="t">
            <a:spAutoFit/>
          </a:bodyPr>
          <a:lstStyle/>
          <a:p>
            <a:pPr algn="ctr">
              <a:lnSpc>
                <a:spcPts val="3427"/>
              </a:lnSpc>
              <a:spcBef>
                <a:spcPct val="0"/>
              </a:spcBef>
            </a:pPr>
            <a:r>
              <a:rPr lang="en-US" sz="2447" spc="48">
                <a:solidFill>
                  <a:srgbClr val="FFFFFF"/>
                </a:solidFill>
                <a:latin typeface="DM Sans"/>
                <a:ea typeface="DM Sans"/>
                <a:cs typeface="DM Sans"/>
                <a:sym typeface="DM Sans"/>
              </a:rPr>
              <a:t>Modern Farming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87620" y="-253159"/>
            <a:ext cx="10612804" cy="10745013"/>
            <a:chOff x="0" y="0"/>
            <a:chExt cx="2608361" cy="2640855"/>
          </a:xfrm>
        </p:grpSpPr>
        <p:sp>
          <p:nvSpPr>
            <p:cNvPr id="3" name="Freeform 3"/>
            <p:cNvSpPr/>
            <p:nvPr/>
          </p:nvSpPr>
          <p:spPr>
            <a:xfrm>
              <a:off x="0" y="0"/>
              <a:ext cx="2608361" cy="2640855"/>
            </a:xfrm>
            <a:custGeom>
              <a:avLst/>
              <a:gdLst/>
              <a:ahLst/>
              <a:cxnLst/>
              <a:rect l="l" t="t" r="r" b="b"/>
              <a:pathLst>
                <a:path w="2608361" h="2640855">
                  <a:moveTo>
                    <a:pt x="21155" y="0"/>
                  </a:moveTo>
                  <a:lnTo>
                    <a:pt x="2587206" y="0"/>
                  </a:lnTo>
                  <a:cubicBezTo>
                    <a:pt x="2592817" y="0"/>
                    <a:pt x="2598198" y="2229"/>
                    <a:pt x="2602165" y="6196"/>
                  </a:cubicBezTo>
                  <a:cubicBezTo>
                    <a:pt x="2606132" y="10164"/>
                    <a:pt x="2608361" y="15544"/>
                    <a:pt x="2608361" y="21155"/>
                  </a:cubicBezTo>
                  <a:lnTo>
                    <a:pt x="2608361" y="2619700"/>
                  </a:lnTo>
                  <a:cubicBezTo>
                    <a:pt x="2608361" y="2625310"/>
                    <a:pt x="2606132" y="2630691"/>
                    <a:pt x="2602165" y="2634659"/>
                  </a:cubicBezTo>
                  <a:cubicBezTo>
                    <a:pt x="2598198" y="2638626"/>
                    <a:pt x="2592817" y="2640855"/>
                    <a:pt x="2587206" y="2640855"/>
                  </a:cubicBezTo>
                  <a:lnTo>
                    <a:pt x="21155" y="2640855"/>
                  </a:lnTo>
                  <a:cubicBezTo>
                    <a:pt x="15544" y="2640855"/>
                    <a:pt x="10164" y="2638626"/>
                    <a:pt x="6196" y="2634659"/>
                  </a:cubicBezTo>
                  <a:cubicBezTo>
                    <a:pt x="2229" y="2630691"/>
                    <a:pt x="0" y="2625310"/>
                    <a:pt x="0" y="2619700"/>
                  </a:cubicBezTo>
                  <a:lnTo>
                    <a:pt x="0" y="21155"/>
                  </a:lnTo>
                  <a:cubicBezTo>
                    <a:pt x="0" y="15544"/>
                    <a:pt x="2229" y="10164"/>
                    <a:pt x="6196" y="6196"/>
                  </a:cubicBezTo>
                  <a:cubicBezTo>
                    <a:pt x="10164" y="2229"/>
                    <a:pt x="15544" y="0"/>
                    <a:pt x="21155" y="0"/>
                  </a:cubicBezTo>
                  <a:close/>
                </a:path>
              </a:pathLst>
            </a:custGeom>
            <a:solidFill>
              <a:srgbClr val="E4E4D0"/>
            </a:solidFill>
          </p:spPr>
          <p:txBody>
            <a:bodyPr/>
            <a:lstStyle/>
            <a:p>
              <a:endParaRPr lang="en-US"/>
            </a:p>
          </p:txBody>
        </p:sp>
        <p:sp>
          <p:nvSpPr>
            <p:cNvPr id="4" name="TextBox 4"/>
            <p:cNvSpPr txBox="1"/>
            <p:nvPr/>
          </p:nvSpPr>
          <p:spPr>
            <a:xfrm>
              <a:off x="0" y="-47625"/>
              <a:ext cx="2608361" cy="2688480"/>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1028700" y="1226420"/>
            <a:ext cx="2919281" cy="2919270"/>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25047" b="-25047"/>
              </a:stretch>
            </a:blipFill>
          </p:spPr>
          <p:txBody>
            <a:bodyPr/>
            <a:lstStyle/>
            <a:p>
              <a:endParaRPr lang="en-US"/>
            </a:p>
          </p:txBody>
        </p:sp>
      </p:grpSp>
      <p:sp>
        <p:nvSpPr>
          <p:cNvPr id="7" name="Freeform 7"/>
          <p:cNvSpPr/>
          <p:nvPr/>
        </p:nvSpPr>
        <p:spPr>
          <a:xfrm>
            <a:off x="1355226" y="5108809"/>
            <a:ext cx="4833833" cy="4114800"/>
          </a:xfrm>
          <a:custGeom>
            <a:avLst/>
            <a:gdLst/>
            <a:ahLst/>
            <a:cxnLst/>
            <a:rect l="l" t="t" r="r" b="b"/>
            <a:pathLst>
              <a:path w="4833833" h="4114800">
                <a:moveTo>
                  <a:pt x="0" y="0"/>
                </a:moveTo>
                <a:lnTo>
                  <a:pt x="4833833" y="0"/>
                </a:lnTo>
                <a:lnTo>
                  <a:pt x="48338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4391093" y="2060271"/>
            <a:ext cx="3668230" cy="1365868"/>
          </a:xfrm>
          <a:prstGeom prst="rect">
            <a:avLst/>
          </a:prstGeom>
        </p:spPr>
        <p:txBody>
          <a:bodyPr lIns="0" tIns="0" rIns="0" bIns="0" rtlCol="0" anchor="t">
            <a:spAutoFit/>
          </a:bodyPr>
          <a:lstStyle/>
          <a:p>
            <a:pPr algn="l">
              <a:lnSpc>
                <a:spcPts val="5296"/>
              </a:lnSpc>
            </a:pPr>
            <a:r>
              <a:rPr lang="en-US" sz="5349">
                <a:solidFill>
                  <a:srgbClr val="727444"/>
                </a:solidFill>
                <a:latin typeface="DM Sans"/>
                <a:ea typeface="DM Sans"/>
                <a:cs typeface="DM Sans"/>
                <a:sym typeface="DM Sans"/>
              </a:rPr>
              <a:t>Plant</a:t>
            </a:r>
          </a:p>
          <a:p>
            <a:pPr algn="l">
              <a:lnSpc>
                <a:spcPts val="5296"/>
              </a:lnSpc>
            </a:pPr>
            <a:r>
              <a:rPr lang="en-US" sz="5349">
                <a:solidFill>
                  <a:srgbClr val="727444"/>
                </a:solidFill>
                <a:latin typeface="DM Sans"/>
                <a:ea typeface="DM Sans"/>
                <a:cs typeface="DM Sans"/>
                <a:sym typeface="DM Sans"/>
              </a:rPr>
              <a:t>Breeding</a:t>
            </a:r>
          </a:p>
        </p:txBody>
      </p:sp>
      <p:sp>
        <p:nvSpPr>
          <p:cNvPr id="9" name="TextBox 9"/>
          <p:cNvSpPr txBox="1"/>
          <p:nvPr/>
        </p:nvSpPr>
        <p:spPr>
          <a:xfrm>
            <a:off x="9324331" y="1879296"/>
            <a:ext cx="7739382" cy="7666009"/>
          </a:xfrm>
          <a:prstGeom prst="rect">
            <a:avLst/>
          </a:prstGeom>
        </p:spPr>
        <p:txBody>
          <a:bodyPr lIns="0" tIns="0" rIns="0" bIns="0" rtlCol="0" anchor="t">
            <a:spAutoFit/>
          </a:bodyPr>
          <a:lstStyle/>
          <a:p>
            <a:pPr marL="571500" indent="-571500">
              <a:lnSpc>
                <a:spcPts val="5040"/>
              </a:lnSpc>
              <a:buFont typeface="Arial" panose="020B0604020202020204" pitchFamily="34" charset="0"/>
              <a:buChar char="•"/>
            </a:pPr>
            <a:r>
              <a:rPr lang="en-US" sz="3600" spc="72" dirty="0">
                <a:solidFill>
                  <a:srgbClr val="266041"/>
                </a:solidFill>
                <a:latin typeface="DM Sans"/>
                <a:ea typeface="DM Sans"/>
                <a:cs typeface="DM Sans"/>
                <a:sym typeface="DM Sans"/>
              </a:rPr>
              <a:t>Plant breeding crosses two plants to produce offspring that share the best characteristics of their parent plants.</a:t>
            </a:r>
            <a:endParaRPr lang="en-US" dirty="0"/>
          </a:p>
          <a:p>
            <a:pPr marL="571500" indent="-571500">
              <a:lnSpc>
                <a:spcPts val="5040"/>
              </a:lnSpc>
              <a:buFont typeface="Arial" panose="020B0604020202020204" pitchFamily="34" charset="0"/>
              <a:buChar char="•"/>
            </a:pPr>
            <a:endParaRPr lang="en-US" sz="3600" spc="72" dirty="0">
              <a:solidFill>
                <a:srgbClr val="266041"/>
              </a:solidFill>
              <a:latin typeface="DM Sans"/>
              <a:ea typeface="DM Sans"/>
              <a:cs typeface="DM Sans"/>
            </a:endParaRPr>
          </a:p>
          <a:p>
            <a:pPr marL="571500" indent="-571500">
              <a:lnSpc>
                <a:spcPts val="5040"/>
              </a:lnSpc>
              <a:spcBef>
                <a:spcPct val="0"/>
              </a:spcBef>
              <a:buFont typeface="Arial" panose="020B0604020202020204" pitchFamily="34" charset="0"/>
              <a:buChar char="•"/>
            </a:pPr>
            <a:r>
              <a:rPr lang="en-US" sz="3600" spc="72">
                <a:solidFill>
                  <a:srgbClr val="266041"/>
                </a:solidFill>
                <a:latin typeface="DM Sans"/>
                <a:ea typeface="DM Sans"/>
                <a:cs typeface="DM Sans"/>
                <a:sym typeface="DM Sans"/>
              </a:rPr>
              <a:t>Today, plants are bred to improve important characteristics. </a:t>
            </a:r>
            <a:r>
              <a:rPr lang="en-US" sz="3600" spc="72" dirty="0">
                <a:solidFill>
                  <a:srgbClr val="266041"/>
                </a:solidFill>
                <a:latin typeface="DM Sans"/>
                <a:ea typeface="DM Sans"/>
                <a:cs typeface="DM Sans"/>
                <a:sym typeface="DM Sans"/>
              </a:rPr>
              <a:t>This includes improved agronomic performance to more consumer-facing qualities, like size, taste, or color.</a:t>
            </a:r>
            <a:endParaRPr lang="en-US" sz="3600" spc="72" dirty="0">
              <a:solidFill>
                <a:srgbClr val="266041"/>
              </a:solidFill>
              <a:latin typeface="DM Sans"/>
              <a:ea typeface="DM Sans"/>
              <a:cs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62124" y="-289512"/>
            <a:ext cx="10278137" cy="10801142"/>
            <a:chOff x="0" y="0"/>
            <a:chExt cx="2408990" cy="2531572"/>
          </a:xfrm>
        </p:grpSpPr>
        <p:sp>
          <p:nvSpPr>
            <p:cNvPr id="3" name="Freeform 3"/>
            <p:cNvSpPr/>
            <p:nvPr/>
          </p:nvSpPr>
          <p:spPr>
            <a:xfrm>
              <a:off x="0" y="0"/>
              <a:ext cx="2408990" cy="2531572"/>
            </a:xfrm>
            <a:custGeom>
              <a:avLst/>
              <a:gdLst/>
              <a:ahLst/>
              <a:cxnLst/>
              <a:rect l="l" t="t" r="r" b="b"/>
              <a:pathLst>
                <a:path w="2408990" h="2531572">
                  <a:moveTo>
                    <a:pt x="21844" y="0"/>
                  </a:moveTo>
                  <a:lnTo>
                    <a:pt x="2387146" y="0"/>
                  </a:lnTo>
                  <a:cubicBezTo>
                    <a:pt x="2392940" y="0"/>
                    <a:pt x="2398496" y="2301"/>
                    <a:pt x="2402592" y="6398"/>
                  </a:cubicBezTo>
                  <a:cubicBezTo>
                    <a:pt x="2406689" y="10495"/>
                    <a:pt x="2408990" y="16051"/>
                    <a:pt x="2408990" y="21844"/>
                  </a:cubicBezTo>
                  <a:lnTo>
                    <a:pt x="2408990" y="2509728"/>
                  </a:lnTo>
                  <a:cubicBezTo>
                    <a:pt x="2408990" y="2521793"/>
                    <a:pt x="2399211" y="2531572"/>
                    <a:pt x="2387146" y="2531572"/>
                  </a:cubicBezTo>
                  <a:lnTo>
                    <a:pt x="21844" y="2531572"/>
                  </a:lnTo>
                  <a:cubicBezTo>
                    <a:pt x="16051" y="2531572"/>
                    <a:pt x="10495" y="2529271"/>
                    <a:pt x="6398" y="2525175"/>
                  </a:cubicBezTo>
                  <a:cubicBezTo>
                    <a:pt x="2301" y="2521078"/>
                    <a:pt x="0" y="2515522"/>
                    <a:pt x="0" y="2509728"/>
                  </a:cubicBezTo>
                  <a:lnTo>
                    <a:pt x="0" y="21844"/>
                  </a:lnTo>
                  <a:cubicBezTo>
                    <a:pt x="0" y="16051"/>
                    <a:pt x="2301" y="10495"/>
                    <a:pt x="6398" y="6398"/>
                  </a:cubicBezTo>
                  <a:cubicBezTo>
                    <a:pt x="10495" y="2301"/>
                    <a:pt x="16051" y="0"/>
                    <a:pt x="21844" y="0"/>
                  </a:cubicBezTo>
                  <a:close/>
                </a:path>
              </a:pathLst>
            </a:custGeom>
            <a:solidFill>
              <a:srgbClr val="E4E4D0"/>
            </a:solidFill>
          </p:spPr>
          <p:txBody>
            <a:bodyPr/>
            <a:lstStyle/>
            <a:p>
              <a:endParaRPr lang="en-US"/>
            </a:p>
          </p:txBody>
        </p:sp>
        <p:sp>
          <p:nvSpPr>
            <p:cNvPr id="4" name="TextBox 4"/>
            <p:cNvSpPr txBox="1"/>
            <p:nvPr/>
          </p:nvSpPr>
          <p:spPr>
            <a:xfrm>
              <a:off x="0" y="-47625"/>
              <a:ext cx="2408990" cy="2579197"/>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709395" y="1879463"/>
            <a:ext cx="2593906" cy="259389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a:stretch>
            </a:blipFill>
          </p:spPr>
          <p:txBody>
            <a:bodyPr/>
            <a:lstStyle/>
            <a:p>
              <a:endParaRPr lang="en-US"/>
            </a:p>
          </p:txBody>
        </p:sp>
      </p:grpSp>
      <p:sp>
        <p:nvSpPr>
          <p:cNvPr id="7" name="Freeform 7"/>
          <p:cNvSpPr/>
          <p:nvPr/>
        </p:nvSpPr>
        <p:spPr>
          <a:xfrm flipH="1">
            <a:off x="1238599" y="5252664"/>
            <a:ext cx="6283103" cy="5034336"/>
          </a:xfrm>
          <a:custGeom>
            <a:avLst/>
            <a:gdLst/>
            <a:ahLst/>
            <a:cxnLst/>
            <a:rect l="l" t="t" r="r" b="b"/>
            <a:pathLst>
              <a:path w="6283103" h="5034336">
                <a:moveTo>
                  <a:pt x="0" y="0"/>
                </a:moveTo>
                <a:lnTo>
                  <a:pt x="6283102" y="0"/>
                </a:lnTo>
                <a:lnTo>
                  <a:pt x="6283102" y="5034336"/>
                </a:lnTo>
                <a:lnTo>
                  <a:pt x="0" y="5034336"/>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3637654" y="2893674"/>
            <a:ext cx="4408827" cy="691966"/>
          </a:xfrm>
          <a:prstGeom prst="rect">
            <a:avLst/>
          </a:prstGeom>
        </p:spPr>
        <p:txBody>
          <a:bodyPr lIns="0" tIns="0" rIns="0" bIns="0" rtlCol="0" anchor="t">
            <a:spAutoFit/>
          </a:bodyPr>
          <a:lstStyle/>
          <a:p>
            <a:pPr algn="l">
              <a:lnSpc>
                <a:spcPts val="5178"/>
              </a:lnSpc>
            </a:pPr>
            <a:r>
              <a:rPr lang="en-US" sz="5231">
                <a:solidFill>
                  <a:srgbClr val="727444"/>
                </a:solidFill>
                <a:latin typeface="DM Sans"/>
                <a:ea typeface="DM Sans"/>
                <a:cs typeface="DM Sans"/>
                <a:sym typeface="DM Sans"/>
              </a:rPr>
              <a:t>Biotechnology</a:t>
            </a:r>
          </a:p>
        </p:txBody>
      </p:sp>
      <p:sp>
        <p:nvSpPr>
          <p:cNvPr id="9" name="TextBox 9"/>
          <p:cNvSpPr txBox="1"/>
          <p:nvPr/>
        </p:nvSpPr>
        <p:spPr>
          <a:xfrm>
            <a:off x="9299165" y="2438408"/>
            <a:ext cx="7505076" cy="6886950"/>
          </a:xfrm>
          <a:prstGeom prst="rect">
            <a:avLst/>
          </a:prstGeom>
        </p:spPr>
        <p:txBody>
          <a:bodyPr lIns="0" tIns="0" rIns="0" bIns="0" rtlCol="0" anchor="t">
            <a:spAutoFit/>
          </a:bodyPr>
          <a:lstStyle/>
          <a:p>
            <a:pPr marL="916940" lvl="1" indent="-571500">
              <a:lnSpc>
                <a:spcPts val="4896"/>
              </a:lnSpc>
              <a:buFont typeface="Arial"/>
              <a:buChar char="•"/>
            </a:pPr>
            <a:r>
              <a:rPr lang="en-US" sz="3600" dirty="0">
                <a:solidFill>
                  <a:srgbClr val="1A3B29"/>
                </a:solidFill>
                <a:latin typeface="DM Sans"/>
                <a:ea typeface="Canva Sans"/>
                <a:cs typeface="Canva Sans"/>
                <a:sym typeface="Canva Sans"/>
              </a:rPr>
              <a:t>Biotechnology is the process used in the  creation of a </a:t>
            </a:r>
            <a:r>
              <a:rPr lang="en-US" sz="3600">
                <a:solidFill>
                  <a:srgbClr val="1A3B29"/>
                </a:solidFill>
                <a:latin typeface="DM Sans"/>
                <a:ea typeface="Canva Sans"/>
                <a:cs typeface="Canva Sans"/>
                <a:sym typeface="Canva Sans"/>
              </a:rPr>
              <a:t>GMO.</a:t>
            </a:r>
            <a:endParaRPr lang="en-US" sz="3600" dirty="0">
              <a:solidFill>
                <a:srgbClr val="1A3B29"/>
              </a:solidFill>
              <a:latin typeface="DM Sans"/>
              <a:ea typeface="Canva Sans"/>
              <a:cs typeface="Canva Sans"/>
            </a:endParaRPr>
          </a:p>
          <a:p>
            <a:pPr marL="916940" lvl="1" indent="-571500">
              <a:lnSpc>
                <a:spcPts val="4896"/>
              </a:lnSpc>
              <a:buFont typeface="Arial"/>
              <a:buChar char="•"/>
            </a:pPr>
            <a:endParaRPr lang="en-US" sz="3600" dirty="0">
              <a:solidFill>
                <a:srgbClr val="1A3B29"/>
              </a:solidFill>
              <a:latin typeface="DM Sans"/>
              <a:ea typeface="Canva Sans"/>
              <a:cs typeface="Canva Sans"/>
              <a:sym typeface="Canva Sans"/>
            </a:endParaRPr>
          </a:p>
          <a:p>
            <a:pPr marL="916940" lvl="1" indent="-571500">
              <a:lnSpc>
                <a:spcPts val="4896"/>
              </a:lnSpc>
              <a:buFont typeface="Arial"/>
              <a:buChar char="•"/>
            </a:pPr>
            <a:r>
              <a:rPr lang="en-US" sz="3600" dirty="0">
                <a:solidFill>
                  <a:srgbClr val="1A3B29"/>
                </a:solidFill>
                <a:latin typeface="DM Sans"/>
                <a:ea typeface="Canva Sans"/>
                <a:cs typeface="Canva Sans"/>
                <a:sym typeface="Canva Sans"/>
              </a:rPr>
              <a:t>There are instances where plant breeding cannot solve an issue on a farm, so this is one way to empower the plant to be more productive by mitigating risks.</a:t>
            </a:r>
            <a:endParaRPr lang="en-US" sz="3600" dirty="0">
              <a:solidFill>
                <a:srgbClr val="1A3B29"/>
              </a:solidFill>
              <a:latin typeface="DM Sans"/>
              <a:ea typeface="Canva Sans"/>
              <a:cs typeface="Canva Sans"/>
            </a:endParaRPr>
          </a:p>
          <a:p>
            <a:pPr>
              <a:lnSpc>
                <a:spcPts val="4896"/>
              </a:lnSpc>
            </a:pPr>
            <a:endParaRPr lang="en-US" sz="3600">
              <a:solidFill>
                <a:srgbClr val="1A3B29"/>
              </a:solidFill>
              <a:latin typeface="DM Sans"/>
              <a:ea typeface="Canva Sans"/>
              <a:cs typeface="Canva Sans"/>
              <a:sym typeface="Canva Sans"/>
            </a:endParaRPr>
          </a:p>
          <a:p>
            <a:pPr>
              <a:lnSpc>
                <a:spcPts val="4896"/>
              </a:lnSpc>
            </a:pPr>
            <a:endParaRPr lang="en-US" sz="3600">
              <a:solidFill>
                <a:srgbClr val="1A3B29"/>
              </a:solidFill>
              <a:latin typeface="DM Sans"/>
              <a:ea typeface="Canva Sans"/>
              <a:cs typeface="Canva Sans"/>
              <a:sym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27044" y="-245732"/>
            <a:ext cx="9970062" cy="10766072"/>
            <a:chOff x="0" y="0"/>
            <a:chExt cx="2408990" cy="2601324"/>
          </a:xfrm>
        </p:grpSpPr>
        <p:sp>
          <p:nvSpPr>
            <p:cNvPr id="3" name="Freeform 3"/>
            <p:cNvSpPr/>
            <p:nvPr/>
          </p:nvSpPr>
          <p:spPr>
            <a:xfrm>
              <a:off x="0" y="0"/>
              <a:ext cx="2408990" cy="2601324"/>
            </a:xfrm>
            <a:custGeom>
              <a:avLst/>
              <a:gdLst/>
              <a:ahLst/>
              <a:cxnLst/>
              <a:rect l="l" t="t" r="r" b="b"/>
              <a:pathLst>
                <a:path w="2408990" h="2601324">
                  <a:moveTo>
                    <a:pt x="22519" y="0"/>
                  </a:moveTo>
                  <a:lnTo>
                    <a:pt x="2386471" y="0"/>
                  </a:lnTo>
                  <a:cubicBezTo>
                    <a:pt x="2392444" y="0"/>
                    <a:pt x="2398172" y="2373"/>
                    <a:pt x="2402395" y="6596"/>
                  </a:cubicBezTo>
                  <a:cubicBezTo>
                    <a:pt x="2406618" y="10819"/>
                    <a:pt x="2408990" y="16547"/>
                    <a:pt x="2408990" y="22519"/>
                  </a:cubicBezTo>
                  <a:lnTo>
                    <a:pt x="2408990" y="2578805"/>
                  </a:lnTo>
                  <a:cubicBezTo>
                    <a:pt x="2408990" y="2591242"/>
                    <a:pt x="2398908" y="2601324"/>
                    <a:pt x="2386471" y="2601324"/>
                  </a:cubicBezTo>
                  <a:lnTo>
                    <a:pt x="22519" y="2601324"/>
                  </a:lnTo>
                  <a:cubicBezTo>
                    <a:pt x="10082" y="2601324"/>
                    <a:pt x="0" y="2591242"/>
                    <a:pt x="0" y="2578805"/>
                  </a:cubicBezTo>
                  <a:lnTo>
                    <a:pt x="0" y="22519"/>
                  </a:lnTo>
                  <a:cubicBezTo>
                    <a:pt x="0" y="10082"/>
                    <a:pt x="10082" y="0"/>
                    <a:pt x="22519" y="0"/>
                  </a:cubicBezTo>
                  <a:close/>
                </a:path>
              </a:pathLst>
            </a:custGeom>
            <a:solidFill>
              <a:srgbClr val="E4E4D0"/>
            </a:solidFill>
          </p:spPr>
          <p:txBody>
            <a:bodyPr/>
            <a:lstStyle/>
            <a:p>
              <a:endParaRPr lang="en-US"/>
            </a:p>
          </p:txBody>
        </p:sp>
        <p:sp>
          <p:nvSpPr>
            <p:cNvPr id="4" name="TextBox 4"/>
            <p:cNvSpPr txBox="1"/>
            <p:nvPr/>
          </p:nvSpPr>
          <p:spPr>
            <a:xfrm>
              <a:off x="0" y="-47625"/>
              <a:ext cx="2408990" cy="2648949"/>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924980" y="1379859"/>
            <a:ext cx="2547190" cy="2547180"/>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6666" r="-16666"/>
              </a:stretch>
            </a:blipFill>
          </p:spPr>
          <p:txBody>
            <a:bodyPr/>
            <a:lstStyle/>
            <a:p>
              <a:endParaRPr lang="en-US"/>
            </a:p>
          </p:txBody>
        </p:sp>
      </p:grpSp>
      <p:sp>
        <p:nvSpPr>
          <p:cNvPr id="7" name="Freeform 7"/>
          <p:cNvSpPr/>
          <p:nvPr/>
        </p:nvSpPr>
        <p:spPr>
          <a:xfrm>
            <a:off x="11284768" y="447610"/>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016588" y="6559740"/>
            <a:ext cx="4745874" cy="3227194"/>
          </a:xfrm>
          <a:custGeom>
            <a:avLst/>
            <a:gdLst/>
            <a:ahLst/>
            <a:cxnLst/>
            <a:rect l="l" t="t" r="r" b="b"/>
            <a:pathLst>
              <a:path w="4745874" h="3227194">
                <a:moveTo>
                  <a:pt x="0" y="0"/>
                </a:moveTo>
                <a:lnTo>
                  <a:pt x="4745874" y="0"/>
                </a:lnTo>
                <a:lnTo>
                  <a:pt x="4745874" y="3227195"/>
                </a:lnTo>
                <a:lnTo>
                  <a:pt x="0" y="3227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5400000" flipV="1">
            <a:off x="12077205" y="5337232"/>
            <a:ext cx="1635381" cy="447685"/>
          </a:xfrm>
          <a:custGeom>
            <a:avLst/>
            <a:gdLst/>
            <a:ahLst/>
            <a:cxnLst/>
            <a:rect l="l" t="t" r="r" b="b"/>
            <a:pathLst>
              <a:path w="1635381" h="447685">
                <a:moveTo>
                  <a:pt x="0" y="447686"/>
                </a:moveTo>
                <a:lnTo>
                  <a:pt x="1635381" y="447686"/>
                </a:lnTo>
                <a:lnTo>
                  <a:pt x="1635381" y="0"/>
                </a:lnTo>
                <a:lnTo>
                  <a:pt x="0" y="0"/>
                </a:lnTo>
                <a:lnTo>
                  <a:pt x="0" y="447686"/>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3726727" y="2345410"/>
            <a:ext cx="4162398" cy="730377"/>
          </a:xfrm>
          <a:prstGeom prst="rect">
            <a:avLst/>
          </a:prstGeom>
        </p:spPr>
        <p:txBody>
          <a:bodyPr wrap="square" lIns="0" tIns="0" rIns="0" bIns="0" rtlCol="0" anchor="t">
            <a:spAutoFit/>
          </a:bodyPr>
          <a:lstStyle/>
          <a:p>
            <a:pPr algn="l">
              <a:lnSpc>
                <a:spcPts val="5544"/>
              </a:lnSpc>
            </a:pPr>
            <a:r>
              <a:rPr lang="en-US" sz="5600">
                <a:solidFill>
                  <a:srgbClr val="727444"/>
                </a:solidFill>
                <a:latin typeface="DM Sans"/>
                <a:ea typeface="DM Sans"/>
                <a:cs typeface="DM Sans"/>
                <a:sym typeface="DM Sans"/>
              </a:rPr>
              <a:t>Microbials</a:t>
            </a:r>
          </a:p>
        </p:txBody>
      </p:sp>
      <p:sp>
        <p:nvSpPr>
          <p:cNvPr id="11" name="TextBox 11"/>
          <p:cNvSpPr txBox="1"/>
          <p:nvPr/>
        </p:nvSpPr>
        <p:spPr>
          <a:xfrm>
            <a:off x="601686" y="5048250"/>
            <a:ext cx="7505076" cy="3719095"/>
          </a:xfrm>
          <a:prstGeom prst="rect">
            <a:avLst/>
          </a:prstGeom>
        </p:spPr>
        <p:txBody>
          <a:bodyPr lIns="0" tIns="0" rIns="0" bIns="0" rtlCol="0" anchor="t">
            <a:spAutoFit/>
          </a:bodyPr>
          <a:lstStyle/>
          <a:p>
            <a:pPr>
              <a:lnSpc>
                <a:spcPts val="4896"/>
              </a:lnSpc>
            </a:pPr>
            <a:r>
              <a:rPr lang="en-US" sz="3200" dirty="0">
                <a:solidFill>
                  <a:srgbClr val="1A3B29"/>
                </a:solidFill>
                <a:latin typeface="DM Sans"/>
                <a:ea typeface="Canva Sans"/>
                <a:cs typeface="Canva Sans"/>
                <a:sym typeface="Canva Sans"/>
              </a:rPr>
              <a:t>• A great way to think about microbials is probiotics for plants. Beneficial microbes in the soil can make significant improvements in plant health.</a:t>
            </a:r>
          </a:p>
          <a:p>
            <a:pPr>
              <a:lnSpc>
                <a:spcPts val="4896"/>
              </a:lnSpc>
            </a:pPr>
            <a:endParaRPr lang="en-US" sz="3200">
              <a:solidFill>
                <a:srgbClr val="1A3B29"/>
              </a:solidFill>
              <a:latin typeface="DM Sans"/>
              <a:ea typeface="Canva Sans"/>
              <a:cs typeface="Canva Sans"/>
              <a:sym typeface="Canv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78482" y="-261882"/>
            <a:ext cx="7691610" cy="10765116"/>
            <a:chOff x="0" y="0"/>
            <a:chExt cx="1964337" cy="2749271"/>
          </a:xfrm>
        </p:grpSpPr>
        <p:sp>
          <p:nvSpPr>
            <p:cNvPr id="3" name="Freeform 3"/>
            <p:cNvSpPr/>
            <p:nvPr/>
          </p:nvSpPr>
          <p:spPr>
            <a:xfrm>
              <a:off x="0" y="0"/>
              <a:ext cx="1964337" cy="2749271"/>
            </a:xfrm>
            <a:custGeom>
              <a:avLst/>
              <a:gdLst/>
              <a:ahLst/>
              <a:cxnLst/>
              <a:rect l="l" t="t" r="r" b="b"/>
              <a:pathLst>
                <a:path w="1964337" h="2749271">
                  <a:moveTo>
                    <a:pt x="29190" y="0"/>
                  </a:moveTo>
                  <a:lnTo>
                    <a:pt x="1935147" y="0"/>
                  </a:lnTo>
                  <a:cubicBezTo>
                    <a:pt x="1951268" y="0"/>
                    <a:pt x="1964337" y="13069"/>
                    <a:pt x="1964337" y="29190"/>
                  </a:cubicBezTo>
                  <a:lnTo>
                    <a:pt x="1964337" y="2720081"/>
                  </a:lnTo>
                  <a:cubicBezTo>
                    <a:pt x="1964337" y="2727822"/>
                    <a:pt x="1961262" y="2735247"/>
                    <a:pt x="1955788" y="2740721"/>
                  </a:cubicBezTo>
                  <a:cubicBezTo>
                    <a:pt x="1950314" y="2746195"/>
                    <a:pt x="1942889" y="2749271"/>
                    <a:pt x="1935147" y="2749271"/>
                  </a:cubicBezTo>
                  <a:lnTo>
                    <a:pt x="29190" y="2749271"/>
                  </a:lnTo>
                  <a:cubicBezTo>
                    <a:pt x="13069" y="2749271"/>
                    <a:pt x="0" y="2736202"/>
                    <a:pt x="0" y="2720081"/>
                  </a:cubicBezTo>
                  <a:lnTo>
                    <a:pt x="0" y="29190"/>
                  </a:lnTo>
                  <a:cubicBezTo>
                    <a:pt x="0" y="21448"/>
                    <a:pt x="3075" y="14024"/>
                    <a:pt x="8549" y="8549"/>
                  </a:cubicBezTo>
                  <a:cubicBezTo>
                    <a:pt x="14024" y="3075"/>
                    <a:pt x="21448" y="0"/>
                    <a:pt x="29190" y="0"/>
                  </a:cubicBezTo>
                  <a:close/>
                </a:path>
              </a:pathLst>
            </a:custGeom>
            <a:solidFill>
              <a:srgbClr val="E4E4D0"/>
            </a:solidFill>
          </p:spPr>
          <p:txBody>
            <a:bodyPr/>
            <a:lstStyle/>
            <a:p>
              <a:endParaRPr lang="en-US"/>
            </a:p>
          </p:txBody>
        </p:sp>
        <p:sp>
          <p:nvSpPr>
            <p:cNvPr id="4" name="TextBox 4"/>
            <p:cNvSpPr txBox="1"/>
            <p:nvPr/>
          </p:nvSpPr>
          <p:spPr>
            <a:xfrm>
              <a:off x="0" y="-47625"/>
              <a:ext cx="1964337" cy="2796896"/>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1118700" y="1028700"/>
            <a:ext cx="2809408" cy="280939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p:spPr>
          <p:txBody>
            <a:bodyPr/>
            <a:lstStyle/>
            <a:p>
              <a:endParaRPr lang="en-US"/>
            </a:p>
          </p:txBody>
        </p:sp>
      </p:grpSp>
      <p:sp>
        <p:nvSpPr>
          <p:cNvPr id="7" name="Freeform 7"/>
          <p:cNvSpPr/>
          <p:nvPr/>
        </p:nvSpPr>
        <p:spPr>
          <a:xfrm>
            <a:off x="12096786" y="2558499"/>
            <a:ext cx="5055001" cy="5719945"/>
          </a:xfrm>
          <a:custGeom>
            <a:avLst/>
            <a:gdLst/>
            <a:ahLst/>
            <a:cxnLst/>
            <a:rect l="l" t="t" r="r" b="b"/>
            <a:pathLst>
              <a:path w="5055001" h="5719945">
                <a:moveTo>
                  <a:pt x="0" y="0"/>
                </a:moveTo>
                <a:lnTo>
                  <a:pt x="5055002" y="0"/>
                </a:lnTo>
                <a:lnTo>
                  <a:pt x="5055002" y="5719945"/>
                </a:lnTo>
                <a:lnTo>
                  <a:pt x="0" y="5719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4173415" y="1824740"/>
            <a:ext cx="4863971" cy="1322092"/>
          </a:xfrm>
          <a:prstGeom prst="rect">
            <a:avLst/>
          </a:prstGeom>
        </p:spPr>
        <p:txBody>
          <a:bodyPr lIns="0" tIns="0" rIns="0" bIns="0" rtlCol="0" anchor="t">
            <a:spAutoFit/>
          </a:bodyPr>
          <a:lstStyle/>
          <a:p>
            <a:pPr algn="l">
              <a:lnSpc>
                <a:spcPts val="5097"/>
              </a:lnSpc>
            </a:pPr>
            <a:r>
              <a:rPr lang="en-US" sz="5148">
                <a:solidFill>
                  <a:srgbClr val="727444"/>
                </a:solidFill>
                <a:latin typeface="DM Sans"/>
                <a:ea typeface="DM Sans"/>
                <a:cs typeface="DM Sans"/>
                <a:sym typeface="DM Sans"/>
              </a:rPr>
              <a:t>Crop </a:t>
            </a:r>
          </a:p>
          <a:p>
            <a:pPr marL="0" lvl="0" indent="0" algn="l">
              <a:lnSpc>
                <a:spcPts val="5097"/>
              </a:lnSpc>
              <a:spcBef>
                <a:spcPct val="0"/>
              </a:spcBef>
            </a:pPr>
            <a:r>
              <a:rPr lang="en-US" sz="5148">
                <a:solidFill>
                  <a:srgbClr val="727444"/>
                </a:solidFill>
                <a:latin typeface="DM Sans"/>
                <a:ea typeface="DM Sans"/>
                <a:cs typeface="DM Sans"/>
                <a:sym typeface="DM Sans"/>
              </a:rPr>
              <a:t>Protection</a:t>
            </a:r>
          </a:p>
        </p:txBody>
      </p:sp>
      <p:sp>
        <p:nvSpPr>
          <p:cNvPr id="9" name="TextBox 9"/>
          <p:cNvSpPr txBox="1"/>
          <p:nvPr/>
        </p:nvSpPr>
        <p:spPr>
          <a:xfrm>
            <a:off x="1028700" y="4477385"/>
            <a:ext cx="8852637" cy="5080635"/>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727444"/>
                </a:solidFill>
                <a:latin typeface="DM Sans"/>
                <a:ea typeface="DM Sans"/>
                <a:cs typeface="DM Sans"/>
                <a:sym typeface="DM Sans"/>
              </a:rPr>
              <a:t>At any stage, plants are threatened by weeds, insects and diseases. </a:t>
            </a:r>
          </a:p>
          <a:p>
            <a:pPr algn="l">
              <a:lnSpc>
                <a:spcPts val="5040"/>
              </a:lnSpc>
            </a:pPr>
            <a:endParaRPr lang="en-US" sz="3600" dirty="0">
              <a:solidFill>
                <a:srgbClr val="727444"/>
              </a:solidFill>
              <a:latin typeface="DM Sans"/>
              <a:ea typeface="DM Sans"/>
              <a:cs typeface="DM Sans"/>
              <a:sym typeface="DM Sans"/>
            </a:endParaRPr>
          </a:p>
          <a:p>
            <a:pPr marL="777240" lvl="1" indent="-388620" algn="l">
              <a:lnSpc>
                <a:spcPts val="5040"/>
              </a:lnSpc>
              <a:buFont typeface="Arial"/>
              <a:buChar char="•"/>
            </a:pPr>
            <a:r>
              <a:rPr lang="en-US" sz="3600" dirty="0">
                <a:solidFill>
                  <a:srgbClr val="727444"/>
                </a:solidFill>
                <a:latin typeface="DM Sans"/>
                <a:ea typeface="DM Sans"/>
                <a:cs typeface="DM Sans"/>
                <a:sym typeface="DM Sans"/>
              </a:rPr>
              <a:t>Scientists and farmers look at the issues that might affect future crop growth and develop solutions to protect plant health and minimize environmental impact.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733119"/>
            <a:ext cx="20150369" cy="0"/>
          </a:xfrm>
          <a:prstGeom prst="line">
            <a:avLst/>
          </a:prstGeom>
          <a:ln w="38100" cap="flat">
            <a:solidFill>
              <a:srgbClr val="1A3B29"/>
            </a:solidFill>
            <a:prstDash val="solid"/>
            <a:headEnd type="none" w="sm" len="sm"/>
            <a:tailEnd type="none" w="sm" len="sm"/>
          </a:ln>
        </p:spPr>
        <p:txBody>
          <a:bodyPr/>
          <a:lstStyle/>
          <a:p>
            <a:endParaRPr lang="en-US"/>
          </a:p>
        </p:txBody>
      </p:sp>
      <p:sp>
        <p:nvSpPr>
          <p:cNvPr id="3" name="Freeform 3"/>
          <p:cNvSpPr/>
          <p:nvPr/>
        </p:nvSpPr>
        <p:spPr>
          <a:xfrm>
            <a:off x="1909222" y="1487567"/>
            <a:ext cx="14658759" cy="8245552"/>
          </a:xfrm>
          <a:custGeom>
            <a:avLst/>
            <a:gdLst/>
            <a:ahLst/>
            <a:cxnLst/>
            <a:rect l="l" t="t" r="r" b="b"/>
            <a:pathLst>
              <a:path w="14658759" h="8245552">
                <a:moveTo>
                  <a:pt x="0" y="0"/>
                </a:moveTo>
                <a:lnTo>
                  <a:pt x="14658759" y="0"/>
                </a:lnTo>
                <a:lnTo>
                  <a:pt x="14658759" y="8245552"/>
                </a:lnTo>
                <a:lnTo>
                  <a:pt x="0" y="8245552"/>
                </a:lnTo>
                <a:lnTo>
                  <a:pt x="0" y="0"/>
                </a:lnTo>
                <a:close/>
              </a:path>
            </a:pathLst>
          </a:custGeom>
          <a:blipFill>
            <a:blip r:embed="rId3"/>
            <a:stretch>
              <a:fillRect t="-5777" b="-5777"/>
            </a:stretch>
          </a:blipFill>
        </p:spPr>
        <p:txBody>
          <a:bodyPr/>
          <a:lstStyle/>
          <a:p>
            <a:endParaRPr lang="en-US"/>
          </a:p>
        </p:txBody>
      </p:sp>
      <p:sp>
        <p:nvSpPr>
          <p:cNvPr id="4" name="Freeform 4"/>
          <p:cNvSpPr/>
          <p:nvPr/>
        </p:nvSpPr>
        <p:spPr>
          <a:xfrm>
            <a:off x="7324284" y="6015258"/>
            <a:ext cx="3828635" cy="3354842"/>
          </a:xfrm>
          <a:custGeom>
            <a:avLst/>
            <a:gdLst/>
            <a:ahLst/>
            <a:cxnLst/>
            <a:rect l="l" t="t" r="r" b="b"/>
            <a:pathLst>
              <a:path w="3828635" h="3354842">
                <a:moveTo>
                  <a:pt x="0" y="0"/>
                </a:moveTo>
                <a:lnTo>
                  <a:pt x="3828635" y="0"/>
                </a:lnTo>
                <a:lnTo>
                  <a:pt x="3828635" y="3354842"/>
                </a:lnTo>
                <a:lnTo>
                  <a:pt x="0" y="3354842"/>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262516" y="1068774"/>
            <a:ext cx="11267823" cy="1038225"/>
          </a:xfrm>
          <a:prstGeom prst="rect">
            <a:avLst/>
          </a:prstGeom>
        </p:spPr>
        <p:txBody>
          <a:bodyPr lIns="0" tIns="0" rIns="0" bIns="0" rtlCol="0" anchor="t">
            <a:spAutoFit/>
          </a:bodyPr>
          <a:lstStyle/>
          <a:p>
            <a:pPr algn="ctr">
              <a:lnSpc>
                <a:spcPts val="8400"/>
              </a:lnSpc>
              <a:spcBef>
                <a:spcPct val="0"/>
              </a:spcBef>
            </a:pPr>
            <a:r>
              <a:rPr lang="en-US" sz="6000">
                <a:solidFill>
                  <a:srgbClr val="163D06"/>
                </a:solidFill>
                <a:latin typeface="DM Sans Bold"/>
                <a:ea typeface="DM Sans Bold"/>
                <a:cs typeface="DM Sans Bold"/>
                <a:sym typeface="DM Sans Bold"/>
              </a:rPr>
              <a:t>Collaborative Innovation:</a:t>
            </a:r>
          </a:p>
        </p:txBody>
      </p:sp>
      <p:sp>
        <p:nvSpPr>
          <p:cNvPr id="6" name="TextBox 6"/>
          <p:cNvSpPr txBox="1"/>
          <p:nvPr/>
        </p:nvSpPr>
        <p:spPr>
          <a:xfrm>
            <a:off x="4298916" y="2905050"/>
            <a:ext cx="9879372" cy="1930465"/>
          </a:xfrm>
          <a:prstGeom prst="rect">
            <a:avLst/>
          </a:prstGeom>
        </p:spPr>
        <p:txBody>
          <a:bodyPr lIns="0" tIns="0" rIns="0" bIns="0" rtlCol="0" anchor="t">
            <a:spAutoFit/>
          </a:bodyPr>
          <a:lstStyle/>
          <a:p>
            <a:pPr algn="ctr">
              <a:lnSpc>
                <a:spcPts val="5067"/>
              </a:lnSpc>
              <a:spcBef>
                <a:spcPct val="0"/>
              </a:spcBef>
            </a:pPr>
            <a:r>
              <a:rPr lang="en-US" sz="3600" dirty="0">
                <a:solidFill>
                  <a:srgbClr val="163D06"/>
                </a:solidFill>
                <a:latin typeface="DM Sans"/>
                <a:ea typeface="DM Sans Bold"/>
                <a:cs typeface="DM Sans Bold"/>
                <a:sym typeface="DM Sans Bold"/>
              </a:rPr>
              <a:t>Making a balanced meal accessible for everyone and doing it in a sustainable way requires a wide range of ideas and resources.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90A584">
              <a:alpha val="9804"/>
            </a:srgbClr>
          </a:solidFill>
        </p:spPr>
        <p:txBody>
          <a:bodyPr/>
          <a:lstStyle/>
          <a:p>
            <a:endParaRPr lang="en-US"/>
          </a:p>
        </p:txBody>
      </p:sp>
      <p:sp>
        <p:nvSpPr>
          <p:cNvPr id="3" name="TextBox 3"/>
          <p:cNvSpPr txBox="1"/>
          <p:nvPr/>
        </p:nvSpPr>
        <p:spPr>
          <a:xfrm>
            <a:off x="1028700" y="1299690"/>
            <a:ext cx="6184915" cy="6232475"/>
          </a:xfrm>
          <a:prstGeom prst="rect">
            <a:avLst/>
          </a:prstGeom>
        </p:spPr>
        <p:txBody>
          <a:bodyPr lIns="0" tIns="0" rIns="0" bIns="0" rtlCol="0" anchor="t">
            <a:spAutoFit/>
          </a:bodyPr>
          <a:lstStyle/>
          <a:p>
            <a:pPr marL="0" lvl="0" indent="0" algn="l">
              <a:lnSpc>
                <a:spcPts val="5411"/>
              </a:lnSpc>
            </a:pPr>
            <a:r>
              <a:rPr lang="en-US" sz="4500" spc="90" dirty="0">
                <a:solidFill>
                  <a:srgbClr val="266041"/>
                </a:solidFill>
                <a:latin typeface="DM Sans Bold"/>
                <a:ea typeface="DM Sans Bold"/>
                <a:cs typeface="DM Sans Bold"/>
                <a:sym typeface="DM Sans Bold"/>
              </a:rPr>
              <a:t>Innovators in agriculture are </a:t>
            </a:r>
          </a:p>
          <a:p>
            <a:pPr marL="0" lvl="0" indent="0" algn="l">
              <a:lnSpc>
                <a:spcPts val="5411"/>
              </a:lnSpc>
            </a:pPr>
            <a:r>
              <a:rPr lang="en-US" sz="4500" spc="90" dirty="0">
                <a:solidFill>
                  <a:srgbClr val="266041"/>
                </a:solidFill>
                <a:latin typeface="DM Sans Bold"/>
                <a:ea typeface="DM Sans Bold"/>
                <a:cs typeface="DM Sans Bold"/>
                <a:sym typeface="DM Sans Bold"/>
              </a:rPr>
              <a:t>responsibly discovering ways to </a:t>
            </a:r>
            <a:endParaRPr lang="en-US" sz="4500" spc="90" dirty="0">
              <a:solidFill>
                <a:srgbClr val="266041"/>
              </a:solidFill>
              <a:latin typeface="DM Sans Bold"/>
              <a:ea typeface="DM Sans Bold"/>
              <a:cs typeface="DM Sans Bold"/>
            </a:endParaRPr>
          </a:p>
          <a:p>
            <a:pPr>
              <a:lnSpc>
                <a:spcPts val="5411"/>
              </a:lnSpc>
            </a:pPr>
            <a:r>
              <a:rPr lang="en-US" sz="4500" spc="90" dirty="0">
                <a:solidFill>
                  <a:srgbClr val="266041"/>
                </a:solidFill>
                <a:latin typeface="DM Sans Bold"/>
                <a:ea typeface="DM Sans Bold"/>
                <a:cs typeface="DM Sans Bold"/>
                <a:sym typeface="DM Sans Bold"/>
              </a:rPr>
              <a:t>increase production and quality of crops while reducing inputs and maximizing sustainability.</a:t>
            </a:r>
            <a:endParaRPr lang="en-US" sz="4500" spc="90" dirty="0">
              <a:solidFill>
                <a:srgbClr val="266041"/>
              </a:solidFill>
              <a:latin typeface="DM Sans Bold"/>
              <a:ea typeface="DM Sans Bold"/>
              <a:cs typeface="DM Sans Bold"/>
            </a:endParaRPr>
          </a:p>
        </p:txBody>
      </p:sp>
      <p:sp>
        <p:nvSpPr>
          <p:cNvPr id="4" name="Freeform 4"/>
          <p:cNvSpPr/>
          <p:nvPr/>
        </p:nvSpPr>
        <p:spPr>
          <a:xfrm>
            <a:off x="11659660" y="1463474"/>
            <a:ext cx="3106649" cy="3617641"/>
          </a:xfrm>
          <a:custGeom>
            <a:avLst/>
            <a:gdLst/>
            <a:ahLst/>
            <a:cxnLst/>
            <a:rect l="l" t="t" r="r" b="b"/>
            <a:pathLst>
              <a:path w="3106649" h="3617641">
                <a:moveTo>
                  <a:pt x="0" y="0"/>
                </a:moveTo>
                <a:lnTo>
                  <a:pt x="3106650" y="0"/>
                </a:lnTo>
                <a:lnTo>
                  <a:pt x="3106650" y="3617641"/>
                </a:lnTo>
                <a:lnTo>
                  <a:pt x="0" y="3617641"/>
                </a:lnTo>
                <a:lnTo>
                  <a:pt x="0" y="0"/>
                </a:lnTo>
                <a:close/>
              </a:path>
            </a:pathLst>
          </a:custGeom>
          <a:blipFill>
            <a:blip r:embed="rId3"/>
            <a:stretch>
              <a:fillRect/>
            </a:stretch>
          </a:blipFill>
        </p:spPr>
        <p:txBody>
          <a:bodyPr/>
          <a:lstStyle/>
          <a:p>
            <a:endParaRPr lang="en-US"/>
          </a:p>
        </p:txBody>
      </p:sp>
      <p:sp>
        <p:nvSpPr>
          <p:cNvPr id="5" name="Freeform 5"/>
          <p:cNvSpPr/>
          <p:nvPr/>
        </p:nvSpPr>
        <p:spPr>
          <a:xfrm>
            <a:off x="11404164" y="5205885"/>
            <a:ext cx="3617641" cy="3617641"/>
          </a:xfrm>
          <a:custGeom>
            <a:avLst/>
            <a:gdLst/>
            <a:ahLst/>
            <a:cxnLst/>
            <a:rect l="l" t="t" r="r" b="b"/>
            <a:pathLst>
              <a:path w="3617641" h="3617641">
                <a:moveTo>
                  <a:pt x="0" y="0"/>
                </a:moveTo>
                <a:lnTo>
                  <a:pt x="3617641" y="0"/>
                </a:lnTo>
                <a:lnTo>
                  <a:pt x="3617641" y="3617641"/>
                </a:lnTo>
                <a:lnTo>
                  <a:pt x="0" y="3617641"/>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3793" b="-13613"/>
            </a:stretch>
          </a:blipFill>
        </p:spPr>
        <p:txBody>
          <a:bodyPr/>
          <a:lstStyle/>
          <a:p>
            <a:endParaRPr lang="en-US"/>
          </a:p>
        </p:txBody>
      </p:sp>
      <p:sp>
        <p:nvSpPr>
          <p:cNvPr id="3" name="AutoShape 3"/>
          <p:cNvSpPr/>
          <p:nvPr/>
        </p:nvSpPr>
        <p:spPr>
          <a:xfrm>
            <a:off x="-6397" y="2293496"/>
            <a:ext cx="18295268" cy="5572491"/>
          </a:xfrm>
          <a:prstGeom prst="rect">
            <a:avLst/>
          </a:prstGeom>
          <a:solidFill>
            <a:srgbClr val="266041"/>
          </a:solidFill>
        </p:spPr>
        <p:txBody>
          <a:bodyPr/>
          <a:lstStyle/>
          <a:p>
            <a:endParaRPr lang="en-US"/>
          </a:p>
        </p:txBody>
      </p:sp>
      <p:sp>
        <p:nvSpPr>
          <p:cNvPr id="4" name="TextBox 4"/>
          <p:cNvSpPr txBox="1"/>
          <p:nvPr/>
        </p:nvSpPr>
        <p:spPr>
          <a:xfrm>
            <a:off x="2413818" y="2488416"/>
            <a:ext cx="14142370" cy="4927733"/>
          </a:xfrm>
          <a:prstGeom prst="rect">
            <a:avLst/>
          </a:prstGeom>
        </p:spPr>
        <p:txBody>
          <a:bodyPr lIns="0" tIns="0" rIns="0" bIns="0" rtlCol="0" anchor="t">
            <a:spAutoFit/>
          </a:bodyPr>
          <a:lstStyle/>
          <a:p>
            <a:pPr marL="0" lvl="0" indent="0" algn="ctr">
              <a:lnSpc>
                <a:spcPts val="4395"/>
              </a:lnSpc>
            </a:pPr>
            <a:r>
              <a:rPr lang="en-US" sz="2747">
                <a:solidFill>
                  <a:srgbClr val="FFFFFF"/>
                </a:solidFill>
                <a:latin typeface="DM Sans Bold"/>
                <a:ea typeface="DM Sans Bold"/>
                <a:cs typeface="DM Sans Bold"/>
                <a:sym typeface="DM Sans Bold"/>
              </a:rPr>
              <a:t>Thank you for communicating modern agriculture.</a:t>
            </a:r>
          </a:p>
          <a:p>
            <a:pPr marL="0" lvl="0" indent="0" algn="ctr">
              <a:lnSpc>
                <a:spcPts val="4395"/>
              </a:lnSpc>
            </a:pPr>
            <a:endParaRPr lang="en-US" sz="2747">
              <a:solidFill>
                <a:srgbClr val="FFFFFF"/>
              </a:solidFill>
              <a:latin typeface="DM Sans Bold"/>
              <a:ea typeface="DM Sans Bold"/>
              <a:cs typeface="DM Sans Bold"/>
              <a:sym typeface="DM Sans Bold"/>
            </a:endParaRPr>
          </a:p>
          <a:p>
            <a:pPr marL="0" lvl="0" indent="0" algn="ctr">
              <a:lnSpc>
                <a:spcPts val="4395"/>
              </a:lnSpc>
            </a:pPr>
            <a:r>
              <a:rPr lang="en-US" sz="2747">
                <a:solidFill>
                  <a:srgbClr val="FFFFFF"/>
                </a:solidFill>
                <a:latin typeface="DM Sans Bold"/>
                <a:ea typeface="DM Sans Bold"/>
                <a:cs typeface="DM Sans Bold"/>
                <a:sym typeface="DM Sans Bold"/>
              </a:rPr>
              <a:t>Customize this presentation for your audience. Insert your brand logo, contact information, re-arrange slides, and so forth.</a:t>
            </a:r>
          </a:p>
          <a:p>
            <a:pPr marL="0" lvl="0" indent="0" algn="ctr">
              <a:lnSpc>
                <a:spcPts val="4395"/>
              </a:lnSpc>
            </a:pPr>
            <a:endParaRPr lang="en-US" sz="2747">
              <a:solidFill>
                <a:srgbClr val="FFFFFF"/>
              </a:solidFill>
              <a:latin typeface="DM Sans Bold"/>
              <a:ea typeface="DM Sans Bold"/>
              <a:cs typeface="DM Sans Bold"/>
              <a:sym typeface="DM Sans Bold"/>
            </a:endParaRPr>
          </a:p>
          <a:p>
            <a:pPr marL="0" lvl="0" indent="0" algn="ctr">
              <a:lnSpc>
                <a:spcPts val="4395"/>
              </a:lnSpc>
            </a:pPr>
            <a:r>
              <a:rPr lang="en-US" sz="2747">
                <a:solidFill>
                  <a:srgbClr val="FFFFFF"/>
                </a:solidFill>
                <a:latin typeface="DM Sans Bold"/>
                <a:ea typeface="DM Sans Bold"/>
                <a:cs typeface="DM Sans Bold"/>
                <a:sym typeface="DM Sans Bold"/>
              </a:rPr>
              <a:t>Please contact </a:t>
            </a:r>
            <a:r>
              <a:rPr lang="en-US" sz="2747" u="sng">
                <a:solidFill>
                  <a:srgbClr val="FFFFFF"/>
                </a:solidFill>
                <a:latin typeface="DM Sans Bold"/>
                <a:ea typeface="DM Sans Bold"/>
                <a:cs typeface="DM Sans Bold"/>
                <a:sym typeface="DM Sans Bold"/>
                <a:hlinkClick r:id="rId3" tooltip="mailto:cientificResources@bayer.com"/>
              </a:rPr>
              <a:t>ScientificResources@bayer.com</a:t>
            </a:r>
            <a:r>
              <a:rPr lang="en-US" sz="2747">
                <a:solidFill>
                  <a:srgbClr val="FFFFFF"/>
                </a:solidFill>
                <a:latin typeface="DM Sans Bold"/>
                <a:ea typeface="DM Sans Bold"/>
                <a:cs typeface="DM Sans Bold"/>
                <a:sym typeface="DM Sans Bold"/>
              </a:rPr>
              <a:t> with questions or further context about the slide content.</a:t>
            </a:r>
          </a:p>
          <a:p>
            <a:pPr marL="0" lvl="0" indent="0" algn="ctr">
              <a:lnSpc>
                <a:spcPts val="4395"/>
              </a:lnSpc>
            </a:pPr>
            <a:endParaRPr lang="en-US" sz="2747">
              <a:solidFill>
                <a:srgbClr val="FFFFFF"/>
              </a:solidFill>
              <a:latin typeface="DM Sans Bold"/>
              <a:ea typeface="DM Sans Bold"/>
              <a:cs typeface="DM Sans Bold"/>
              <a:sym typeface="DM Sans Bold"/>
            </a:endParaRPr>
          </a:p>
          <a:p>
            <a:pPr marL="0" lvl="0" indent="0" algn="ctr">
              <a:lnSpc>
                <a:spcPts val="4395"/>
              </a:lnSpc>
            </a:pPr>
            <a:r>
              <a:rPr lang="en-US" sz="2747">
                <a:solidFill>
                  <a:srgbClr val="FFFFFF"/>
                </a:solidFill>
                <a:latin typeface="DM Sans Bold"/>
                <a:ea typeface="DM Sans Bold"/>
                <a:cs typeface="DM Sans Bold"/>
                <a:sym typeface="DM Sans Bold"/>
              </a:rPr>
              <a:t>Looking for ag resources? </a:t>
            </a:r>
            <a:r>
              <a:rPr lang="en-US" sz="2747" u="sng">
                <a:solidFill>
                  <a:srgbClr val="FFFFFF"/>
                </a:solidFill>
                <a:latin typeface="DM Sans Bold"/>
                <a:ea typeface="DM Sans Bold"/>
                <a:cs typeface="DM Sans Bold"/>
                <a:sym typeface="DM Sans Bold"/>
                <a:hlinkClick r:id="rId4" tooltip="https://www.cropscience.bayer.com/who-we-are/farmer-partner-resources/resource-library"/>
              </a:rPr>
              <a:t>Bayer Crop Science Resource Library</a:t>
            </a:r>
            <a:r>
              <a:rPr lang="en-US" sz="2747">
                <a:solidFill>
                  <a:srgbClr val="FFFFFF"/>
                </a:solidFill>
                <a:latin typeface="DM Sans Bold"/>
                <a:ea typeface="DM Sans Bold"/>
                <a:cs typeface="DM Sans Bold"/>
                <a:sym typeface="DM Sans Bold"/>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773663" y="933450"/>
            <a:ext cx="6785978" cy="859684"/>
          </a:xfrm>
          <a:prstGeom prst="rect">
            <a:avLst/>
          </a:prstGeom>
        </p:spPr>
        <p:txBody>
          <a:bodyPr lIns="0" tIns="0" rIns="0" bIns="0" rtlCol="0" anchor="t">
            <a:spAutoFit/>
          </a:bodyPr>
          <a:lstStyle/>
          <a:p>
            <a:pPr algn="l">
              <a:lnSpc>
                <a:spcPts val="7081"/>
              </a:lnSpc>
            </a:pPr>
            <a:r>
              <a:rPr lang="en-US" sz="5057">
                <a:solidFill>
                  <a:srgbClr val="FFFFFF"/>
                </a:solidFill>
                <a:latin typeface="DM Sans Bold"/>
                <a:ea typeface="DM Sans Bold"/>
                <a:cs typeface="DM Sans Bold"/>
                <a:sym typeface="DM Sans Bold"/>
              </a:rPr>
              <a:t>Presenter Notes:</a:t>
            </a:r>
          </a:p>
        </p:txBody>
      </p:sp>
      <p:sp>
        <p:nvSpPr>
          <p:cNvPr id="3" name="TextBox 3"/>
          <p:cNvSpPr txBox="1"/>
          <p:nvPr/>
        </p:nvSpPr>
        <p:spPr>
          <a:xfrm>
            <a:off x="1773663" y="2482677"/>
            <a:ext cx="15347628" cy="6132617"/>
          </a:xfrm>
          <a:prstGeom prst="rect">
            <a:avLst/>
          </a:prstGeom>
        </p:spPr>
        <p:txBody>
          <a:bodyPr lIns="0" tIns="0" rIns="0" bIns="0" rtlCol="0" anchor="t">
            <a:spAutoFit/>
          </a:bodyPr>
          <a:lstStyle/>
          <a:p>
            <a:pPr algn="l">
              <a:lnSpc>
                <a:spcPts val="5446"/>
              </a:lnSpc>
            </a:pPr>
            <a:r>
              <a:rPr lang="en-US" sz="3404" spc="68">
                <a:solidFill>
                  <a:srgbClr val="FFFFFF"/>
                </a:solidFill>
                <a:latin typeface="DM Sans"/>
                <a:ea typeface="DM Sans"/>
                <a:cs typeface="DM Sans"/>
                <a:sym typeface="DM Sans"/>
              </a:rPr>
              <a:t>Thank you for communicating modern agriculture.</a:t>
            </a:r>
          </a:p>
          <a:p>
            <a:pPr algn="l">
              <a:lnSpc>
                <a:spcPts val="5446"/>
              </a:lnSpc>
            </a:pPr>
            <a:endParaRPr lang="en-US" sz="3404" spc="68">
              <a:solidFill>
                <a:srgbClr val="FFFFFF"/>
              </a:solidFill>
              <a:latin typeface="DM Sans"/>
              <a:ea typeface="DM Sans"/>
              <a:cs typeface="DM Sans"/>
              <a:sym typeface="DM Sans"/>
            </a:endParaRPr>
          </a:p>
          <a:p>
            <a:pPr algn="l">
              <a:lnSpc>
                <a:spcPts val="5446"/>
              </a:lnSpc>
            </a:pPr>
            <a:r>
              <a:rPr lang="en-US" sz="3404" spc="68">
                <a:solidFill>
                  <a:srgbClr val="FFFFFF"/>
                </a:solidFill>
                <a:latin typeface="DM Sans"/>
                <a:ea typeface="DM Sans"/>
                <a:cs typeface="DM Sans"/>
                <a:sym typeface="DM Sans"/>
              </a:rPr>
              <a:t>Customize this presentation for your audience. Insert your brand logo, contact information, re-arrange slides, and so forth.</a:t>
            </a:r>
          </a:p>
          <a:p>
            <a:pPr algn="l">
              <a:lnSpc>
                <a:spcPts val="5446"/>
              </a:lnSpc>
            </a:pPr>
            <a:r>
              <a:rPr lang="en-US" sz="3404" spc="68">
                <a:solidFill>
                  <a:srgbClr val="FFFFFF"/>
                </a:solidFill>
                <a:latin typeface="DM Sans"/>
                <a:ea typeface="DM Sans"/>
                <a:cs typeface="DM Sans"/>
                <a:sym typeface="DM Sans"/>
              </a:rPr>
              <a:t> </a:t>
            </a:r>
          </a:p>
          <a:p>
            <a:pPr algn="l">
              <a:lnSpc>
                <a:spcPts val="5446"/>
              </a:lnSpc>
            </a:pPr>
            <a:r>
              <a:rPr lang="en-US" sz="3404" spc="68">
                <a:solidFill>
                  <a:srgbClr val="FFFFFF"/>
                </a:solidFill>
                <a:latin typeface="DM Sans"/>
                <a:ea typeface="DM Sans"/>
                <a:cs typeface="DM Sans"/>
                <a:sym typeface="DM Sans"/>
              </a:rPr>
              <a:t>Please contact ScientificResources@bayer.com with questions or further context about the slide content. </a:t>
            </a:r>
          </a:p>
          <a:p>
            <a:pPr algn="l">
              <a:lnSpc>
                <a:spcPts val="5446"/>
              </a:lnSpc>
            </a:pPr>
            <a:endParaRPr lang="en-US" sz="3404" spc="68">
              <a:solidFill>
                <a:srgbClr val="FFFFFF"/>
              </a:solidFill>
              <a:latin typeface="DM Sans"/>
              <a:ea typeface="DM Sans"/>
              <a:cs typeface="DM Sans"/>
              <a:sym typeface="DM Sans"/>
            </a:endParaRPr>
          </a:p>
          <a:p>
            <a:pPr algn="l">
              <a:lnSpc>
                <a:spcPts val="5446"/>
              </a:lnSpc>
            </a:pPr>
            <a:r>
              <a:rPr lang="en-US" sz="3404" spc="68">
                <a:solidFill>
                  <a:srgbClr val="FFFFFF"/>
                </a:solidFill>
                <a:latin typeface="DM Sans"/>
                <a:ea typeface="DM Sans"/>
                <a:cs typeface="DM Sans"/>
                <a:sym typeface="DM Sans"/>
              </a:rPr>
              <a:t>Looking for ag resources? </a:t>
            </a:r>
            <a:r>
              <a:rPr lang="en-US" sz="3404" u="sng" spc="68">
                <a:solidFill>
                  <a:srgbClr val="FFFFFF"/>
                </a:solidFill>
                <a:latin typeface="DM Sans"/>
                <a:ea typeface="DM Sans"/>
                <a:cs typeface="DM Sans"/>
                <a:sym typeface="DM Sans"/>
                <a:hlinkClick r:id="rId2" tooltip="https://www.cropscience.bayer.com/who-we-are/farmer-partner-resources/resource-library"/>
              </a:rPr>
              <a:t>Bayer Crop Science Resource Library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8760553" y="190216"/>
            <a:ext cx="9512836" cy="10061807"/>
          </a:xfrm>
          <a:prstGeom prst="rect">
            <a:avLst/>
          </a:prstGeom>
        </p:spPr>
      </p:pic>
      <p:sp>
        <p:nvSpPr>
          <p:cNvPr id="3" name="TextBox 3"/>
          <p:cNvSpPr txBox="1"/>
          <p:nvPr/>
        </p:nvSpPr>
        <p:spPr>
          <a:xfrm>
            <a:off x="10456443" y="5101521"/>
            <a:ext cx="1811757" cy="849931"/>
          </a:xfrm>
          <a:prstGeom prst="rect">
            <a:avLst/>
          </a:prstGeom>
        </p:spPr>
        <p:txBody>
          <a:bodyPr wrap="square" lIns="0" tIns="0" rIns="0" bIns="0" rtlCol="0" anchor="t">
            <a:spAutoFit/>
          </a:bodyPr>
          <a:lstStyle/>
          <a:p>
            <a:pPr algn="ctr">
              <a:lnSpc>
                <a:spcPts val="6505"/>
              </a:lnSpc>
              <a:spcBef>
                <a:spcPct val="0"/>
              </a:spcBef>
            </a:pPr>
            <a:r>
              <a:rPr lang="en-US" sz="5914" dirty="0">
                <a:solidFill>
                  <a:srgbClr val="266041"/>
                </a:solidFill>
                <a:latin typeface="DM Sans Bold"/>
                <a:ea typeface="DM Sans Bold"/>
                <a:cs typeface="DM Sans Bold"/>
                <a:sym typeface="DM Sans Bold"/>
              </a:rPr>
              <a:t>4.4B</a:t>
            </a:r>
          </a:p>
        </p:txBody>
      </p:sp>
      <p:sp>
        <p:nvSpPr>
          <p:cNvPr id="4" name="TextBox 4"/>
          <p:cNvSpPr txBox="1"/>
          <p:nvPr/>
        </p:nvSpPr>
        <p:spPr>
          <a:xfrm>
            <a:off x="13030200" y="3115477"/>
            <a:ext cx="1264867" cy="849931"/>
          </a:xfrm>
          <a:prstGeom prst="rect">
            <a:avLst/>
          </a:prstGeom>
        </p:spPr>
        <p:txBody>
          <a:bodyPr wrap="square" lIns="0" tIns="0" rIns="0" bIns="0" rtlCol="0" anchor="t">
            <a:spAutoFit/>
          </a:bodyPr>
          <a:lstStyle/>
          <a:p>
            <a:pPr algn="ctr">
              <a:lnSpc>
                <a:spcPts val="6505"/>
              </a:lnSpc>
              <a:spcBef>
                <a:spcPct val="0"/>
              </a:spcBef>
            </a:pPr>
            <a:r>
              <a:rPr lang="en-US" sz="5914" dirty="0">
                <a:solidFill>
                  <a:srgbClr val="266041"/>
                </a:solidFill>
                <a:latin typeface="DM Sans Bold"/>
                <a:ea typeface="DM Sans Bold"/>
                <a:cs typeface="DM Sans Bold"/>
                <a:sym typeface="DM Sans Bold"/>
              </a:rPr>
              <a:t>8B</a:t>
            </a:r>
          </a:p>
        </p:txBody>
      </p:sp>
      <p:sp>
        <p:nvSpPr>
          <p:cNvPr id="5" name="TextBox 5"/>
          <p:cNvSpPr txBox="1"/>
          <p:nvPr/>
        </p:nvSpPr>
        <p:spPr>
          <a:xfrm>
            <a:off x="15211800" y="2276323"/>
            <a:ext cx="2214471" cy="849931"/>
          </a:xfrm>
          <a:prstGeom prst="rect">
            <a:avLst/>
          </a:prstGeom>
        </p:spPr>
        <p:txBody>
          <a:bodyPr wrap="square" lIns="0" tIns="0" rIns="0" bIns="0" rtlCol="0" anchor="t">
            <a:spAutoFit/>
          </a:bodyPr>
          <a:lstStyle/>
          <a:p>
            <a:pPr algn="ctr">
              <a:lnSpc>
                <a:spcPts val="6505"/>
              </a:lnSpc>
              <a:spcBef>
                <a:spcPct val="0"/>
              </a:spcBef>
            </a:pPr>
            <a:r>
              <a:rPr lang="en-US" sz="5914" dirty="0">
                <a:solidFill>
                  <a:srgbClr val="266041"/>
                </a:solidFill>
                <a:latin typeface="DM Sans Bold"/>
                <a:ea typeface="DM Sans Bold"/>
                <a:cs typeface="DM Sans Bold"/>
                <a:sym typeface="DM Sans Bold"/>
              </a:rPr>
              <a:t>9.7B+</a:t>
            </a:r>
          </a:p>
        </p:txBody>
      </p:sp>
      <p:sp>
        <p:nvSpPr>
          <p:cNvPr id="6" name="TextBox 6"/>
          <p:cNvSpPr txBox="1"/>
          <p:nvPr/>
        </p:nvSpPr>
        <p:spPr>
          <a:xfrm>
            <a:off x="1028700" y="6175348"/>
            <a:ext cx="6044020" cy="2888551"/>
          </a:xfrm>
          <a:prstGeom prst="rect">
            <a:avLst/>
          </a:prstGeom>
        </p:spPr>
        <p:txBody>
          <a:bodyPr lIns="0" tIns="0" rIns="0" bIns="0" rtlCol="0" anchor="t">
            <a:spAutoFit/>
          </a:bodyPr>
          <a:lstStyle/>
          <a:p>
            <a:pPr marL="0" lvl="0" indent="0" algn="l">
              <a:lnSpc>
                <a:spcPts val="4621"/>
              </a:lnSpc>
              <a:spcBef>
                <a:spcPct val="0"/>
              </a:spcBef>
            </a:pPr>
            <a:r>
              <a:rPr lang="en-US" sz="3554" u="none">
                <a:solidFill>
                  <a:srgbClr val="266041"/>
                </a:solidFill>
                <a:latin typeface="DM Sans"/>
                <a:ea typeface="DM Sans"/>
                <a:cs typeface="DM Sans"/>
                <a:sym typeface="DM Sans"/>
              </a:rPr>
              <a:t>Population growth projections require keeping pace with food production while also preserving productive land.</a:t>
            </a:r>
          </a:p>
        </p:txBody>
      </p:sp>
      <p:sp>
        <p:nvSpPr>
          <p:cNvPr id="7" name="TextBox 7"/>
          <p:cNvSpPr txBox="1"/>
          <p:nvPr/>
        </p:nvSpPr>
        <p:spPr>
          <a:xfrm>
            <a:off x="1028700" y="1104900"/>
            <a:ext cx="7809655" cy="2402205"/>
          </a:xfrm>
          <a:prstGeom prst="rect">
            <a:avLst/>
          </a:prstGeom>
        </p:spPr>
        <p:txBody>
          <a:bodyPr lIns="0" tIns="0" rIns="0" bIns="0" rtlCol="0" anchor="t">
            <a:spAutoFit/>
          </a:bodyPr>
          <a:lstStyle/>
          <a:p>
            <a:pPr marL="0" lvl="0" indent="0" algn="l">
              <a:lnSpc>
                <a:spcPts val="9434"/>
              </a:lnSpc>
              <a:spcBef>
                <a:spcPct val="0"/>
              </a:spcBef>
            </a:pPr>
            <a:r>
              <a:rPr lang="en-US" sz="8499" spc="169">
                <a:solidFill>
                  <a:srgbClr val="266041"/>
                </a:solidFill>
                <a:latin typeface="DM Sans Bold"/>
                <a:ea typeface="DM Sans Bold"/>
                <a:cs typeface="DM Sans Bold"/>
                <a:sym typeface="DM Sans Bold"/>
              </a:rPr>
              <a:t>Population </a:t>
            </a:r>
            <a:r>
              <a:rPr lang="en-US" sz="8499" u="none" spc="169">
                <a:solidFill>
                  <a:srgbClr val="266041"/>
                </a:solidFill>
                <a:latin typeface="DM Sans Bold"/>
                <a:ea typeface="DM Sans Bold"/>
                <a:cs typeface="DM Sans Bold"/>
                <a:sym typeface="DM Sans Bold"/>
              </a:rPr>
              <a:t>Challenges</a:t>
            </a:r>
          </a:p>
        </p:txBody>
      </p:sp>
      <p:sp>
        <p:nvSpPr>
          <p:cNvPr id="8" name="AutoShape 8"/>
          <p:cNvSpPr/>
          <p:nvPr/>
        </p:nvSpPr>
        <p:spPr>
          <a:xfrm>
            <a:off x="1028700" y="4949121"/>
            <a:ext cx="6492240" cy="0"/>
          </a:xfrm>
          <a:prstGeom prst="line">
            <a:avLst/>
          </a:prstGeom>
          <a:ln w="38100" cap="flat">
            <a:solidFill>
              <a:srgbClr val="1A3B29"/>
            </a:solidFill>
            <a:prstDash val="solid"/>
            <a:headEnd type="none" w="sm" len="sm"/>
            <a:tailEnd type="none" w="sm" len="sm"/>
          </a:ln>
        </p:spPr>
        <p:txBody>
          <a:bodyPr/>
          <a:lstStyle/>
          <a:p>
            <a:endParaRPr lang="en-US"/>
          </a:p>
        </p:txBody>
      </p:sp>
      <p:sp>
        <p:nvSpPr>
          <p:cNvPr id="9" name="AutoShape 9"/>
          <p:cNvSpPr/>
          <p:nvPr/>
        </p:nvSpPr>
        <p:spPr>
          <a:xfrm>
            <a:off x="0" y="9733119"/>
            <a:ext cx="18283952" cy="43405"/>
          </a:xfrm>
          <a:prstGeom prst="line">
            <a:avLst/>
          </a:prstGeom>
          <a:ln w="38100" cap="flat">
            <a:solidFill>
              <a:srgbClr val="1A3B29"/>
            </a:solidFill>
            <a:prstDash val="solid"/>
            <a:headEnd type="none" w="sm" len="sm"/>
            <a:tailEnd type="none" w="sm" len="sm"/>
          </a:ln>
        </p:spPr>
        <p:txBody>
          <a:bodyPr/>
          <a:lstStyle/>
          <a:p>
            <a:endParaRPr lang="en-US"/>
          </a:p>
        </p:txBody>
      </p:sp>
      <p:sp>
        <p:nvSpPr>
          <p:cNvPr id="10" name="TextBox 10"/>
          <p:cNvSpPr txBox="1"/>
          <p:nvPr/>
        </p:nvSpPr>
        <p:spPr>
          <a:xfrm>
            <a:off x="0" y="9853473"/>
            <a:ext cx="14295066" cy="248970"/>
          </a:xfrm>
          <a:prstGeom prst="rect">
            <a:avLst/>
          </a:prstGeom>
        </p:spPr>
        <p:txBody>
          <a:bodyPr lIns="0" tIns="0" rIns="0" bIns="0" rtlCol="0" anchor="t">
            <a:spAutoFit/>
          </a:bodyPr>
          <a:lstStyle/>
          <a:p>
            <a:pPr algn="ctr">
              <a:lnSpc>
                <a:spcPts val="2027"/>
              </a:lnSpc>
              <a:spcBef>
                <a:spcPct val="0"/>
              </a:spcBef>
            </a:pPr>
            <a:r>
              <a:rPr lang="en-US" sz="1448">
                <a:solidFill>
                  <a:srgbClr val="266041"/>
                </a:solidFill>
                <a:latin typeface="DM Sans"/>
                <a:ea typeface="DM Sans"/>
                <a:cs typeface="DM Sans"/>
                <a:sym typeface="DM Sans"/>
              </a:rPr>
              <a:t>Source: UN WPP https://www.un.org/development/desa/pd/sites/www.un.org.development.desa.pd/files/wpp2022_summary_of_results.pdf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136779" cy="9733119"/>
          </a:xfrm>
          <a:custGeom>
            <a:avLst/>
            <a:gdLst/>
            <a:ahLst/>
            <a:cxnLst/>
            <a:rect l="l" t="t" r="r" b="b"/>
            <a:pathLst>
              <a:path w="8136779" h="9733119">
                <a:moveTo>
                  <a:pt x="0" y="0"/>
                </a:moveTo>
                <a:lnTo>
                  <a:pt x="8136779" y="0"/>
                </a:lnTo>
                <a:lnTo>
                  <a:pt x="8136779" y="9733119"/>
                </a:lnTo>
                <a:lnTo>
                  <a:pt x="0" y="9733119"/>
                </a:lnTo>
                <a:lnTo>
                  <a:pt x="0" y="0"/>
                </a:lnTo>
                <a:close/>
              </a:path>
            </a:pathLst>
          </a:custGeom>
          <a:blipFill>
            <a:blip r:embed="rId3"/>
            <a:stretch>
              <a:fillRect t="-157" r="-79769" b="-157"/>
            </a:stretch>
          </a:blipFill>
        </p:spPr>
        <p:txBody>
          <a:bodyPr/>
          <a:lstStyle/>
          <a:p>
            <a:endParaRPr lang="en-US"/>
          </a:p>
        </p:txBody>
      </p:sp>
      <p:sp>
        <p:nvSpPr>
          <p:cNvPr id="3" name="AutoShape 3"/>
          <p:cNvSpPr/>
          <p:nvPr/>
        </p:nvSpPr>
        <p:spPr>
          <a:xfrm>
            <a:off x="0" y="9702070"/>
            <a:ext cx="18288000" cy="56338"/>
          </a:xfrm>
          <a:prstGeom prst="line">
            <a:avLst/>
          </a:prstGeom>
          <a:ln w="38100" cap="flat">
            <a:solidFill>
              <a:srgbClr val="1A3B29"/>
            </a:solidFill>
            <a:prstDash val="solid"/>
            <a:headEnd type="none" w="sm" len="sm"/>
            <a:tailEnd type="none" w="sm" len="sm"/>
          </a:ln>
        </p:spPr>
        <p:txBody>
          <a:bodyPr/>
          <a:lstStyle/>
          <a:p>
            <a:endParaRPr lang="en-US"/>
          </a:p>
        </p:txBody>
      </p:sp>
      <p:grpSp>
        <p:nvGrpSpPr>
          <p:cNvPr id="4" name="Group 4"/>
          <p:cNvGrpSpPr/>
          <p:nvPr/>
        </p:nvGrpSpPr>
        <p:grpSpPr>
          <a:xfrm>
            <a:off x="0" y="680578"/>
            <a:ext cx="8136779" cy="3876908"/>
            <a:chOff x="0" y="0"/>
            <a:chExt cx="2661341" cy="1021079"/>
          </a:xfrm>
        </p:grpSpPr>
        <p:sp>
          <p:nvSpPr>
            <p:cNvPr id="5" name="Freeform 5"/>
            <p:cNvSpPr/>
            <p:nvPr/>
          </p:nvSpPr>
          <p:spPr>
            <a:xfrm>
              <a:off x="0" y="0"/>
              <a:ext cx="2661341" cy="1021079"/>
            </a:xfrm>
            <a:custGeom>
              <a:avLst/>
              <a:gdLst/>
              <a:ahLst/>
              <a:cxnLst/>
              <a:rect l="l" t="t" r="r" b="b"/>
              <a:pathLst>
                <a:path w="2661341" h="1021079">
                  <a:moveTo>
                    <a:pt x="0" y="0"/>
                  </a:moveTo>
                  <a:lnTo>
                    <a:pt x="2661341" y="0"/>
                  </a:lnTo>
                  <a:lnTo>
                    <a:pt x="2661341" y="1021079"/>
                  </a:lnTo>
                  <a:lnTo>
                    <a:pt x="0" y="1021079"/>
                  </a:lnTo>
                  <a:close/>
                </a:path>
              </a:pathLst>
            </a:custGeom>
            <a:solidFill>
              <a:srgbClr val="FFFFFF">
                <a:alpha val="82745"/>
              </a:srgbClr>
            </a:solidFill>
          </p:spPr>
          <p:txBody>
            <a:bodyPr/>
            <a:lstStyle/>
            <a:p>
              <a:endParaRPr lang="en-US"/>
            </a:p>
          </p:txBody>
        </p:sp>
        <p:sp>
          <p:nvSpPr>
            <p:cNvPr id="6" name="TextBox 6"/>
            <p:cNvSpPr txBox="1"/>
            <p:nvPr/>
          </p:nvSpPr>
          <p:spPr>
            <a:xfrm>
              <a:off x="0" y="-47625"/>
              <a:ext cx="2661341" cy="1068704"/>
            </a:xfrm>
            <a:prstGeom prst="rect">
              <a:avLst/>
            </a:prstGeom>
          </p:spPr>
          <p:txBody>
            <a:bodyPr lIns="50800" tIns="50800" rIns="50800" bIns="50800" rtlCol="0" anchor="ctr"/>
            <a:lstStyle/>
            <a:p>
              <a:pPr algn="ctr">
                <a:lnSpc>
                  <a:spcPts val="3499"/>
                </a:lnSpc>
              </a:pPr>
              <a:endParaRPr/>
            </a:p>
          </p:txBody>
        </p:sp>
      </p:grpSp>
      <p:pic>
        <p:nvPicPr>
          <p:cNvPr id="7" name="Picture 7"/>
          <p:cNvPicPr>
            <a:picLocks noChangeAspect="1"/>
          </p:cNvPicPr>
          <p:nvPr/>
        </p:nvPicPr>
        <p:blipFill>
          <a:blip r:embed="rId4"/>
          <a:stretch>
            <a:fillRect/>
          </a:stretch>
        </p:blipFill>
        <p:spPr>
          <a:xfrm>
            <a:off x="13048031" y="3901852"/>
            <a:ext cx="4504220" cy="4504220"/>
          </a:xfrm>
          <a:prstGeom prst="rect">
            <a:avLst/>
          </a:prstGeom>
        </p:spPr>
      </p:pic>
      <p:pic>
        <p:nvPicPr>
          <p:cNvPr id="8" name="Picture 8"/>
          <p:cNvPicPr>
            <a:picLocks noChangeAspect="1"/>
          </p:cNvPicPr>
          <p:nvPr/>
        </p:nvPicPr>
        <p:blipFill>
          <a:blip r:embed="rId5"/>
          <a:stretch>
            <a:fillRect/>
          </a:stretch>
        </p:blipFill>
        <p:spPr>
          <a:xfrm>
            <a:off x="8567312" y="3843543"/>
            <a:ext cx="4480720" cy="4480720"/>
          </a:xfrm>
          <a:prstGeom prst="rect">
            <a:avLst/>
          </a:prstGeom>
        </p:spPr>
      </p:pic>
      <p:sp>
        <p:nvSpPr>
          <p:cNvPr id="9" name="TextBox 9"/>
          <p:cNvSpPr txBox="1"/>
          <p:nvPr/>
        </p:nvSpPr>
        <p:spPr>
          <a:xfrm>
            <a:off x="9868813" y="1350327"/>
            <a:ext cx="6995522" cy="1552575"/>
          </a:xfrm>
          <a:prstGeom prst="rect">
            <a:avLst/>
          </a:prstGeom>
        </p:spPr>
        <p:txBody>
          <a:bodyPr lIns="0" tIns="0" rIns="0" bIns="0" rtlCol="0" anchor="t">
            <a:spAutoFit/>
          </a:bodyPr>
          <a:lstStyle/>
          <a:p>
            <a:pPr marL="0" lvl="0" indent="0" algn="ctr">
              <a:lnSpc>
                <a:spcPts val="4199"/>
              </a:lnSpc>
              <a:spcBef>
                <a:spcPct val="0"/>
              </a:spcBef>
            </a:pPr>
            <a:r>
              <a:rPr lang="en-US" sz="2999">
                <a:solidFill>
                  <a:srgbClr val="819138"/>
                </a:solidFill>
                <a:latin typeface="DM Sans"/>
                <a:ea typeface="DM Sans"/>
                <a:cs typeface="DM Sans"/>
                <a:sym typeface="DM Sans"/>
              </a:rPr>
              <a:t>A growing global middle class is choosing animal protein – meat, eggs, and dairy – as a larger part of their diet</a:t>
            </a:r>
          </a:p>
        </p:txBody>
      </p:sp>
      <p:sp>
        <p:nvSpPr>
          <p:cNvPr id="10" name="TextBox 10"/>
          <p:cNvSpPr txBox="1"/>
          <p:nvPr/>
        </p:nvSpPr>
        <p:spPr>
          <a:xfrm>
            <a:off x="393397" y="982437"/>
            <a:ext cx="7743382" cy="3192148"/>
          </a:xfrm>
          <a:prstGeom prst="rect">
            <a:avLst/>
          </a:prstGeom>
        </p:spPr>
        <p:txBody>
          <a:bodyPr lIns="0" tIns="0" rIns="0" bIns="0" rtlCol="0" anchor="t">
            <a:spAutoFit/>
          </a:bodyPr>
          <a:lstStyle/>
          <a:p>
            <a:pPr marL="0" lvl="0" indent="0" algn="l">
              <a:lnSpc>
                <a:spcPts val="8360"/>
              </a:lnSpc>
            </a:pPr>
            <a:r>
              <a:rPr lang="en-US" sz="7600">
                <a:solidFill>
                  <a:srgbClr val="819138"/>
                </a:solidFill>
                <a:latin typeface="DM Sans Bold"/>
                <a:ea typeface="DM Sans Bold"/>
                <a:cs typeface="DM Sans Bold"/>
                <a:sym typeface="DM Sans Bold"/>
              </a:rPr>
              <a:t>Changing Economies and Diets</a:t>
            </a:r>
          </a:p>
        </p:txBody>
      </p:sp>
      <p:grpSp>
        <p:nvGrpSpPr>
          <p:cNvPr id="11" name="Group 11"/>
          <p:cNvGrpSpPr/>
          <p:nvPr/>
        </p:nvGrpSpPr>
        <p:grpSpPr>
          <a:xfrm>
            <a:off x="10310145" y="8679757"/>
            <a:ext cx="6565961" cy="553333"/>
            <a:chOff x="0" y="-163416"/>
            <a:chExt cx="8754615" cy="737778"/>
          </a:xfrm>
        </p:grpSpPr>
        <p:grpSp>
          <p:nvGrpSpPr>
            <p:cNvPr id="12" name="Group 12"/>
            <p:cNvGrpSpPr/>
            <p:nvPr/>
          </p:nvGrpSpPr>
          <p:grpSpPr>
            <a:xfrm>
              <a:off x="0" y="33613"/>
              <a:ext cx="540749" cy="540749"/>
              <a:chOff x="0" y="0"/>
              <a:chExt cx="106815" cy="106815"/>
            </a:xfrm>
          </p:grpSpPr>
          <p:sp>
            <p:nvSpPr>
              <p:cNvPr id="13" name="Freeform 13"/>
              <p:cNvSpPr/>
              <p:nvPr/>
            </p:nvSpPr>
            <p:spPr>
              <a:xfrm>
                <a:off x="0" y="0"/>
                <a:ext cx="106815" cy="106815"/>
              </a:xfrm>
              <a:custGeom>
                <a:avLst/>
                <a:gdLst/>
                <a:ahLst/>
                <a:cxnLst/>
                <a:rect l="l" t="t" r="r" b="b"/>
                <a:pathLst>
                  <a:path w="106815" h="106815">
                    <a:moveTo>
                      <a:pt x="0" y="0"/>
                    </a:moveTo>
                    <a:lnTo>
                      <a:pt x="106815" y="0"/>
                    </a:lnTo>
                    <a:lnTo>
                      <a:pt x="106815" y="106815"/>
                    </a:lnTo>
                    <a:lnTo>
                      <a:pt x="0" y="106815"/>
                    </a:lnTo>
                    <a:close/>
                  </a:path>
                </a:pathLst>
              </a:custGeom>
              <a:solidFill>
                <a:srgbClr val="819138"/>
              </a:solidFill>
            </p:spPr>
            <p:txBody>
              <a:bodyPr/>
              <a:lstStyle/>
              <a:p>
                <a:endParaRPr lang="en-US"/>
              </a:p>
            </p:txBody>
          </p:sp>
          <p:sp>
            <p:nvSpPr>
              <p:cNvPr id="14" name="TextBox 14"/>
              <p:cNvSpPr txBox="1"/>
              <p:nvPr/>
            </p:nvSpPr>
            <p:spPr>
              <a:xfrm>
                <a:off x="0" y="-47625"/>
                <a:ext cx="106815" cy="154440"/>
              </a:xfrm>
              <a:prstGeom prst="rect">
                <a:avLst/>
              </a:prstGeom>
            </p:spPr>
            <p:txBody>
              <a:bodyPr lIns="50800" tIns="50800" rIns="50800" bIns="50800" rtlCol="0" anchor="ctr"/>
              <a:lstStyle/>
              <a:p>
                <a:pPr algn="ctr">
                  <a:lnSpc>
                    <a:spcPts val="3499"/>
                  </a:lnSpc>
                </a:pPr>
                <a:endParaRPr/>
              </a:p>
            </p:txBody>
          </p:sp>
        </p:grpSp>
        <p:sp>
          <p:nvSpPr>
            <p:cNvPr id="15" name="TextBox 15"/>
            <p:cNvSpPr txBox="1"/>
            <p:nvPr/>
          </p:nvSpPr>
          <p:spPr>
            <a:xfrm>
              <a:off x="883540" y="-163416"/>
              <a:ext cx="7871075" cy="700278"/>
            </a:xfrm>
            <a:prstGeom prst="rect">
              <a:avLst/>
            </a:prstGeom>
          </p:spPr>
          <p:txBody>
            <a:bodyPr wrap="square" lIns="0" tIns="0" rIns="0" bIns="0" rtlCol="0" anchor="t">
              <a:spAutoFit/>
            </a:bodyPr>
            <a:lstStyle/>
            <a:p>
              <a:pPr algn="ctr">
                <a:lnSpc>
                  <a:spcPts val="4267"/>
                </a:lnSpc>
                <a:spcBef>
                  <a:spcPct val="0"/>
                </a:spcBef>
              </a:pPr>
              <a:r>
                <a:rPr lang="en-US" sz="3000" dirty="0">
                  <a:solidFill>
                    <a:srgbClr val="819138"/>
                  </a:solidFill>
                  <a:latin typeface="DM Sans"/>
                  <a:ea typeface="DM Sans Bold"/>
                  <a:cs typeface="DM Sans Bold"/>
                  <a:sym typeface="DM Sans Bold"/>
                </a:rPr>
                <a:t>Dietary Percentage of Protein</a:t>
              </a:r>
              <a:endParaRPr lang="en-US" sz="3000" dirty="0">
                <a:solidFill>
                  <a:srgbClr val="819138"/>
                </a:solidFill>
                <a:latin typeface="DM Sans"/>
                <a:ea typeface="DM Sans Bold"/>
                <a:cs typeface="DM Sans Bold"/>
              </a:endParaRPr>
            </a:p>
          </p:txBody>
        </p:sp>
      </p:grpSp>
      <p:sp>
        <p:nvSpPr>
          <p:cNvPr id="16" name="TextBox 16"/>
          <p:cNvSpPr txBox="1"/>
          <p:nvPr/>
        </p:nvSpPr>
        <p:spPr>
          <a:xfrm>
            <a:off x="10341044" y="8107312"/>
            <a:ext cx="933255" cy="390492"/>
          </a:xfrm>
          <a:prstGeom prst="rect">
            <a:avLst/>
          </a:prstGeom>
        </p:spPr>
        <p:txBody>
          <a:bodyPr wrap="square" lIns="0" tIns="0" rIns="0" bIns="0" rtlCol="0" anchor="t">
            <a:spAutoFit/>
          </a:bodyPr>
          <a:lstStyle/>
          <a:p>
            <a:pPr algn="ctr">
              <a:lnSpc>
                <a:spcPts val="3161"/>
              </a:lnSpc>
              <a:spcBef>
                <a:spcPct val="0"/>
              </a:spcBef>
            </a:pPr>
            <a:r>
              <a:rPr lang="en-US" sz="2258" dirty="0">
                <a:solidFill>
                  <a:srgbClr val="1A3B29"/>
                </a:solidFill>
                <a:latin typeface="DM Sans"/>
                <a:ea typeface="DM Sans"/>
                <a:cs typeface="DM Sans"/>
                <a:sym typeface="DM Sans"/>
              </a:rPr>
              <a:t>1965</a:t>
            </a:r>
          </a:p>
        </p:txBody>
      </p:sp>
      <p:sp>
        <p:nvSpPr>
          <p:cNvPr id="17" name="TextBox 17"/>
          <p:cNvSpPr txBox="1"/>
          <p:nvPr/>
        </p:nvSpPr>
        <p:spPr>
          <a:xfrm>
            <a:off x="14835823" y="8115602"/>
            <a:ext cx="925671" cy="400538"/>
          </a:xfrm>
          <a:prstGeom prst="rect">
            <a:avLst/>
          </a:prstGeom>
        </p:spPr>
        <p:txBody>
          <a:bodyPr wrap="square" lIns="0" tIns="0" rIns="0" bIns="0" rtlCol="0" anchor="t">
            <a:spAutoFit/>
          </a:bodyPr>
          <a:lstStyle/>
          <a:p>
            <a:pPr algn="ctr">
              <a:lnSpc>
                <a:spcPts val="3161"/>
              </a:lnSpc>
              <a:spcBef>
                <a:spcPct val="0"/>
              </a:spcBef>
            </a:pPr>
            <a:r>
              <a:rPr lang="en-US" sz="2258" dirty="0">
                <a:solidFill>
                  <a:srgbClr val="1A3B29"/>
                </a:solidFill>
                <a:latin typeface="DM Sans"/>
                <a:ea typeface="DM Sans"/>
                <a:cs typeface="DM Sans"/>
                <a:sym typeface="DM Sans"/>
              </a:rPr>
              <a:t>2030</a:t>
            </a:r>
          </a:p>
        </p:txBody>
      </p:sp>
      <p:sp>
        <p:nvSpPr>
          <p:cNvPr id="18" name="TextBox 18"/>
          <p:cNvSpPr txBox="1"/>
          <p:nvPr/>
        </p:nvSpPr>
        <p:spPr>
          <a:xfrm>
            <a:off x="0" y="9877238"/>
            <a:ext cx="10621904" cy="207645"/>
          </a:xfrm>
          <a:prstGeom prst="rect">
            <a:avLst/>
          </a:prstGeom>
        </p:spPr>
        <p:txBody>
          <a:bodyPr lIns="0" tIns="0" rIns="0" bIns="0" rtlCol="0" anchor="t">
            <a:spAutoFit/>
          </a:bodyPr>
          <a:lstStyle/>
          <a:p>
            <a:pPr algn="ctr">
              <a:lnSpc>
                <a:spcPts val="1679"/>
              </a:lnSpc>
              <a:spcBef>
                <a:spcPct val="0"/>
              </a:spcBef>
            </a:pPr>
            <a:r>
              <a:rPr lang="en-US" sz="1200">
                <a:solidFill>
                  <a:srgbClr val="1A3B29"/>
                </a:solidFill>
                <a:latin typeface="DM Sans"/>
                <a:ea typeface="DM Sans"/>
                <a:cs typeface="DM Sans"/>
                <a:sym typeface="DM Sans"/>
              </a:rPr>
              <a:t>Source: UN FAO Food Balance Sheet, World Health Organization “Global and regional food consumption patterns and trends”</a:t>
            </a:r>
          </a:p>
        </p:txBody>
      </p:sp>
      <p:sp>
        <p:nvSpPr>
          <p:cNvPr id="19" name="TextBox 19"/>
          <p:cNvSpPr txBox="1"/>
          <p:nvPr/>
        </p:nvSpPr>
        <p:spPr>
          <a:xfrm>
            <a:off x="9411699" y="3284664"/>
            <a:ext cx="7604214" cy="389255"/>
          </a:xfrm>
          <a:prstGeom prst="rect">
            <a:avLst/>
          </a:prstGeom>
        </p:spPr>
        <p:txBody>
          <a:bodyPr lIns="0" tIns="0" rIns="0" bIns="0" rtlCol="0" anchor="t">
            <a:spAutoFit/>
          </a:bodyPr>
          <a:lstStyle/>
          <a:p>
            <a:pPr marL="496572" lvl="1" indent="-248286" algn="ctr">
              <a:lnSpc>
                <a:spcPts val="3220"/>
              </a:lnSpc>
              <a:buFont typeface="Arial"/>
              <a:buChar char="•"/>
            </a:pPr>
            <a:r>
              <a:rPr lang="en-US" sz="2300" dirty="0">
                <a:solidFill>
                  <a:srgbClr val="819138"/>
                </a:solidFill>
                <a:latin typeface="DM Sans"/>
                <a:ea typeface="DM Sans"/>
                <a:cs typeface="DM Sans"/>
                <a:sym typeface="DM Sans"/>
              </a:rPr>
              <a:t>GM crops feed more animals while utilizing less land.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10648038" y="5517314"/>
            <a:ext cx="5122944" cy="0"/>
          </a:xfrm>
          <a:prstGeom prst="line">
            <a:avLst/>
          </a:prstGeom>
          <a:ln w="38100" cap="flat">
            <a:solidFill>
              <a:srgbClr val="266041"/>
            </a:solidFill>
            <a:prstDash val="solid"/>
            <a:headEnd type="none" w="sm" len="sm"/>
            <a:tailEnd type="none" w="sm" len="sm"/>
          </a:ln>
        </p:spPr>
        <p:txBody>
          <a:bodyPr/>
          <a:lstStyle/>
          <a:p>
            <a:endParaRPr lang="en-US"/>
          </a:p>
        </p:txBody>
      </p:sp>
      <p:sp>
        <p:nvSpPr>
          <p:cNvPr id="5" name="TextBox 5"/>
          <p:cNvSpPr txBox="1"/>
          <p:nvPr/>
        </p:nvSpPr>
        <p:spPr>
          <a:xfrm>
            <a:off x="10648038" y="2472647"/>
            <a:ext cx="5122944" cy="2254091"/>
          </a:xfrm>
          <a:prstGeom prst="rect">
            <a:avLst/>
          </a:prstGeom>
        </p:spPr>
        <p:txBody>
          <a:bodyPr lIns="0" tIns="0" rIns="0" bIns="0" rtlCol="0" anchor="t">
            <a:spAutoFit/>
          </a:bodyPr>
          <a:lstStyle/>
          <a:p>
            <a:pPr marL="0" lvl="0" indent="0" algn="l">
              <a:lnSpc>
                <a:spcPts val="8741"/>
              </a:lnSpc>
            </a:pPr>
            <a:r>
              <a:rPr lang="en-US" sz="8325">
                <a:solidFill>
                  <a:srgbClr val="1A3B29"/>
                </a:solidFill>
                <a:latin typeface="DM Sans Bold"/>
                <a:ea typeface="DM Sans Bold"/>
                <a:cs typeface="DM Sans Bold"/>
                <a:sym typeface="DM Sans Bold"/>
              </a:rPr>
              <a:t>Limited Farmland</a:t>
            </a:r>
          </a:p>
        </p:txBody>
      </p:sp>
      <p:sp>
        <p:nvSpPr>
          <p:cNvPr id="6" name="TextBox 6"/>
          <p:cNvSpPr txBox="1"/>
          <p:nvPr/>
        </p:nvSpPr>
        <p:spPr>
          <a:xfrm>
            <a:off x="10648038" y="6241214"/>
            <a:ext cx="6611262" cy="1666713"/>
          </a:xfrm>
          <a:prstGeom prst="rect">
            <a:avLst/>
          </a:prstGeom>
        </p:spPr>
        <p:txBody>
          <a:bodyPr lIns="0" tIns="0" rIns="0" bIns="0" rtlCol="0" anchor="t">
            <a:spAutoFit/>
          </a:bodyPr>
          <a:lstStyle/>
          <a:p>
            <a:pPr marL="0" lvl="0" indent="0" algn="l">
              <a:lnSpc>
                <a:spcPts val="4476"/>
              </a:lnSpc>
            </a:pPr>
            <a:r>
              <a:rPr lang="en-US" sz="3197" dirty="0">
                <a:solidFill>
                  <a:srgbClr val="1A3B29"/>
                </a:solidFill>
                <a:latin typeface="DM Sans"/>
                <a:ea typeface="DM Sans"/>
                <a:cs typeface="DM Sans"/>
                <a:sym typeface="DM Sans"/>
              </a:rPr>
              <a:t>Farmers will need to produce enough food with fewer resources to support our world population</a:t>
            </a:r>
          </a:p>
        </p:txBody>
      </p:sp>
      <p:sp>
        <p:nvSpPr>
          <p:cNvPr id="7" name="AutoShape 7"/>
          <p:cNvSpPr/>
          <p:nvPr/>
        </p:nvSpPr>
        <p:spPr>
          <a:xfrm>
            <a:off x="0" y="9733119"/>
            <a:ext cx="18283952" cy="101278"/>
          </a:xfrm>
          <a:prstGeom prst="line">
            <a:avLst/>
          </a:prstGeom>
          <a:ln w="38100" cap="flat">
            <a:solidFill>
              <a:srgbClr val="1A3B29"/>
            </a:solidFill>
            <a:prstDash val="solid"/>
            <a:headEnd type="none" w="sm" len="sm"/>
            <a:tailEnd type="none" w="sm" len="sm"/>
          </a:ln>
        </p:spPr>
        <p:txBody>
          <a:bodyPr/>
          <a:lstStyle/>
          <a:p>
            <a:endParaRPr lang="en-US"/>
          </a:p>
        </p:txBody>
      </p:sp>
      <p:sp>
        <p:nvSpPr>
          <p:cNvPr id="8" name="TextBox 8"/>
          <p:cNvSpPr txBox="1"/>
          <p:nvPr/>
        </p:nvSpPr>
        <p:spPr>
          <a:xfrm>
            <a:off x="0" y="9912715"/>
            <a:ext cx="10302112" cy="207645"/>
          </a:xfrm>
          <a:prstGeom prst="rect">
            <a:avLst/>
          </a:prstGeom>
        </p:spPr>
        <p:txBody>
          <a:bodyPr lIns="0" tIns="0" rIns="0" bIns="0" rtlCol="0" anchor="t">
            <a:spAutoFit/>
          </a:bodyPr>
          <a:lstStyle/>
          <a:p>
            <a:pPr algn="ctr">
              <a:lnSpc>
                <a:spcPts val="1679"/>
              </a:lnSpc>
              <a:spcBef>
                <a:spcPct val="0"/>
              </a:spcBef>
            </a:pPr>
            <a:r>
              <a:rPr lang="en-US" sz="1200">
                <a:solidFill>
                  <a:srgbClr val="1A3B29"/>
                </a:solidFill>
                <a:latin typeface="DM Sans"/>
                <a:ea typeface="DM Sans"/>
                <a:cs typeface="DM Sans"/>
                <a:sym typeface="DM Sans"/>
              </a:rPr>
              <a:t>Source: The World Bank, Food and Agriculture Organization of the United Nations (FAO-STAT), Bayer Internal Calculations</a:t>
            </a:r>
          </a:p>
        </p:txBody>
      </p:sp>
      <p:pic>
        <p:nvPicPr>
          <p:cNvPr id="10" name="Picture 9">
            <a:extLst>
              <a:ext uri="{FF2B5EF4-FFF2-40B4-BE49-F238E27FC236}">
                <a16:creationId xmlns:a16="http://schemas.microsoft.com/office/drawing/2014/main" id="{1765A002-EE27-69B1-AED7-4C9F14EAD1BD}"/>
              </a:ext>
            </a:extLst>
          </p:cNvPr>
          <p:cNvPicPr>
            <a:picLocks noChangeAspect="1"/>
          </p:cNvPicPr>
          <p:nvPr/>
        </p:nvPicPr>
        <p:blipFill>
          <a:blip r:embed="rId3"/>
          <a:stretch>
            <a:fillRect/>
          </a:stretch>
        </p:blipFill>
        <p:spPr>
          <a:xfrm>
            <a:off x="944901" y="2951076"/>
            <a:ext cx="9177142" cy="4956851"/>
          </a:xfrm>
          <a:prstGeom prst="rect">
            <a:avLst/>
          </a:prstGeom>
        </p:spPr>
      </p:pic>
      <p:sp>
        <p:nvSpPr>
          <p:cNvPr id="11" name="TextBox 6">
            <a:extLst>
              <a:ext uri="{FF2B5EF4-FFF2-40B4-BE49-F238E27FC236}">
                <a16:creationId xmlns:a16="http://schemas.microsoft.com/office/drawing/2014/main" id="{F6B94122-F7C2-6A5B-5676-1CB4F27B6825}"/>
              </a:ext>
            </a:extLst>
          </p:cNvPr>
          <p:cNvSpPr txBox="1"/>
          <p:nvPr/>
        </p:nvSpPr>
        <p:spPr>
          <a:xfrm>
            <a:off x="3048000" y="2197667"/>
            <a:ext cx="324762" cy="608693"/>
          </a:xfrm>
          <a:prstGeom prst="rect">
            <a:avLst/>
          </a:prstGeom>
        </p:spPr>
        <p:txBody>
          <a:bodyPr wrap="square" lIns="0" tIns="0" rIns="0" bIns="0" rtlCol="0" anchor="t">
            <a:spAutoFit/>
          </a:bodyPr>
          <a:lstStyle/>
          <a:p>
            <a:pPr marL="0" lvl="0" indent="0" algn="l">
              <a:lnSpc>
                <a:spcPts val="4476"/>
              </a:lnSpc>
            </a:pPr>
            <a:r>
              <a:rPr lang="en-US" sz="4800" b="1" dirty="0">
                <a:solidFill>
                  <a:srgbClr val="1A3B29"/>
                </a:solidFill>
                <a:latin typeface="DM Sans"/>
                <a:ea typeface="DM Sans"/>
                <a:cs typeface="DM Sans"/>
                <a:sym typeface="DM Sans"/>
              </a:rPr>
              <a:t>1</a:t>
            </a:r>
          </a:p>
        </p:txBody>
      </p:sp>
      <p:sp>
        <p:nvSpPr>
          <p:cNvPr id="13" name="TextBox 12">
            <a:extLst>
              <a:ext uri="{FF2B5EF4-FFF2-40B4-BE49-F238E27FC236}">
                <a16:creationId xmlns:a16="http://schemas.microsoft.com/office/drawing/2014/main" id="{A6386E2F-9D33-6E38-DAE7-CCAEE70106E2}"/>
              </a:ext>
            </a:extLst>
          </p:cNvPr>
          <p:cNvSpPr txBox="1"/>
          <p:nvPr/>
        </p:nvSpPr>
        <p:spPr>
          <a:xfrm>
            <a:off x="7086600" y="2197667"/>
            <a:ext cx="1528356" cy="701026"/>
          </a:xfrm>
          <a:prstGeom prst="rect">
            <a:avLst/>
          </a:prstGeom>
          <a:noFill/>
        </p:spPr>
        <p:txBody>
          <a:bodyPr wrap="square">
            <a:spAutoFit/>
          </a:bodyPr>
          <a:lstStyle/>
          <a:p>
            <a:pPr marL="0" lvl="0" indent="0" algn="l">
              <a:lnSpc>
                <a:spcPts val="4476"/>
              </a:lnSpc>
            </a:pPr>
            <a:r>
              <a:rPr lang="en-US" sz="4800" b="1" dirty="0">
                <a:solidFill>
                  <a:srgbClr val="1A3B29"/>
                </a:solidFill>
                <a:latin typeface="DM Sans"/>
                <a:ea typeface="DM Sans"/>
                <a:cs typeface="DM Sans"/>
                <a:sym typeface="DM Sans"/>
              </a:rPr>
              <a:t>&lt;1/3</a:t>
            </a:r>
          </a:p>
        </p:txBody>
      </p:sp>
      <p:sp>
        <p:nvSpPr>
          <p:cNvPr id="15" name="TextBox 14">
            <a:extLst>
              <a:ext uri="{FF2B5EF4-FFF2-40B4-BE49-F238E27FC236}">
                <a16:creationId xmlns:a16="http://schemas.microsoft.com/office/drawing/2014/main" id="{F7D6F598-3A41-4329-69AA-ABD2476AB3A4}"/>
              </a:ext>
            </a:extLst>
          </p:cNvPr>
          <p:cNvSpPr txBox="1"/>
          <p:nvPr/>
        </p:nvSpPr>
        <p:spPr>
          <a:xfrm>
            <a:off x="2531877" y="8001859"/>
            <a:ext cx="1357008" cy="686342"/>
          </a:xfrm>
          <a:prstGeom prst="rect">
            <a:avLst/>
          </a:prstGeom>
          <a:noFill/>
        </p:spPr>
        <p:txBody>
          <a:bodyPr wrap="square">
            <a:spAutoFit/>
          </a:bodyPr>
          <a:lstStyle/>
          <a:p>
            <a:pPr marL="0" lvl="0" indent="0" algn="l">
              <a:lnSpc>
                <a:spcPts val="4476"/>
              </a:lnSpc>
            </a:pPr>
            <a:r>
              <a:rPr lang="en-US" sz="4400" b="1" dirty="0">
                <a:solidFill>
                  <a:srgbClr val="1A3B29"/>
                </a:solidFill>
                <a:latin typeface="DM Sans"/>
                <a:ea typeface="DM Sans"/>
                <a:cs typeface="DM Sans"/>
                <a:sym typeface="DM Sans"/>
              </a:rPr>
              <a:t>1961</a:t>
            </a:r>
          </a:p>
        </p:txBody>
      </p:sp>
      <p:sp>
        <p:nvSpPr>
          <p:cNvPr id="17" name="TextBox 16">
            <a:extLst>
              <a:ext uri="{FF2B5EF4-FFF2-40B4-BE49-F238E27FC236}">
                <a16:creationId xmlns:a16="http://schemas.microsoft.com/office/drawing/2014/main" id="{AF48C0FF-7DB1-B3F4-E16E-9F2828051758}"/>
              </a:ext>
            </a:extLst>
          </p:cNvPr>
          <p:cNvSpPr txBox="1"/>
          <p:nvPr/>
        </p:nvSpPr>
        <p:spPr>
          <a:xfrm>
            <a:off x="7093085" y="7960310"/>
            <a:ext cx="1814208" cy="769441"/>
          </a:xfrm>
          <a:prstGeom prst="rect">
            <a:avLst/>
          </a:prstGeom>
          <a:noFill/>
        </p:spPr>
        <p:txBody>
          <a:bodyPr wrap="square">
            <a:spAutoFit/>
          </a:bodyPr>
          <a:lstStyle/>
          <a:p>
            <a:r>
              <a:rPr lang="en-US" sz="4400" b="1" dirty="0">
                <a:solidFill>
                  <a:srgbClr val="1A3B29"/>
                </a:solidFill>
                <a:latin typeface="DM Sans"/>
                <a:ea typeface="DM Sans"/>
                <a:cs typeface="DM Sans"/>
                <a:sym typeface="DM Sans"/>
              </a:rPr>
              <a:t>2050</a:t>
            </a:r>
            <a:endParaRPr lang="en-US" sz="4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37" y="2067452"/>
            <a:ext cx="18279904" cy="3313376"/>
            <a:chOff x="0" y="0"/>
            <a:chExt cx="2722321" cy="463634"/>
          </a:xfrm>
        </p:grpSpPr>
        <p:sp>
          <p:nvSpPr>
            <p:cNvPr id="3" name="Freeform 3"/>
            <p:cNvSpPr/>
            <p:nvPr/>
          </p:nvSpPr>
          <p:spPr>
            <a:xfrm>
              <a:off x="0" y="0"/>
              <a:ext cx="2722321" cy="463634"/>
            </a:xfrm>
            <a:custGeom>
              <a:avLst/>
              <a:gdLst/>
              <a:ahLst/>
              <a:cxnLst/>
              <a:rect l="l" t="t" r="r" b="b"/>
              <a:pathLst>
                <a:path w="2722321" h="463634">
                  <a:moveTo>
                    <a:pt x="0" y="0"/>
                  </a:moveTo>
                  <a:lnTo>
                    <a:pt x="2722321" y="0"/>
                  </a:lnTo>
                  <a:lnTo>
                    <a:pt x="2722321" y="463634"/>
                  </a:lnTo>
                  <a:lnTo>
                    <a:pt x="0" y="463634"/>
                  </a:lnTo>
                  <a:close/>
                </a:path>
              </a:pathLst>
            </a:custGeom>
            <a:blipFill>
              <a:blip r:embed="rId3"/>
              <a:stretch>
                <a:fillRect t="-145601" b="-145601"/>
              </a:stretch>
            </a:blipFill>
          </p:spPr>
          <p:txBody>
            <a:bodyPr/>
            <a:lstStyle/>
            <a:p>
              <a:endParaRPr lang="en-US"/>
            </a:p>
          </p:txBody>
        </p:sp>
      </p:grpSp>
      <p:sp>
        <p:nvSpPr>
          <p:cNvPr id="4" name="AutoShape 4"/>
          <p:cNvSpPr/>
          <p:nvPr/>
        </p:nvSpPr>
        <p:spPr>
          <a:xfrm flipV="1">
            <a:off x="4284761" y="6235170"/>
            <a:ext cx="0" cy="2849880"/>
          </a:xfrm>
          <a:prstGeom prst="line">
            <a:avLst/>
          </a:prstGeom>
          <a:ln w="38100" cap="flat">
            <a:solidFill>
              <a:srgbClr val="3A4D39"/>
            </a:solidFill>
            <a:prstDash val="solid"/>
            <a:headEnd type="none" w="sm" len="sm"/>
            <a:tailEnd type="none" w="sm" len="sm"/>
          </a:ln>
        </p:spPr>
        <p:txBody>
          <a:bodyPr/>
          <a:lstStyle/>
          <a:p>
            <a:endParaRPr lang="en-US"/>
          </a:p>
        </p:txBody>
      </p:sp>
      <p:sp>
        <p:nvSpPr>
          <p:cNvPr id="5" name="TextBox 5"/>
          <p:cNvSpPr txBox="1"/>
          <p:nvPr/>
        </p:nvSpPr>
        <p:spPr>
          <a:xfrm>
            <a:off x="732301" y="825584"/>
            <a:ext cx="11038210" cy="847725"/>
          </a:xfrm>
          <a:prstGeom prst="rect">
            <a:avLst/>
          </a:prstGeom>
        </p:spPr>
        <p:txBody>
          <a:bodyPr lIns="0" tIns="0" rIns="0" bIns="0" rtlCol="0" anchor="t">
            <a:spAutoFit/>
          </a:bodyPr>
          <a:lstStyle/>
          <a:p>
            <a:pPr marL="0" lvl="0" indent="0" algn="l">
              <a:lnSpc>
                <a:spcPts val="6720"/>
              </a:lnSpc>
            </a:pPr>
            <a:r>
              <a:rPr lang="en-US" sz="5600" spc="280">
                <a:solidFill>
                  <a:srgbClr val="1A3B29"/>
                </a:solidFill>
                <a:latin typeface="DM Sans Bold"/>
                <a:ea typeface="DM Sans Bold"/>
                <a:cs typeface="DM Sans Bold"/>
                <a:sym typeface="DM Sans Bold"/>
              </a:rPr>
              <a:t>Changing Climate</a:t>
            </a:r>
          </a:p>
        </p:txBody>
      </p:sp>
      <p:sp>
        <p:nvSpPr>
          <p:cNvPr id="6" name="AutoShape 6"/>
          <p:cNvSpPr/>
          <p:nvPr/>
        </p:nvSpPr>
        <p:spPr>
          <a:xfrm>
            <a:off x="0" y="9733119"/>
            <a:ext cx="18283952" cy="0"/>
          </a:xfrm>
          <a:prstGeom prst="line">
            <a:avLst/>
          </a:prstGeom>
          <a:ln w="38100" cap="flat">
            <a:solidFill>
              <a:srgbClr val="1A3B29"/>
            </a:solidFill>
            <a:prstDash val="solid"/>
            <a:headEnd type="none" w="sm" len="sm"/>
            <a:tailEnd type="none" w="sm" len="sm"/>
          </a:ln>
        </p:spPr>
        <p:txBody>
          <a:bodyPr/>
          <a:lstStyle/>
          <a:p>
            <a:endParaRPr lang="en-US"/>
          </a:p>
        </p:txBody>
      </p:sp>
      <p:sp>
        <p:nvSpPr>
          <p:cNvPr id="7" name="TextBox 7"/>
          <p:cNvSpPr txBox="1"/>
          <p:nvPr/>
        </p:nvSpPr>
        <p:spPr>
          <a:xfrm>
            <a:off x="732300" y="5515624"/>
            <a:ext cx="10392899" cy="525208"/>
          </a:xfrm>
          <a:prstGeom prst="rect">
            <a:avLst/>
          </a:prstGeom>
        </p:spPr>
        <p:txBody>
          <a:bodyPr wrap="square" lIns="0" tIns="0" rIns="0" bIns="0" rtlCol="0" anchor="t">
            <a:spAutoFit/>
          </a:bodyPr>
          <a:lstStyle/>
          <a:p>
            <a:pPr algn="ctr">
              <a:lnSpc>
                <a:spcPts val="4267"/>
              </a:lnSpc>
              <a:spcBef>
                <a:spcPct val="0"/>
              </a:spcBef>
            </a:pPr>
            <a:r>
              <a:rPr lang="en-US" sz="3047" dirty="0">
                <a:solidFill>
                  <a:srgbClr val="1A3B29"/>
                </a:solidFill>
                <a:latin typeface="DM Sans"/>
                <a:ea typeface="DM Sans"/>
                <a:cs typeface="DM Sans"/>
                <a:sym typeface="DM Sans"/>
              </a:rPr>
              <a:t>Farmers are impacted by climate change in many ways:</a:t>
            </a:r>
          </a:p>
        </p:txBody>
      </p:sp>
      <p:sp>
        <p:nvSpPr>
          <p:cNvPr id="8" name="TextBox 8"/>
          <p:cNvSpPr txBox="1"/>
          <p:nvPr/>
        </p:nvSpPr>
        <p:spPr>
          <a:xfrm>
            <a:off x="4765879" y="6362778"/>
            <a:ext cx="8499790" cy="2668956"/>
          </a:xfrm>
          <a:prstGeom prst="rect">
            <a:avLst/>
          </a:prstGeom>
        </p:spPr>
        <p:txBody>
          <a:bodyPr lIns="0" tIns="0" rIns="0" bIns="0" rtlCol="0" anchor="t">
            <a:spAutoFit/>
          </a:bodyPr>
          <a:lstStyle/>
          <a:p>
            <a:pPr marL="550114" lvl="1" indent="-275057" algn="l">
              <a:lnSpc>
                <a:spcPts val="3567"/>
              </a:lnSpc>
              <a:buFont typeface="Arial"/>
              <a:buChar char="•"/>
            </a:pPr>
            <a:r>
              <a:rPr lang="en-US" sz="2548">
                <a:solidFill>
                  <a:srgbClr val="1A3B29"/>
                </a:solidFill>
                <a:latin typeface="DM Sans"/>
                <a:ea typeface="DM Sans"/>
                <a:cs typeface="DM Sans"/>
                <a:sym typeface="DM Sans"/>
              </a:rPr>
              <a:t>Water Availability Issues</a:t>
            </a:r>
          </a:p>
          <a:p>
            <a:pPr marL="550114" lvl="1" indent="-275057" algn="l">
              <a:lnSpc>
                <a:spcPts val="3567"/>
              </a:lnSpc>
              <a:buFont typeface="Arial"/>
              <a:buChar char="•"/>
            </a:pPr>
            <a:r>
              <a:rPr lang="en-US" sz="2548">
                <a:solidFill>
                  <a:srgbClr val="1A3B29"/>
                </a:solidFill>
                <a:latin typeface="DM Sans"/>
                <a:ea typeface="DM Sans"/>
                <a:cs typeface="DM Sans"/>
                <a:sym typeface="DM Sans"/>
              </a:rPr>
              <a:t>Increasingly Unpredictable and Extreme Weather</a:t>
            </a:r>
          </a:p>
          <a:p>
            <a:pPr marL="550114" lvl="1" indent="-275057" algn="l">
              <a:lnSpc>
                <a:spcPts val="3567"/>
              </a:lnSpc>
              <a:buFont typeface="Arial"/>
              <a:buChar char="•"/>
            </a:pPr>
            <a:r>
              <a:rPr lang="en-US" sz="2548">
                <a:solidFill>
                  <a:srgbClr val="1A3B29"/>
                </a:solidFill>
                <a:latin typeface="DM Sans"/>
                <a:ea typeface="DM Sans"/>
                <a:cs typeface="DM Sans"/>
                <a:sym typeface="DM Sans"/>
              </a:rPr>
              <a:t>Insect Range Expansion</a:t>
            </a:r>
          </a:p>
          <a:p>
            <a:pPr marL="550114" lvl="1" indent="-275057" algn="l">
              <a:lnSpc>
                <a:spcPts val="3567"/>
              </a:lnSpc>
              <a:buFont typeface="Arial"/>
              <a:buChar char="•"/>
            </a:pPr>
            <a:r>
              <a:rPr lang="en-US" sz="2548">
                <a:solidFill>
                  <a:srgbClr val="1A3B29"/>
                </a:solidFill>
                <a:latin typeface="DM Sans"/>
                <a:ea typeface="DM Sans"/>
                <a:cs typeface="DM Sans"/>
                <a:sym typeface="DM Sans"/>
              </a:rPr>
              <a:t>Increased Pests and Invasive Species</a:t>
            </a:r>
          </a:p>
          <a:p>
            <a:pPr marL="550114" lvl="1" indent="-275057" algn="l">
              <a:lnSpc>
                <a:spcPts val="3567"/>
              </a:lnSpc>
              <a:buFont typeface="Arial"/>
              <a:buChar char="•"/>
            </a:pPr>
            <a:r>
              <a:rPr lang="en-US" sz="2548">
                <a:solidFill>
                  <a:srgbClr val="1A3B29"/>
                </a:solidFill>
                <a:latin typeface="DM Sans"/>
                <a:ea typeface="DM Sans"/>
                <a:cs typeface="DM Sans"/>
                <a:sym typeface="DM Sans"/>
              </a:rPr>
              <a:t>Crop Disease Susceptibility</a:t>
            </a:r>
          </a:p>
          <a:p>
            <a:pPr marL="550114" lvl="1" indent="-275057" algn="l">
              <a:lnSpc>
                <a:spcPts val="3567"/>
              </a:lnSpc>
              <a:buFont typeface="Arial"/>
              <a:buChar char="•"/>
            </a:pPr>
            <a:r>
              <a:rPr lang="en-US" sz="2548">
                <a:solidFill>
                  <a:srgbClr val="1A3B29"/>
                </a:solidFill>
                <a:latin typeface="DM Sans"/>
                <a:ea typeface="DM Sans"/>
                <a:cs typeface="DM Sans"/>
                <a:sym typeface="DM Sans"/>
              </a:rPr>
              <a:t>Planting Zone Shifts</a:t>
            </a:r>
          </a:p>
        </p:txBody>
      </p:sp>
      <p:sp>
        <p:nvSpPr>
          <p:cNvPr id="9" name="TextBox 9"/>
          <p:cNvSpPr txBox="1"/>
          <p:nvPr/>
        </p:nvSpPr>
        <p:spPr>
          <a:xfrm>
            <a:off x="0" y="9828369"/>
            <a:ext cx="10392158" cy="207645"/>
          </a:xfrm>
          <a:prstGeom prst="rect">
            <a:avLst/>
          </a:prstGeom>
        </p:spPr>
        <p:txBody>
          <a:bodyPr lIns="0" tIns="0" rIns="0" bIns="0" rtlCol="0" anchor="t">
            <a:spAutoFit/>
          </a:bodyPr>
          <a:lstStyle/>
          <a:p>
            <a:pPr algn="ctr">
              <a:lnSpc>
                <a:spcPts val="1679"/>
              </a:lnSpc>
              <a:spcBef>
                <a:spcPct val="0"/>
              </a:spcBef>
            </a:pPr>
            <a:r>
              <a:rPr lang="en-US" sz="1200">
                <a:solidFill>
                  <a:srgbClr val="1A3B29"/>
                </a:solidFill>
                <a:latin typeface="DM Sans"/>
                <a:ea typeface="DM Sans"/>
                <a:cs typeface="DM Sans"/>
                <a:sym typeface="DM Sans"/>
              </a:rPr>
              <a:t>Source:  US Fifth National Climate Assessment, 2023https://nca2023.globalchange.gov/#overview-section-3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222" b="-7222"/>
            </a:stretch>
          </a:blipFill>
        </p:spPr>
        <p:txBody>
          <a:bodyPr/>
          <a:lstStyle/>
          <a:p>
            <a:endParaRPr lang="en-US"/>
          </a:p>
        </p:txBody>
      </p:sp>
      <p:grpSp>
        <p:nvGrpSpPr>
          <p:cNvPr id="3" name="Group 3"/>
          <p:cNvGrpSpPr/>
          <p:nvPr/>
        </p:nvGrpSpPr>
        <p:grpSpPr>
          <a:xfrm>
            <a:off x="3079197" y="2057400"/>
            <a:ext cx="11645835" cy="5322427"/>
            <a:chOff x="0" y="0"/>
            <a:chExt cx="3067216" cy="1401792"/>
          </a:xfrm>
        </p:grpSpPr>
        <p:sp>
          <p:nvSpPr>
            <p:cNvPr id="4" name="Freeform 4"/>
            <p:cNvSpPr/>
            <p:nvPr/>
          </p:nvSpPr>
          <p:spPr>
            <a:xfrm>
              <a:off x="0" y="0"/>
              <a:ext cx="3067216" cy="1401792"/>
            </a:xfrm>
            <a:custGeom>
              <a:avLst/>
              <a:gdLst/>
              <a:ahLst/>
              <a:cxnLst/>
              <a:rect l="l" t="t" r="r" b="b"/>
              <a:pathLst>
                <a:path w="3067216" h="1401792">
                  <a:moveTo>
                    <a:pt x="0" y="0"/>
                  </a:moveTo>
                  <a:lnTo>
                    <a:pt x="3067216" y="0"/>
                  </a:lnTo>
                  <a:lnTo>
                    <a:pt x="3067216" y="1401792"/>
                  </a:lnTo>
                  <a:lnTo>
                    <a:pt x="0" y="1401792"/>
                  </a:lnTo>
                  <a:close/>
                </a:path>
              </a:pathLst>
            </a:custGeom>
            <a:solidFill>
              <a:srgbClr val="FFFFFF">
                <a:alpha val="84706"/>
              </a:srgbClr>
            </a:solidFill>
          </p:spPr>
          <p:txBody>
            <a:bodyPr/>
            <a:lstStyle/>
            <a:p>
              <a:endParaRPr lang="en-US"/>
            </a:p>
          </p:txBody>
        </p:sp>
        <p:sp>
          <p:nvSpPr>
            <p:cNvPr id="5" name="TextBox 5"/>
            <p:cNvSpPr txBox="1"/>
            <p:nvPr/>
          </p:nvSpPr>
          <p:spPr>
            <a:xfrm>
              <a:off x="0" y="-38100"/>
              <a:ext cx="3067216" cy="1439892"/>
            </a:xfrm>
            <a:prstGeom prst="rect">
              <a:avLst/>
            </a:prstGeom>
          </p:spPr>
          <p:txBody>
            <a:bodyPr lIns="50800" tIns="50800" rIns="50800" bIns="50800" rtlCol="0" anchor="ctr"/>
            <a:lstStyle/>
            <a:p>
              <a:pPr algn="ctr">
                <a:lnSpc>
                  <a:spcPts val="2239"/>
                </a:lnSpc>
              </a:pPr>
              <a:endParaRPr/>
            </a:p>
          </p:txBody>
        </p:sp>
      </p:grpSp>
      <p:sp>
        <p:nvSpPr>
          <p:cNvPr id="6" name="TextBox 6"/>
          <p:cNvSpPr txBox="1"/>
          <p:nvPr/>
        </p:nvSpPr>
        <p:spPr>
          <a:xfrm>
            <a:off x="4040836" y="2660379"/>
            <a:ext cx="9624782" cy="3861860"/>
          </a:xfrm>
          <a:prstGeom prst="rect">
            <a:avLst/>
          </a:prstGeom>
        </p:spPr>
        <p:txBody>
          <a:bodyPr lIns="0" tIns="0" rIns="0" bIns="0" rtlCol="0" anchor="t">
            <a:spAutoFit/>
          </a:bodyPr>
          <a:lstStyle/>
          <a:p>
            <a:pPr algn="ctr">
              <a:lnSpc>
                <a:spcPts val="15516"/>
              </a:lnSpc>
            </a:pPr>
            <a:r>
              <a:rPr lang="en-US" sz="11083">
                <a:solidFill>
                  <a:srgbClr val="1A3B29"/>
                </a:solidFill>
                <a:latin typeface="DM Sans Bold"/>
                <a:ea typeface="DM Sans Bold"/>
                <a:cs typeface="DM Sans Bold"/>
                <a:sym typeface="DM Sans Bold"/>
              </a:rPr>
              <a:t>What are the Solutions?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0A584"/>
        </a:solidFill>
        <a:effectLst/>
      </p:bgPr>
    </p:bg>
    <p:spTree>
      <p:nvGrpSpPr>
        <p:cNvPr id="1" name=""/>
        <p:cNvGrpSpPr/>
        <p:nvPr/>
      </p:nvGrpSpPr>
      <p:grpSpPr>
        <a:xfrm>
          <a:off x="0" y="0"/>
          <a:ext cx="0" cy="0"/>
          <a:chOff x="0" y="0"/>
          <a:chExt cx="0" cy="0"/>
        </a:xfrm>
      </p:grpSpPr>
      <p:grpSp>
        <p:nvGrpSpPr>
          <p:cNvPr id="2" name="Group 2"/>
          <p:cNvGrpSpPr/>
          <p:nvPr/>
        </p:nvGrpSpPr>
        <p:grpSpPr>
          <a:xfrm>
            <a:off x="3308648" y="3726351"/>
            <a:ext cx="5584232" cy="2492303"/>
            <a:chOff x="0" y="0"/>
            <a:chExt cx="2408990" cy="1075159"/>
          </a:xfrm>
        </p:grpSpPr>
        <p:sp>
          <p:nvSpPr>
            <p:cNvPr id="3" name="Freeform 3"/>
            <p:cNvSpPr/>
            <p:nvPr/>
          </p:nvSpPr>
          <p:spPr>
            <a:xfrm>
              <a:off x="0" y="0"/>
              <a:ext cx="2408990" cy="1075159"/>
            </a:xfrm>
            <a:custGeom>
              <a:avLst/>
              <a:gdLst/>
              <a:ahLst/>
              <a:cxnLst/>
              <a:rect l="l" t="t" r="r" b="b"/>
              <a:pathLst>
                <a:path w="2408990" h="1075159">
                  <a:moveTo>
                    <a:pt x="40205" y="0"/>
                  </a:moveTo>
                  <a:lnTo>
                    <a:pt x="2368785" y="0"/>
                  </a:lnTo>
                  <a:cubicBezTo>
                    <a:pt x="2390990" y="0"/>
                    <a:pt x="2408990" y="18001"/>
                    <a:pt x="2408990" y="40205"/>
                  </a:cubicBezTo>
                  <a:lnTo>
                    <a:pt x="2408990" y="1034953"/>
                  </a:lnTo>
                  <a:cubicBezTo>
                    <a:pt x="2408990" y="1057158"/>
                    <a:pt x="2390990" y="1075159"/>
                    <a:pt x="2368785" y="1075159"/>
                  </a:cubicBezTo>
                  <a:lnTo>
                    <a:pt x="40205" y="1075159"/>
                  </a:lnTo>
                  <a:cubicBezTo>
                    <a:pt x="18001" y="1075159"/>
                    <a:pt x="0" y="1057158"/>
                    <a:pt x="0" y="1034953"/>
                  </a:cubicBezTo>
                  <a:lnTo>
                    <a:pt x="0" y="40205"/>
                  </a:lnTo>
                  <a:cubicBezTo>
                    <a:pt x="0" y="18001"/>
                    <a:pt x="18001" y="0"/>
                    <a:pt x="40205" y="0"/>
                  </a:cubicBezTo>
                  <a:close/>
                </a:path>
              </a:pathLst>
            </a:custGeom>
            <a:solidFill>
              <a:srgbClr val="E4E4D0"/>
            </a:solidFill>
          </p:spPr>
          <p:txBody>
            <a:bodyPr/>
            <a:lstStyle/>
            <a:p>
              <a:endParaRPr lang="en-US"/>
            </a:p>
          </p:txBody>
        </p:sp>
        <p:sp>
          <p:nvSpPr>
            <p:cNvPr id="4" name="TextBox 4"/>
            <p:cNvSpPr txBox="1"/>
            <p:nvPr/>
          </p:nvSpPr>
          <p:spPr>
            <a:xfrm>
              <a:off x="0" y="-47625"/>
              <a:ext cx="2408990" cy="1122784"/>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9594036" y="3726351"/>
            <a:ext cx="5584232" cy="2492303"/>
            <a:chOff x="0" y="0"/>
            <a:chExt cx="2408990" cy="1075159"/>
          </a:xfrm>
        </p:grpSpPr>
        <p:sp>
          <p:nvSpPr>
            <p:cNvPr id="6" name="Freeform 6"/>
            <p:cNvSpPr/>
            <p:nvPr/>
          </p:nvSpPr>
          <p:spPr>
            <a:xfrm>
              <a:off x="0" y="0"/>
              <a:ext cx="2408990" cy="1075159"/>
            </a:xfrm>
            <a:custGeom>
              <a:avLst/>
              <a:gdLst/>
              <a:ahLst/>
              <a:cxnLst/>
              <a:rect l="l" t="t" r="r" b="b"/>
              <a:pathLst>
                <a:path w="2408990" h="1075159">
                  <a:moveTo>
                    <a:pt x="40205" y="0"/>
                  </a:moveTo>
                  <a:lnTo>
                    <a:pt x="2368785" y="0"/>
                  </a:lnTo>
                  <a:cubicBezTo>
                    <a:pt x="2390990" y="0"/>
                    <a:pt x="2408990" y="18001"/>
                    <a:pt x="2408990" y="40205"/>
                  </a:cubicBezTo>
                  <a:lnTo>
                    <a:pt x="2408990" y="1034953"/>
                  </a:lnTo>
                  <a:cubicBezTo>
                    <a:pt x="2408990" y="1057158"/>
                    <a:pt x="2390990" y="1075159"/>
                    <a:pt x="2368785" y="1075159"/>
                  </a:cubicBezTo>
                  <a:lnTo>
                    <a:pt x="40205" y="1075159"/>
                  </a:lnTo>
                  <a:cubicBezTo>
                    <a:pt x="18001" y="1075159"/>
                    <a:pt x="0" y="1057158"/>
                    <a:pt x="0" y="1034953"/>
                  </a:cubicBezTo>
                  <a:lnTo>
                    <a:pt x="0" y="40205"/>
                  </a:lnTo>
                  <a:cubicBezTo>
                    <a:pt x="0" y="18001"/>
                    <a:pt x="18001" y="0"/>
                    <a:pt x="40205" y="0"/>
                  </a:cubicBezTo>
                  <a:close/>
                </a:path>
              </a:pathLst>
            </a:custGeom>
            <a:solidFill>
              <a:srgbClr val="E4E4D0"/>
            </a:solidFill>
          </p:spPr>
          <p:txBody>
            <a:bodyPr/>
            <a:lstStyle/>
            <a:p>
              <a:endParaRPr lang="en-US"/>
            </a:p>
          </p:txBody>
        </p:sp>
        <p:sp>
          <p:nvSpPr>
            <p:cNvPr id="7" name="TextBox 7"/>
            <p:cNvSpPr txBox="1"/>
            <p:nvPr/>
          </p:nvSpPr>
          <p:spPr>
            <a:xfrm>
              <a:off x="0" y="-47625"/>
              <a:ext cx="2408990" cy="1122784"/>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12391367" y="6563627"/>
            <a:ext cx="5573802" cy="2487648"/>
            <a:chOff x="0" y="0"/>
            <a:chExt cx="2408990" cy="1075159"/>
          </a:xfrm>
        </p:grpSpPr>
        <p:sp>
          <p:nvSpPr>
            <p:cNvPr id="9" name="Freeform 9"/>
            <p:cNvSpPr/>
            <p:nvPr/>
          </p:nvSpPr>
          <p:spPr>
            <a:xfrm>
              <a:off x="0" y="0"/>
              <a:ext cx="2408990" cy="1075159"/>
            </a:xfrm>
            <a:custGeom>
              <a:avLst/>
              <a:gdLst/>
              <a:ahLst/>
              <a:cxnLst/>
              <a:rect l="l" t="t" r="r" b="b"/>
              <a:pathLst>
                <a:path w="2408990" h="1075159">
                  <a:moveTo>
                    <a:pt x="40281" y="0"/>
                  </a:moveTo>
                  <a:lnTo>
                    <a:pt x="2368710" y="0"/>
                  </a:lnTo>
                  <a:cubicBezTo>
                    <a:pt x="2379393" y="0"/>
                    <a:pt x="2389638" y="4244"/>
                    <a:pt x="2397192" y="11798"/>
                  </a:cubicBezTo>
                  <a:cubicBezTo>
                    <a:pt x="2404747" y="19352"/>
                    <a:pt x="2408990" y="29597"/>
                    <a:pt x="2408990" y="40281"/>
                  </a:cubicBezTo>
                  <a:lnTo>
                    <a:pt x="2408990" y="1034878"/>
                  </a:lnTo>
                  <a:cubicBezTo>
                    <a:pt x="2408990" y="1057125"/>
                    <a:pt x="2390956" y="1075159"/>
                    <a:pt x="2368710" y="1075159"/>
                  </a:cubicBezTo>
                  <a:lnTo>
                    <a:pt x="40281" y="1075159"/>
                  </a:lnTo>
                  <a:cubicBezTo>
                    <a:pt x="18034" y="1075159"/>
                    <a:pt x="0" y="1057125"/>
                    <a:pt x="0" y="1034878"/>
                  </a:cubicBezTo>
                  <a:lnTo>
                    <a:pt x="0" y="40281"/>
                  </a:lnTo>
                  <a:cubicBezTo>
                    <a:pt x="0" y="18034"/>
                    <a:pt x="18034" y="0"/>
                    <a:pt x="40281" y="0"/>
                  </a:cubicBezTo>
                  <a:close/>
                </a:path>
              </a:pathLst>
            </a:custGeom>
            <a:solidFill>
              <a:srgbClr val="E4E4D0"/>
            </a:solidFill>
          </p:spPr>
          <p:txBody>
            <a:bodyPr/>
            <a:lstStyle/>
            <a:p>
              <a:endParaRPr lang="en-US"/>
            </a:p>
          </p:txBody>
        </p:sp>
        <p:sp>
          <p:nvSpPr>
            <p:cNvPr id="10" name="TextBox 10"/>
            <p:cNvSpPr txBox="1"/>
            <p:nvPr/>
          </p:nvSpPr>
          <p:spPr>
            <a:xfrm>
              <a:off x="0" y="-47625"/>
              <a:ext cx="2408990" cy="1122784"/>
            </a:xfrm>
            <a:prstGeom prst="rect">
              <a:avLst/>
            </a:prstGeom>
          </p:spPr>
          <p:txBody>
            <a:bodyPr lIns="50800" tIns="50800" rIns="50800" bIns="50800" rtlCol="0" anchor="ctr"/>
            <a:lstStyle/>
            <a:p>
              <a:pPr algn="ctr">
                <a:lnSpc>
                  <a:spcPts val="3499"/>
                </a:lnSpc>
              </a:pPr>
              <a:endParaRPr/>
            </a:p>
          </p:txBody>
        </p:sp>
      </p:grpSp>
      <p:grpSp>
        <p:nvGrpSpPr>
          <p:cNvPr id="11" name="Group 11"/>
          <p:cNvGrpSpPr/>
          <p:nvPr/>
        </p:nvGrpSpPr>
        <p:grpSpPr>
          <a:xfrm>
            <a:off x="3740905" y="4140911"/>
            <a:ext cx="1663190" cy="1663183"/>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p:spPr>
          <p:txBody>
            <a:bodyPr/>
            <a:lstStyle/>
            <a:p>
              <a:endParaRPr lang="en-US"/>
            </a:p>
          </p:txBody>
        </p:sp>
      </p:grpSp>
      <p:grpSp>
        <p:nvGrpSpPr>
          <p:cNvPr id="13" name="Group 13"/>
          <p:cNvGrpSpPr/>
          <p:nvPr/>
        </p:nvGrpSpPr>
        <p:grpSpPr>
          <a:xfrm>
            <a:off x="10043315" y="4217490"/>
            <a:ext cx="1663190" cy="1663183"/>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25047" b="-25047"/>
              </a:stretch>
            </a:blipFill>
          </p:spPr>
          <p:txBody>
            <a:bodyPr/>
            <a:lstStyle/>
            <a:p>
              <a:endParaRPr lang="en-US"/>
            </a:p>
          </p:txBody>
        </p:sp>
      </p:grpSp>
      <p:grpSp>
        <p:nvGrpSpPr>
          <p:cNvPr id="15" name="Group 15"/>
          <p:cNvGrpSpPr/>
          <p:nvPr/>
        </p:nvGrpSpPr>
        <p:grpSpPr>
          <a:xfrm>
            <a:off x="12833414" y="6977412"/>
            <a:ext cx="1660084" cy="1660077"/>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en-US"/>
            </a:p>
          </p:txBody>
        </p:sp>
      </p:grpSp>
      <p:sp>
        <p:nvSpPr>
          <p:cNvPr id="17" name="TextBox 17"/>
          <p:cNvSpPr txBox="1"/>
          <p:nvPr/>
        </p:nvSpPr>
        <p:spPr>
          <a:xfrm>
            <a:off x="5640621" y="4703637"/>
            <a:ext cx="3252259" cy="915162"/>
          </a:xfrm>
          <a:prstGeom prst="rect">
            <a:avLst/>
          </a:prstGeom>
        </p:spPr>
        <p:txBody>
          <a:bodyPr lIns="0" tIns="0" rIns="0" bIns="0" rtlCol="0" anchor="t">
            <a:spAutoFit/>
          </a:bodyPr>
          <a:lstStyle/>
          <a:p>
            <a:pPr algn="l">
              <a:lnSpc>
                <a:spcPts val="3564"/>
              </a:lnSpc>
            </a:pPr>
            <a:r>
              <a:rPr lang="en-US" sz="3600">
                <a:solidFill>
                  <a:srgbClr val="727444"/>
                </a:solidFill>
                <a:latin typeface="DM Sans"/>
                <a:ea typeface="DM Sans"/>
                <a:cs typeface="DM Sans"/>
                <a:sym typeface="DM Sans"/>
              </a:rPr>
              <a:t>Precision</a:t>
            </a:r>
          </a:p>
          <a:p>
            <a:pPr marL="0" lvl="0" indent="0" algn="l">
              <a:lnSpc>
                <a:spcPts val="3564"/>
              </a:lnSpc>
              <a:spcBef>
                <a:spcPct val="0"/>
              </a:spcBef>
            </a:pPr>
            <a:r>
              <a:rPr lang="en-US" sz="3600">
                <a:solidFill>
                  <a:srgbClr val="727444"/>
                </a:solidFill>
                <a:latin typeface="DM Sans"/>
                <a:ea typeface="DM Sans"/>
                <a:cs typeface="DM Sans"/>
                <a:sym typeface="DM Sans"/>
              </a:rPr>
              <a:t>Agriculture</a:t>
            </a:r>
          </a:p>
        </p:txBody>
      </p:sp>
      <p:sp>
        <p:nvSpPr>
          <p:cNvPr id="18" name="TextBox 18"/>
          <p:cNvSpPr txBox="1"/>
          <p:nvPr/>
        </p:nvSpPr>
        <p:spPr>
          <a:xfrm>
            <a:off x="14884023" y="7539197"/>
            <a:ext cx="2874128" cy="915162"/>
          </a:xfrm>
          <a:prstGeom prst="rect">
            <a:avLst/>
          </a:prstGeom>
        </p:spPr>
        <p:txBody>
          <a:bodyPr lIns="0" tIns="0" rIns="0" bIns="0" rtlCol="0" anchor="t">
            <a:spAutoFit/>
          </a:bodyPr>
          <a:lstStyle/>
          <a:p>
            <a:pPr algn="l">
              <a:lnSpc>
                <a:spcPts val="3564"/>
              </a:lnSpc>
            </a:pPr>
            <a:r>
              <a:rPr lang="en-US" sz="3600">
                <a:solidFill>
                  <a:srgbClr val="727444"/>
                </a:solidFill>
                <a:latin typeface="DM Sans"/>
                <a:ea typeface="DM Sans"/>
                <a:cs typeface="DM Sans"/>
                <a:sym typeface="DM Sans"/>
              </a:rPr>
              <a:t>Crop </a:t>
            </a:r>
          </a:p>
          <a:p>
            <a:pPr marL="0" lvl="0" indent="0" algn="l">
              <a:lnSpc>
                <a:spcPts val="3564"/>
              </a:lnSpc>
              <a:spcBef>
                <a:spcPct val="0"/>
              </a:spcBef>
            </a:pPr>
            <a:r>
              <a:rPr lang="en-US" sz="3600">
                <a:solidFill>
                  <a:srgbClr val="727444"/>
                </a:solidFill>
                <a:latin typeface="DM Sans"/>
                <a:ea typeface="DM Sans"/>
                <a:cs typeface="DM Sans"/>
                <a:sym typeface="DM Sans"/>
              </a:rPr>
              <a:t>Protection</a:t>
            </a:r>
          </a:p>
        </p:txBody>
      </p:sp>
      <p:sp>
        <p:nvSpPr>
          <p:cNvPr id="19" name="TextBox 19"/>
          <p:cNvSpPr txBox="1"/>
          <p:nvPr/>
        </p:nvSpPr>
        <p:spPr>
          <a:xfrm>
            <a:off x="3476745" y="1162050"/>
            <a:ext cx="11887078" cy="1805544"/>
          </a:xfrm>
          <a:prstGeom prst="rect">
            <a:avLst/>
          </a:prstGeom>
        </p:spPr>
        <p:txBody>
          <a:bodyPr lIns="0" tIns="0" rIns="0" bIns="0" rtlCol="0" anchor="t">
            <a:spAutoFit/>
          </a:bodyPr>
          <a:lstStyle/>
          <a:p>
            <a:pPr algn="ctr">
              <a:lnSpc>
                <a:spcPts val="6915"/>
              </a:lnSpc>
            </a:pPr>
            <a:r>
              <a:rPr lang="en-US" sz="6985">
                <a:solidFill>
                  <a:srgbClr val="1A3B29"/>
                </a:solidFill>
                <a:latin typeface="DM Sans Bold"/>
                <a:ea typeface="DM Sans Bold"/>
                <a:cs typeface="DM Sans Bold"/>
                <a:sym typeface="DM Sans Bold"/>
              </a:rPr>
              <a:t>A Broad Range of Solutions for Sustainable Agriculture</a:t>
            </a:r>
          </a:p>
        </p:txBody>
      </p:sp>
      <p:sp>
        <p:nvSpPr>
          <p:cNvPr id="20" name="TextBox 20"/>
          <p:cNvSpPr txBox="1"/>
          <p:nvPr/>
        </p:nvSpPr>
        <p:spPr>
          <a:xfrm>
            <a:off x="12071679" y="4703637"/>
            <a:ext cx="2089885" cy="915162"/>
          </a:xfrm>
          <a:prstGeom prst="rect">
            <a:avLst/>
          </a:prstGeom>
        </p:spPr>
        <p:txBody>
          <a:bodyPr lIns="0" tIns="0" rIns="0" bIns="0" rtlCol="0" anchor="t">
            <a:spAutoFit/>
          </a:bodyPr>
          <a:lstStyle/>
          <a:p>
            <a:pPr algn="l">
              <a:lnSpc>
                <a:spcPts val="3564"/>
              </a:lnSpc>
            </a:pPr>
            <a:r>
              <a:rPr lang="en-US" sz="3600">
                <a:solidFill>
                  <a:srgbClr val="727444"/>
                </a:solidFill>
                <a:latin typeface="DM Sans"/>
                <a:ea typeface="DM Sans"/>
                <a:cs typeface="DM Sans"/>
                <a:sym typeface="DM Sans"/>
              </a:rPr>
              <a:t>Plant</a:t>
            </a:r>
          </a:p>
          <a:p>
            <a:pPr algn="l">
              <a:lnSpc>
                <a:spcPts val="3564"/>
              </a:lnSpc>
            </a:pPr>
            <a:r>
              <a:rPr lang="en-US" sz="3600">
                <a:solidFill>
                  <a:srgbClr val="727444"/>
                </a:solidFill>
                <a:latin typeface="DM Sans"/>
                <a:ea typeface="DM Sans"/>
                <a:cs typeface="DM Sans"/>
                <a:sym typeface="DM Sans"/>
              </a:rPr>
              <a:t>Breeding</a:t>
            </a:r>
          </a:p>
        </p:txBody>
      </p:sp>
      <p:grpSp>
        <p:nvGrpSpPr>
          <p:cNvPr id="21" name="Group 21"/>
          <p:cNvGrpSpPr/>
          <p:nvPr/>
        </p:nvGrpSpPr>
        <p:grpSpPr>
          <a:xfrm>
            <a:off x="322831" y="6558972"/>
            <a:ext cx="5584232" cy="2492303"/>
            <a:chOff x="0" y="0"/>
            <a:chExt cx="2408990" cy="1075159"/>
          </a:xfrm>
        </p:grpSpPr>
        <p:sp>
          <p:nvSpPr>
            <p:cNvPr id="22" name="Freeform 22"/>
            <p:cNvSpPr/>
            <p:nvPr/>
          </p:nvSpPr>
          <p:spPr>
            <a:xfrm>
              <a:off x="0" y="0"/>
              <a:ext cx="2408990" cy="1075159"/>
            </a:xfrm>
            <a:custGeom>
              <a:avLst/>
              <a:gdLst/>
              <a:ahLst/>
              <a:cxnLst/>
              <a:rect l="l" t="t" r="r" b="b"/>
              <a:pathLst>
                <a:path w="2408990" h="1075159">
                  <a:moveTo>
                    <a:pt x="40205" y="0"/>
                  </a:moveTo>
                  <a:lnTo>
                    <a:pt x="2368785" y="0"/>
                  </a:lnTo>
                  <a:cubicBezTo>
                    <a:pt x="2390990" y="0"/>
                    <a:pt x="2408990" y="18001"/>
                    <a:pt x="2408990" y="40205"/>
                  </a:cubicBezTo>
                  <a:lnTo>
                    <a:pt x="2408990" y="1034953"/>
                  </a:lnTo>
                  <a:cubicBezTo>
                    <a:pt x="2408990" y="1057158"/>
                    <a:pt x="2390990" y="1075159"/>
                    <a:pt x="2368785" y="1075159"/>
                  </a:cubicBezTo>
                  <a:lnTo>
                    <a:pt x="40205" y="1075159"/>
                  </a:lnTo>
                  <a:cubicBezTo>
                    <a:pt x="18001" y="1075159"/>
                    <a:pt x="0" y="1057158"/>
                    <a:pt x="0" y="1034953"/>
                  </a:cubicBezTo>
                  <a:lnTo>
                    <a:pt x="0" y="40205"/>
                  </a:lnTo>
                  <a:cubicBezTo>
                    <a:pt x="0" y="18001"/>
                    <a:pt x="18001" y="0"/>
                    <a:pt x="40205" y="0"/>
                  </a:cubicBezTo>
                  <a:close/>
                </a:path>
              </a:pathLst>
            </a:custGeom>
            <a:solidFill>
              <a:srgbClr val="E4E4D0"/>
            </a:solidFill>
          </p:spPr>
          <p:txBody>
            <a:bodyPr/>
            <a:lstStyle/>
            <a:p>
              <a:endParaRPr lang="en-US"/>
            </a:p>
          </p:txBody>
        </p:sp>
        <p:sp>
          <p:nvSpPr>
            <p:cNvPr id="23" name="TextBox 23"/>
            <p:cNvSpPr txBox="1"/>
            <p:nvPr/>
          </p:nvSpPr>
          <p:spPr>
            <a:xfrm>
              <a:off x="0" y="-47625"/>
              <a:ext cx="2408990" cy="1122784"/>
            </a:xfrm>
            <a:prstGeom prst="rect">
              <a:avLst/>
            </a:prstGeom>
          </p:spPr>
          <p:txBody>
            <a:bodyPr lIns="50800" tIns="50800" rIns="50800" bIns="50800" rtlCol="0" anchor="ctr"/>
            <a:lstStyle/>
            <a:p>
              <a:pPr algn="ctr">
                <a:lnSpc>
                  <a:spcPts val="3499"/>
                </a:lnSpc>
              </a:pPr>
              <a:endParaRPr/>
            </a:p>
          </p:txBody>
        </p:sp>
      </p:grpSp>
      <p:grpSp>
        <p:nvGrpSpPr>
          <p:cNvPr id="24" name="Group 24"/>
          <p:cNvGrpSpPr/>
          <p:nvPr/>
        </p:nvGrpSpPr>
        <p:grpSpPr>
          <a:xfrm>
            <a:off x="6364263" y="6563627"/>
            <a:ext cx="5573802" cy="2487648"/>
            <a:chOff x="0" y="0"/>
            <a:chExt cx="2408990" cy="1075159"/>
          </a:xfrm>
        </p:grpSpPr>
        <p:sp>
          <p:nvSpPr>
            <p:cNvPr id="25" name="Freeform 25"/>
            <p:cNvSpPr/>
            <p:nvPr/>
          </p:nvSpPr>
          <p:spPr>
            <a:xfrm>
              <a:off x="0" y="0"/>
              <a:ext cx="2408990" cy="1075159"/>
            </a:xfrm>
            <a:custGeom>
              <a:avLst/>
              <a:gdLst/>
              <a:ahLst/>
              <a:cxnLst/>
              <a:rect l="l" t="t" r="r" b="b"/>
              <a:pathLst>
                <a:path w="2408990" h="1075159">
                  <a:moveTo>
                    <a:pt x="40281" y="0"/>
                  </a:moveTo>
                  <a:lnTo>
                    <a:pt x="2368710" y="0"/>
                  </a:lnTo>
                  <a:cubicBezTo>
                    <a:pt x="2379393" y="0"/>
                    <a:pt x="2389638" y="4244"/>
                    <a:pt x="2397192" y="11798"/>
                  </a:cubicBezTo>
                  <a:cubicBezTo>
                    <a:pt x="2404747" y="19352"/>
                    <a:pt x="2408990" y="29597"/>
                    <a:pt x="2408990" y="40281"/>
                  </a:cubicBezTo>
                  <a:lnTo>
                    <a:pt x="2408990" y="1034878"/>
                  </a:lnTo>
                  <a:cubicBezTo>
                    <a:pt x="2408990" y="1057125"/>
                    <a:pt x="2390956" y="1075159"/>
                    <a:pt x="2368710" y="1075159"/>
                  </a:cubicBezTo>
                  <a:lnTo>
                    <a:pt x="40281" y="1075159"/>
                  </a:lnTo>
                  <a:cubicBezTo>
                    <a:pt x="18034" y="1075159"/>
                    <a:pt x="0" y="1057125"/>
                    <a:pt x="0" y="1034878"/>
                  </a:cubicBezTo>
                  <a:lnTo>
                    <a:pt x="0" y="40281"/>
                  </a:lnTo>
                  <a:cubicBezTo>
                    <a:pt x="0" y="18034"/>
                    <a:pt x="18034" y="0"/>
                    <a:pt x="40281" y="0"/>
                  </a:cubicBezTo>
                  <a:close/>
                </a:path>
              </a:pathLst>
            </a:custGeom>
            <a:solidFill>
              <a:srgbClr val="E4E4D0"/>
            </a:solidFill>
          </p:spPr>
          <p:txBody>
            <a:bodyPr/>
            <a:lstStyle/>
            <a:p>
              <a:endParaRPr lang="en-US"/>
            </a:p>
          </p:txBody>
        </p:sp>
        <p:sp>
          <p:nvSpPr>
            <p:cNvPr id="26" name="TextBox 26"/>
            <p:cNvSpPr txBox="1"/>
            <p:nvPr/>
          </p:nvSpPr>
          <p:spPr>
            <a:xfrm>
              <a:off x="0" y="-47625"/>
              <a:ext cx="2408990" cy="1122784"/>
            </a:xfrm>
            <a:prstGeom prst="rect">
              <a:avLst/>
            </a:prstGeom>
          </p:spPr>
          <p:txBody>
            <a:bodyPr lIns="50800" tIns="50800" rIns="50800" bIns="50800" rtlCol="0" anchor="ctr"/>
            <a:lstStyle/>
            <a:p>
              <a:pPr algn="ctr">
                <a:lnSpc>
                  <a:spcPts val="3499"/>
                </a:lnSpc>
              </a:pPr>
              <a:endParaRPr/>
            </a:p>
          </p:txBody>
        </p:sp>
      </p:grpSp>
      <p:grpSp>
        <p:nvGrpSpPr>
          <p:cNvPr id="27" name="Group 27"/>
          <p:cNvGrpSpPr/>
          <p:nvPr/>
        </p:nvGrpSpPr>
        <p:grpSpPr>
          <a:xfrm>
            <a:off x="761123" y="7050646"/>
            <a:ext cx="1663190" cy="1663183"/>
            <a:chOff x="0" y="0"/>
            <a:chExt cx="6350000" cy="6349975"/>
          </a:xfrm>
        </p:grpSpPr>
        <p:sp>
          <p:nvSpPr>
            <p:cNvPr id="28" name="Freeform 2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a:stretch>
            </a:blipFill>
          </p:spPr>
          <p:txBody>
            <a:bodyPr/>
            <a:lstStyle/>
            <a:p>
              <a:endParaRPr lang="en-US"/>
            </a:p>
          </p:txBody>
        </p:sp>
      </p:grpSp>
      <p:grpSp>
        <p:nvGrpSpPr>
          <p:cNvPr id="29" name="Group 29"/>
          <p:cNvGrpSpPr/>
          <p:nvPr/>
        </p:nvGrpSpPr>
        <p:grpSpPr>
          <a:xfrm>
            <a:off x="6801391" y="7054527"/>
            <a:ext cx="1660084" cy="1660077"/>
            <a:chOff x="0" y="0"/>
            <a:chExt cx="6350000" cy="6349975"/>
          </a:xfrm>
        </p:grpSpPr>
        <p:sp>
          <p:nvSpPr>
            <p:cNvPr id="30" name="Freeform 3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16666" r="-16666"/>
              </a:stretch>
            </a:blipFill>
          </p:spPr>
          <p:txBody>
            <a:bodyPr/>
            <a:lstStyle/>
            <a:p>
              <a:endParaRPr lang="en-US"/>
            </a:p>
          </p:txBody>
        </p:sp>
      </p:grpSp>
      <p:sp>
        <p:nvSpPr>
          <p:cNvPr id="32" name="TextBox 32"/>
          <p:cNvSpPr txBox="1"/>
          <p:nvPr/>
        </p:nvSpPr>
        <p:spPr>
          <a:xfrm>
            <a:off x="2549218" y="7688922"/>
            <a:ext cx="3084239" cy="467487"/>
          </a:xfrm>
          <a:prstGeom prst="rect">
            <a:avLst/>
          </a:prstGeom>
        </p:spPr>
        <p:txBody>
          <a:bodyPr lIns="0" tIns="0" rIns="0" bIns="0" rtlCol="0" anchor="t">
            <a:spAutoFit/>
          </a:bodyPr>
          <a:lstStyle/>
          <a:p>
            <a:pPr algn="l">
              <a:lnSpc>
                <a:spcPts val="3564"/>
              </a:lnSpc>
            </a:pPr>
            <a:r>
              <a:rPr lang="en-US" sz="3600">
                <a:solidFill>
                  <a:srgbClr val="727444"/>
                </a:solidFill>
                <a:latin typeface="DM Sans"/>
                <a:ea typeface="DM Sans"/>
                <a:cs typeface="DM Sans"/>
                <a:sym typeface="DM Sans"/>
              </a:rPr>
              <a:t>Biotechnology</a:t>
            </a:r>
          </a:p>
        </p:txBody>
      </p:sp>
      <p:sp>
        <p:nvSpPr>
          <p:cNvPr id="33" name="TextBox 33"/>
          <p:cNvSpPr txBox="1"/>
          <p:nvPr/>
        </p:nvSpPr>
        <p:spPr>
          <a:xfrm>
            <a:off x="8853858" y="7727293"/>
            <a:ext cx="2712764" cy="467487"/>
          </a:xfrm>
          <a:prstGeom prst="rect">
            <a:avLst/>
          </a:prstGeom>
        </p:spPr>
        <p:txBody>
          <a:bodyPr lIns="0" tIns="0" rIns="0" bIns="0" rtlCol="0" anchor="t">
            <a:spAutoFit/>
          </a:bodyPr>
          <a:lstStyle/>
          <a:p>
            <a:pPr algn="l">
              <a:lnSpc>
                <a:spcPts val="3564"/>
              </a:lnSpc>
            </a:pPr>
            <a:r>
              <a:rPr lang="en-US" sz="3600">
                <a:solidFill>
                  <a:srgbClr val="727444"/>
                </a:solidFill>
                <a:latin typeface="DM Sans"/>
                <a:ea typeface="DM Sans"/>
                <a:cs typeface="DM Sans"/>
                <a:sym typeface="DM Sans"/>
              </a:rPr>
              <a:t>Microbials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70933" y="-171581"/>
            <a:ext cx="9532602" cy="10527471"/>
            <a:chOff x="0" y="0"/>
            <a:chExt cx="2326889" cy="2569734"/>
          </a:xfrm>
        </p:grpSpPr>
        <p:sp>
          <p:nvSpPr>
            <p:cNvPr id="3" name="Freeform 3"/>
            <p:cNvSpPr/>
            <p:nvPr/>
          </p:nvSpPr>
          <p:spPr>
            <a:xfrm>
              <a:off x="0" y="0"/>
              <a:ext cx="2326889" cy="2569734"/>
            </a:xfrm>
            <a:custGeom>
              <a:avLst/>
              <a:gdLst/>
              <a:ahLst/>
              <a:cxnLst/>
              <a:rect l="l" t="t" r="r" b="b"/>
              <a:pathLst>
                <a:path w="2326889" h="2569734">
                  <a:moveTo>
                    <a:pt x="23552" y="0"/>
                  </a:moveTo>
                  <a:lnTo>
                    <a:pt x="2303336" y="0"/>
                  </a:lnTo>
                  <a:cubicBezTo>
                    <a:pt x="2316344" y="0"/>
                    <a:pt x="2326889" y="10545"/>
                    <a:pt x="2326889" y="23552"/>
                  </a:cubicBezTo>
                  <a:lnTo>
                    <a:pt x="2326889" y="2546182"/>
                  </a:lnTo>
                  <a:cubicBezTo>
                    <a:pt x="2326889" y="2552428"/>
                    <a:pt x="2324407" y="2558419"/>
                    <a:pt x="2319990" y="2562836"/>
                  </a:cubicBezTo>
                  <a:cubicBezTo>
                    <a:pt x="2315573" y="2567253"/>
                    <a:pt x="2309583" y="2569734"/>
                    <a:pt x="2303336" y="2569734"/>
                  </a:cubicBezTo>
                  <a:lnTo>
                    <a:pt x="23552" y="2569734"/>
                  </a:lnTo>
                  <a:cubicBezTo>
                    <a:pt x="10545" y="2569734"/>
                    <a:pt x="0" y="2559189"/>
                    <a:pt x="0" y="2546182"/>
                  </a:cubicBezTo>
                  <a:lnTo>
                    <a:pt x="0" y="23552"/>
                  </a:lnTo>
                  <a:cubicBezTo>
                    <a:pt x="0" y="17306"/>
                    <a:pt x="2481" y="11315"/>
                    <a:pt x="6898" y="6898"/>
                  </a:cubicBezTo>
                  <a:cubicBezTo>
                    <a:pt x="11315" y="2481"/>
                    <a:pt x="17306" y="0"/>
                    <a:pt x="23552" y="0"/>
                  </a:cubicBezTo>
                  <a:close/>
                </a:path>
              </a:pathLst>
            </a:custGeom>
            <a:solidFill>
              <a:srgbClr val="E4E4D0"/>
            </a:solidFill>
          </p:spPr>
          <p:txBody>
            <a:bodyPr/>
            <a:lstStyle/>
            <a:p>
              <a:endParaRPr lang="en-US"/>
            </a:p>
          </p:txBody>
        </p:sp>
        <p:sp>
          <p:nvSpPr>
            <p:cNvPr id="4" name="TextBox 4"/>
            <p:cNvSpPr txBox="1"/>
            <p:nvPr/>
          </p:nvSpPr>
          <p:spPr>
            <a:xfrm>
              <a:off x="0" y="-47625"/>
              <a:ext cx="2326889" cy="2617359"/>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1122835" y="1028700"/>
            <a:ext cx="2939337" cy="2939325"/>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p:spPr>
          <p:txBody>
            <a:bodyPr/>
            <a:lstStyle/>
            <a:p>
              <a:endParaRPr lang="en-US"/>
            </a:p>
          </p:txBody>
        </p:sp>
      </p:grpSp>
      <p:grpSp>
        <p:nvGrpSpPr>
          <p:cNvPr id="7" name="Group 7"/>
          <p:cNvGrpSpPr/>
          <p:nvPr/>
        </p:nvGrpSpPr>
        <p:grpSpPr>
          <a:xfrm>
            <a:off x="557162" y="4886293"/>
            <a:ext cx="9637909" cy="4877371"/>
            <a:chOff x="0" y="0"/>
            <a:chExt cx="12850546" cy="6503161"/>
          </a:xfrm>
        </p:grpSpPr>
        <p:sp>
          <p:nvSpPr>
            <p:cNvPr id="8" name="Freeform 8"/>
            <p:cNvSpPr/>
            <p:nvPr/>
          </p:nvSpPr>
          <p:spPr>
            <a:xfrm>
              <a:off x="0" y="0"/>
              <a:ext cx="12630624" cy="6503161"/>
            </a:xfrm>
            <a:custGeom>
              <a:avLst/>
              <a:gdLst/>
              <a:ahLst/>
              <a:cxnLst/>
              <a:rect l="l" t="t" r="r" b="b"/>
              <a:pathLst>
                <a:path w="12630624" h="6503161">
                  <a:moveTo>
                    <a:pt x="0" y="0"/>
                  </a:moveTo>
                  <a:lnTo>
                    <a:pt x="12630624" y="0"/>
                  </a:lnTo>
                  <a:lnTo>
                    <a:pt x="12630624" y="6503161"/>
                  </a:lnTo>
                  <a:lnTo>
                    <a:pt x="0" y="6503161"/>
                  </a:lnTo>
                  <a:lnTo>
                    <a:pt x="0" y="0"/>
                  </a:lnTo>
                  <a:close/>
                </a:path>
              </a:pathLst>
            </a:custGeom>
            <a:blipFill>
              <a:blip r:embed="rId4"/>
              <a:stretch>
                <a:fillRect/>
              </a:stretch>
            </a:blipFill>
          </p:spPr>
          <p:txBody>
            <a:bodyPr/>
            <a:lstStyle/>
            <a:p>
              <a:endParaRPr lang="en-US"/>
            </a:p>
          </p:txBody>
        </p:sp>
        <p:sp>
          <p:nvSpPr>
            <p:cNvPr id="9" name="Freeform 9"/>
            <p:cNvSpPr/>
            <p:nvPr/>
          </p:nvSpPr>
          <p:spPr>
            <a:xfrm>
              <a:off x="10728625" y="944570"/>
              <a:ext cx="2121921" cy="4982690"/>
            </a:xfrm>
            <a:custGeom>
              <a:avLst/>
              <a:gdLst/>
              <a:ahLst/>
              <a:cxnLst/>
              <a:rect l="l" t="t" r="r" b="b"/>
              <a:pathLst>
                <a:path w="2121921" h="4982690">
                  <a:moveTo>
                    <a:pt x="0" y="0"/>
                  </a:moveTo>
                  <a:lnTo>
                    <a:pt x="2121921" y="0"/>
                  </a:lnTo>
                  <a:lnTo>
                    <a:pt x="2121921" y="4982689"/>
                  </a:lnTo>
                  <a:lnTo>
                    <a:pt x="0" y="4982689"/>
                  </a:lnTo>
                  <a:lnTo>
                    <a:pt x="0" y="0"/>
                  </a:lnTo>
                  <a:close/>
                </a:path>
              </a:pathLst>
            </a:custGeom>
            <a:blipFill>
              <a:blip r:embed="rId5"/>
              <a:stretch>
                <a:fillRect r="-19023"/>
              </a:stretch>
            </a:blipFill>
          </p:spPr>
          <p:txBody>
            <a:bodyPr/>
            <a:lstStyle/>
            <a:p>
              <a:endParaRPr lang="en-US"/>
            </a:p>
          </p:txBody>
        </p:sp>
      </p:grpSp>
      <p:sp>
        <p:nvSpPr>
          <p:cNvPr id="10" name="TextBox 10"/>
          <p:cNvSpPr txBox="1"/>
          <p:nvPr/>
        </p:nvSpPr>
        <p:spPr>
          <a:xfrm>
            <a:off x="11192558" y="1106063"/>
            <a:ext cx="6461994" cy="4411464"/>
          </a:xfrm>
          <a:prstGeom prst="rect">
            <a:avLst/>
          </a:prstGeom>
        </p:spPr>
        <p:txBody>
          <a:bodyPr lIns="0" tIns="0" rIns="0" bIns="0" rtlCol="0" anchor="t">
            <a:spAutoFit/>
          </a:bodyPr>
          <a:lstStyle/>
          <a:p>
            <a:pPr marL="777240" lvl="1" indent="-388620" algn="l">
              <a:lnSpc>
                <a:spcPts val="4320"/>
              </a:lnSpc>
              <a:buFont typeface="Arial"/>
              <a:buChar char="•"/>
            </a:pPr>
            <a:r>
              <a:rPr lang="en-US" sz="3600" dirty="0">
                <a:solidFill>
                  <a:srgbClr val="1A3B29"/>
                </a:solidFill>
                <a:latin typeface="DM Sans"/>
                <a:ea typeface="DM Sans"/>
                <a:cs typeface="DM Sans"/>
                <a:sym typeface="DM Sans"/>
              </a:rPr>
              <a:t>Precision agriculture is improving data and equipment to give farmers better information to make decisions on their farms and the tools to implement them.  </a:t>
            </a:r>
          </a:p>
          <a:p>
            <a:pPr algn="l">
              <a:lnSpc>
                <a:spcPts val="4320"/>
              </a:lnSpc>
            </a:pPr>
            <a:endParaRPr lang="en-US" sz="3600" dirty="0">
              <a:solidFill>
                <a:srgbClr val="1A3B29"/>
              </a:solidFill>
              <a:latin typeface="DM Sans"/>
              <a:ea typeface="DM Sans"/>
              <a:cs typeface="DM Sans"/>
              <a:sym typeface="DM Sans"/>
            </a:endParaRPr>
          </a:p>
        </p:txBody>
      </p:sp>
      <p:sp>
        <p:nvSpPr>
          <p:cNvPr id="11" name="Freeform 11"/>
          <p:cNvSpPr/>
          <p:nvPr/>
        </p:nvSpPr>
        <p:spPr>
          <a:xfrm flipH="1">
            <a:off x="9155110" y="7542615"/>
            <a:ext cx="2431646" cy="735573"/>
          </a:xfrm>
          <a:custGeom>
            <a:avLst/>
            <a:gdLst/>
            <a:ahLst/>
            <a:cxnLst/>
            <a:rect l="l" t="t" r="r" b="b"/>
            <a:pathLst>
              <a:path w="2431646" h="735573">
                <a:moveTo>
                  <a:pt x="2431646" y="0"/>
                </a:moveTo>
                <a:lnTo>
                  <a:pt x="0" y="0"/>
                </a:lnTo>
                <a:lnTo>
                  <a:pt x="0" y="735573"/>
                </a:lnTo>
                <a:lnTo>
                  <a:pt x="2431646" y="735573"/>
                </a:lnTo>
                <a:lnTo>
                  <a:pt x="243164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11410720" y="5574283"/>
            <a:ext cx="5532090" cy="3308598"/>
          </a:xfrm>
          <a:prstGeom prst="rect">
            <a:avLst/>
          </a:prstGeom>
        </p:spPr>
        <p:txBody>
          <a:bodyPr lIns="0" tIns="0" rIns="0" bIns="0" rtlCol="0" anchor="t">
            <a:spAutoFit/>
          </a:bodyPr>
          <a:lstStyle/>
          <a:p>
            <a:pPr marL="777240" lvl="1" indent="-388620">
              <a:lnSpc>
                <a:spcPts val="4300"/>
              </a:lnSpc>
              <a:buFont typeface="Arial"/>
              <a:buChar char="•"/>
            </a:pPr>
            <a:r>
              <a:rPr lang="en-US" sz="3600" dirty="0">
                <a:solidFill>
                  <a:srgbClr val="1A3B29"/>
                </a:solidFill>
                <a:latin typeface="DM Sans"/>
                <a:ea typeface="DM Sans"/>
                <a:cs typeface="DM Sans"/>
                <a:sym typeface="DM Sans"/>
              </a:rPr>
              <a:t>Farmers must consider various aspects of planning, pre-planting, planting, in-season, and harvest periods.</a:t>
            </a:r>
          </a:p>
        </p:txBody>
      </p:sp>
      <p:sp>
        <p:nvSpPr>
          <p:cNvPr id="13" name="TextBox 13"/>
          <p:cNvSpPr txBox="1"/>
          <p:nvPr/>
        </p:nvSpPr>
        <p:spPr>
          <a:xfrm>
            <a:off x="4447390" y="1857969"/>
            <a:ext cx="5747681" cy="1385562"/>
          </a:xfrm>
          <a:prstGeom prst="rect">
            <a:avLst/>
          </a:prstGeom>
        </p:spPr>
        <p:txBody>
          <a:bodyPr lIns="0" tIns="0" rIns="0" bIns="0" rtlCol="0" anchor="t">
            <a:spAutoFit/>
          </a:bodyPr>
          <a:lstStyle/>
          <a:p>
            <a:pPr algn="l">
              <a:lnSpc>
                <a:spcPts val="5332"/>
              </a:lnSpc>
            </a:pPr>
            <a:r>
              <a:rPr lang="en-US" sz="5386">
                <a:solidFill>
                  <a:srgbClr val="727444"/>
                </a:solidFill>
                <a:latin typeface="DM Sans"/>
                <a:ea typeface="DM Sans"/>
                <a:cs typeface="DM Sans"/>
                <a:sym typeface="DM Sans"/>
              </a:rPr>
              <a:t>Precision</a:t>
            </a:r>
          </a:p>
          <a:p>
            <a:pPr marL="0" lvl="0" indent="0" algn="l">
              <a:lnSpc>
                <a:spcPts val="5332"/>
              </a:lnSpc>
              <a:spcBef>
                <a:spcPct val="0"/>
              </a:spcBef>
            </a:pPr>
            <a:r>
              <a:rPr lang="en-US" sz="5386">
                <a:solidFill>
                  <a:srgbClr val="727444"/>
                </a:solidFill>
                <a:latin typeface="DM Sans"/>
                <a:ea typeface="DM Sans"/>
                <a:cs typeface="DM Sans"/>
                <a:sym typeface="DM Sans"/>
              </a:rPr>
              <a:t>Agriculture</a:t>
            </a:r>
          </a:p>
        </p:txBody>
      </p:sp>
      <p:sp>
        <p:nvSpPr>
          <p:cNvPr id="14" name="AutoShape 14"/>
          <p:cNvSpPr/>
          <p:nvPr/>
        </p:nvSpPr>
        <p:spPr>
          <a:xfrm>
            <a:off x="546052" y="4304373"/>
            <a:ext cx="8597948" cy="0"/>
          </a:xfrm>
          <a:prstGeom prst="line">
            <a:avLst/>
          </a:prstGeom>
          <a:ln w="38100" cap="flat">
            <a:solidFill>
              <a:srgbClr val="1A3B29"/>
            </a:solidFill>
            <a:prstDash val="solid"/>
            <a:headEnd type="none" w="sm" len="sm"/>
            <a:tailEnd type="none" w="sm" len="sm"/>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7bc43322-b630-4bac-8b27-31def233d1d0"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a4d292e-883c-434b-96e3-060cfff16c86">
      <Value>1</Value>
    </TaxCatchAll>
    <_dlc_ExpireDateSaved xmlns="http://schemas.microsoft.com/sharepoint/v3" xsi:nil="true"/>
    <lcf76f155ced4ddcb4097134ff3c332f xmlns="c7d46e27-5611-4b2f-b146-dd6648d2155f">
      <Terms xmlns="http://schemas.microsoft.com/office/infopath/2007/PartnerControls"/>
    </lcf76f155ced4ddcb4097134ff3c332f>
    <_dlc_ExpireDate xmlns="http://schemas.microsoft.com/sharepoint/v3" xsi:nil="true"/>
    <_dlc_Exempt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CF08DA80E49D5439256BA70587D2FCE" ma:contentTypeVersion="26" ma:contentTypeDescription="Create a new document." ma:contentTypeScope="" ma:versionID="8287d6eb6014e944c6ac9369b29de0f1">
  <xsd:schema xmlns:xsd="http://www.w3.org/2001/XMLSchema" xmlns:xs="http://www.w3.org/2001/XMLSchema" xmlns:p="http://schemas.microsoft.com/office/2006/metadata/properties" xmlns:ns1="http://schemas.microsoft.com/sharepoint/v3" xmlns:ns2="1a4d292e-883c-434b-96e3-060cfff16c86" xmlns:ns3="c7d46e27-5611-4b2f-b146-dd6648d2155f" xmlns:ns4="aebeb036-54c9-49bb-9ace-ec671de34d54" targetNamespace="http://schemas.microsoft.com/office/2006/metadata/properties" ma:root="true" ma:fieldsID="f65ee02b9ac2841c45aca2fd352abcb8" ns1:_="" ns2:_="" ns3:_="" ns4:_="">
    <xsd:import namespace="http://schemas.microsoft.com/sharepoint/v3"/>
    <xsd:import namespace="1a4d292e-883c-434b-96e3-060cfff16c86"/>
    <xsd:import namespace="c7d46e27-5611-4b2f-b146-dd6648d2155f"/>
    <xsd:import namespace="aebeb036-54c9-49bb-9ace-ec671de34d54"/>
    <xsd:element name="properties">
      <xsd:complexType>
        <xsd:sequence>
          <xsd:element name="documentManagement">
            <xsd:complexType>
              <xsd:all>
                <xsd:element ref="ns2:TaxCatchAll" minOccurs="0"/>
                <xsd:element ref="ns2:TaxCatchAllLabel" minOccurs="0"/>
                <xsd:element ref="ns1:_dlc_Exempt" minOccurs="0"/>
                <xsd:element ref="ns1:_dlc_ExpireDateSaved" minOccurs="0"/>
                <xsd:element ref="ns1:_dlc_ExpireDate" minOccurs="0"/>
                <xsd:element ref="ns3:MediaServiceFastMetadata" minOccurs="0"/>
                <xsd:element ref="ns3:MediaServiceAutoTags" minOccurs="0"/>
                <xsd:element ref="ns3:MediaServiceAutoKeyPoints" minOccurs="0"/>
                <xsd:element ref="ns3:MediaServiceKeyPoints" minOccurs="0"/>
                <xsd:element ref="ns3:MediaServiceDateTaken" minOccurs="0"/>
                <xsd:element ref="ns4:SharedWithUsers" minOccurs="0"/>
                <xsd:element ref="ns4:SharedWithDetails" minOccurs="0"/>
                <xsd:element ref="ns3:MediaServiceMetadata"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0" nillable="true" ma:displayName="Exempt from Policy" ma:hidden="true" ma:internalName="_dlc_Exempt" ma:readOnly="false">
      <xsd:simpleType>
        <xsd:restriction base="dms:Unknown"/>
      </xsd:simpleType>
    </xsd:element>
    <xsd:element name="_dlc_ExpireDateSaved" ma:index="11" nillable="true" ma:displayName="Original Expiration Date" ma:hidden="true" ma:internalName="_dlc_ExpireDateSaved" ma:readOnly="false">
      <xsd:simpleType>
        <xsd:restriction base="dms:DateTime"/>
      </xsd:simpleType>
    </xsd:element>
    <xsd:element name="_dlc_ExpireDate" ma:index="12" nillable="true" ma:displayName="Expiration Date" ma:hidden="true" ma:internalName="_dlc_Expire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a4d292e-883c-434b-96e3-060cfff16c8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eebc7966-1ff7-42d7-a148-1846d482017c}" ma:internalName="TaxCatchAll" ma:showField="CatchAllData" ma:web="aebeb036-54c9-49bb-9ace-ec671de34d54">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eebc7966-1ff7-42d7-a148-1846d482017c}" ma:internalName="TaxCatchAllLabel" ma:readOnly="true" ma:showField="CatchAllDataLabel" ma:web="aebeb036-54c9-49bb-9ace-ec671de34d5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d46e27-5611-4b2f-b146-dd6648d2155f" elementFormDefault="qualified">
    <xsd:import namespace="http://schemas.microsoft.com/office/2006/documentManagement/types"/>
    <xsd:import namespace="http://schemas.microsoft.com/office/infopath/2007/PartnerControls"/>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Metadata" ma:index="20" nillable="true" ma:displayName="MediaServiceMetadata" ma:hidden="true" ma:internalName="MediaServiceMetadata"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7bc43322-b630-4bac-8b27-31def233d1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beb036-54c9-49bb-9ace-ec671de34d5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0DE6ED-2E07-420E-9FEC-3E02127EC058}">
  <ds:schemaRefs>
    <ds:schemaRef ds:uri="Microsoft.SharePoint.Taxonomy.ContentTypeSync"/>
  </ds:schemaRefs>
</ds:datastoreItem>
</file>

<file path=customXml/itemProps2.xml><?xml version="1.0" encoding="utf-8"?>
<ds:datastoreItem xmlns:ds="http://schemas.openxmlformats.org/officeDocument/2006/customXml" ds:itemID="{267A1B1C-7C6B-41A2-89E7-2F0502DC4ED3}">
  <ds:schemaRefs>
    <ds:schemaRef ds:uri="http://schemas.microsoft.com/sharepoint/v3/contenttype/forms"/>
  </ds:schemaRefs>
</ds:datastoreItem>
</file>

<file path=customXml/itemProps3.xml><?xml version="1.0" encoding="utf-8"?>
<ds:datastoreItem xmlns:ds="http://schemas.openxmlformats.org/officeDocument/2006/customXml" ds:itemID="{A5FA8960-F935-4A11-8E61-84A2C002D194}">
  <ds:schemaRefs>
    <ds:schemaRef ds:uri="c7d46e27-5611-4b2f-b146-dd6648d2155f"/>
    <ds:schemaRef ds:uri="http://purl.org/dc/elements/1.1/"/>
    <ds:schemaRef ds:uri="http://schemas.microsoft.com/office/2006/metadata/properties"/>
    <ds:schemaRef ds:uri="http://schemas.microsoft.com/sharepoint/v3"/>
    <ds:schemaRef ds:uri="http://schemas.microsoft.com/office/2006/documentManagement/types"/>
    <ds:schemaRef ds:uri="http://purl.org/dc/terms/"/>
    <ds:schemaRef ds:uri="http://purl.org/dc/dcmitype/"/>
    <ds:schemaRef ds:uri="http://schemas.openxmlformats.org/package/2006/metadata/core-properties"/>
    <ds:schemaRef ds:uri="http://schemas.microsoft.com/office/infopath/2007/PartnerControls"/>
    <ds:schemaRef ds:uri="aebeb036-54c9-49bb-9ace-ec671de34d54"/>
    <ds:schemaRef ds:uri="1a4d292e-883c-434b-96e3-060cfff16c86"/>
    <ds:schemaRef ds:uri="http://www.w3.org/XML/1998/namespace"/>
  </ds:schemaRefs>
</ds:datastoreItem>
</file>

<file path=customXml/itemProps4.xml><?xml version="1.0" encoding="utf-8"?>
<ds:datastoreItem xmlns:ds="http://schemas.openxmlformats.org/officeDocument/2006/customXml" ds:itemID="{2E206468-E2D9-4FEA-897E-C4C7F4255E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a4d292e-883c-434b-96e3-060cfff16c86"/>
    <ds:schemaRef ds:uri="c7d46e27-5611-4b2f-b146-dd6648d2155f"/>
    <ds:schemaRef ds:uri="aebeb036-54c9-49bb-9ace-ec671de34d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TotalTime>
  <Words>1350</Words>
  <Application>Microsoft Office PowerPoint</Application>
  <PresentationFormat>Custom</PresentationFormat>
  <Paragraphs>115</Paragraphs>
  <Slides>16</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DM Sans</vt:lpstr>
      <vt:lpstr>DM Sans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Agriculture_Overview_NEW</dc:title>
  <dc:creator>Isabella Elzein</dc:creator>
  <cp:lastModifiedBy>Brittania Lebbing</cp:lastModifiedBy>
  <cp:revision>89</cp:revision>
  <dcterms:created xsi:type="dcterms:W3CDTF">2006-08-16T00:00:00Z</dcterms:created>
  <dcterms:modified xsi:type="dcterms:W3CDTF">2025-11-04T21:03:37Z</dcterms:modified>
  <dc:identifier>DAGJvMi8lPs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f850223-87a8-40c3-9eb2-432606efca2a_Enabled">
    <vt:lpwstr>true</vt:lpwstr>
  </property>
  <property fmtid="{D5CDD505-2E9C-101B-9397-08002B2CF9AE}" pid="3" name="MSIP_Label_7f850223-87a8-40c3-9eb2-432606efca2a_SetDate">
    <vt:lpwstr>2024-07-17T18:00:09Z</vt:lpwstr>
  </property>
  <property fmtid="{D5CDD505-2E9C-101B-9397-08002B2CF9AE}" pid="4" name="MSIP_Label_7f850223-87a8-40c3-9eb2-432606efca2a_Method">
    <vt:lpwstr>Privileged</vt:lpwstr>
  </property>
  <property fmtid="{D5CDD505-2E9C-101B-9397-08002B2CF9AE}" pid="5" name="MSIP_Label_7f850223-87a8-40c3-9eb2-432606efca2a_Name">
    <vt:lpwstr>7f850223-87a8-40c3-9eb2-432606efca2a</vt:lpwstr>
  </property>
  <property fmtid="{D5CDD505-2E9C-101B-9397-08002B2CF9AE}" pid="6" name="MSIP_Label_7f850223-87a8-40c3-9eb2-432606efca2a_SiteId">
    <vt:lpwstr>fcb2b37b-5da0-466b-9b83-0014b67a7c78</vt:lpwstr>
  </property>
  <property fmtid="{D5CDD505-2E9C-101B-9397-08002B2CF9AE}" pid="7" name="MSIP_Label_7f850223-87a8-40c3-9eb2-432606efca2a_ActionId">
    <vt:lpwstr>112a850d-bae6-473f-bd44-2706672501a3</vt:lpwstr>
  </property>
  <property fmtid="{D5CDD505-2E9C-101B-9397-08002B2CF9AE}" pid="8" name="MSIP_Label_7f850223-87a8-40c3-9eb2-432606efca2a_ContentBits">
    <vt:lpwstr>0</vt:lpwstr>
  </property>
  <property fmtid="{D5CDD505-2E9C-101B-9397-08002B2CF9AE}" pid="9" name="ContentTypeId">
    <vt:lpwstr>0x010100DCF08DA80E49D5439256BA70587D2FCE</vt:lpwstr>
  </property>
  <property fmtid="{D5CDD505-2E9C-101B-9397-08002B2CF9AE}" pid="10" name="c2b5fb8256bd435bb7806ac3891e195b">
    <vt:lpwstr>Short-Term|6d967203-8346-4b9c-90f8-b3828a3fa508</vt:lpwstr>
  </property>
  <property fmtid="{D5CDD505-2E9C-101B-9397-08002B2CF9AE}" pid="11" name="MediaServiceImageTags">
    <vt:lpwstr/>
  </property>
  <property fmtid="{D5CDD505-2E9C-101B-9397-08002B2CF9AE}" pid="12" name="DataClassBayerRetention">
    <vt:lpwstr>1;#Short-Term|6d967203-8346-4b9c-90f8-b3828a3fa508</vt:lpwstr>
  </property>
</Properties>
</file>